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04_0.xml" ContentType="application/vnd.ms-powerpoint.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comments/modernComment_105_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6_0.xml" ContentType="application/vnd.ms-powerpoint.comments+xml"/>
  <Override PartName="/ppt/notesSlides/notesSlide7.xml" ContentType="application/vnd.openxmlformats-officedocument.presentationml.notesSlide+xml"/>
  <Override PartName="/ppt/comments/modernComment_107_0.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45_31DCB92C.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1DC_525A9B52.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2F_0.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EA_B85135FE.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108_0.xml" ContentType="application/vnd.ms-powerpoint.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handoutMasterIdLst>
    <p:handoutMasterId r:id="rId81"/>
  </p:handoutMasterIdLst>
  <p:sldIdLst>
    <p:sldId id="260" r:id="rId2"/>
    <p:sldId id="300" r:id="rId3"/>
    <p:sldId id="296" r:id="rId4"/>
    <p:sldId id="299" r:id="rId5"/>
    <p:sldId id="340" r:id="rId6"/>
    <p:sldId id="261" r:id="rId7"/>
    <p:sldId id="475" r:id="rId8"/>
    <p:sldId id="262" r:id="rId9"/>
    <p:sldId id="263" r:id="rId10"/>
    <p:sldId id="294" r:id="rId11"/>
    <p:sldId id="324" r:id="rId12"/>
    <p:sldId id="265" r:id="rId13"/>
    <p:sldId id="268" r:id="rId14"/>
    <p:sldId id="269" r:id="rId15"/>
    <p:sldId id="325" r:id="rId16"/>
    <p:sldId id="271" r:id="rId17"/>
    <p:sldId id="272" r:id="rId18"/>
    <p:sldId id="291" r:id="rId19"/>
    <p:sldId id="327" r:id="rId20"/>
    <p:sldId id="328" r:id="rId21"/>
    <p:sldId id="338" r:id="rId22"/>
    <p:sldId id="339" r:id="rId23"/>
    <p:sldId id="273" r:id="rId24"/>
    <p:sldId id="274" r:id="rId25"/>
    <p:sldId id="275" r:id="rId26"/>
    <p:sldId id="276" r:id="rId27"/>
    <p:sldId id="277" r:id="rId28"/>
    <p:sldId id="279" r:id="rId29"/>
    <p:sldId id="285" r:id="rId30"/>
    <p:sldId id="256" r:id="rId31"/>
    <p:sldId id="298" r:id="rId32"/>
    <p:sldId id="259" r:id="rId33"/>
    <p:sldId id="301" r:id="rId34"/>
    <p:sldId id="476" r:id="rId35"/>
    <p:sldId id="302" r:id="rId36"/>
    <p:sldId id="303" r:id="rId37"/>
    <p:sldId id="343" r:id="rId38"/>
    <p:sldId id="490" r:id="rId39"/>
    <p:sldId id="282" r:id="rId40"/>
    <p:sldId id="295" r:id="rId41"/>
    <p:sldId id="333" r:id="rId42"/>
    <p:sldId id="334" r:id="rId43"/>
    <p:sldId id="304" r:id="rId44"/>
    <p:sldId id="264" r:id="rId45"/>
    <p:sldId id="267" r:id="rId46"/>
    <p:sldId id="305" r:id="rId47"/>
    <p:sldId id="306" r:id="rId48"/>
    <p:sldId id="270" r:id="rId49"/>
    <p:sldId id="307" r:id="rId50"/>
    <p:sldId id="309" r:id="rId51"/>
    <p:sldId id="310" r:id="rId52"/>
    <p:sldId id="311" r:id="rId53"/>
    <p:sldId id="312" r:id="rId54"/>
    <p:sldId id="313" r:id="rId55"/>
    <p:sldId id="321" r:id="rId56"/>
    <p:sldId id="318" r:id="rId57"/>
    <p:sldId id="319" r:id="rId58"/>
    <p:sldId id="329" r:id="rId59"/>
    <p:sldId id="335" r:id="rId60"/>
    <p:sldId id="336" r:id="rId61"/>
    <p:sldId id="337" r:id="rId62"/>
    <p:sldId id="284" r:id="rId63"/>
    <p:sldId id="289" r:id="rId64"/>
    <p:sldId id="290" r:id="rId65"/>
    <p:sldId id="266" r:id="rId66"/>
    <p:sldId id="292" r:id="rId67"/>
    <p:sldId id="278" r:id="rId68"/>
    <p:sldId id="280" r:id="rId69"/>
    <p:sldId id="281" r:id="rId70"/>
    <p:sldId id="283" r:id="rId71"/>
    <p:sldId id="326" r:id="rId72"/>
    <p:sldId id="314" r:id="rId73"/>
    <p:sldId id="315" r:id="rId74"/>
    <p:sldId id="316" r:id="rId75"/>
    <p:sldId id="330" r:id="rId76"/>
    <p:sldId id="331" r:id="rId77"/>
    <p:sldId id="332" r:id="rId78"/>
    <p:sldId id="322" r:id="rId7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EE5FD83-DC83-40CC-36C3-71B2A40541D6}" name="Neda Barghi" initials="NB" userId="e2b6a601b73537ae" providerId="Windows Live"/>
  <p188:author id="{18BC3AF5-95E4-7733-D327-C47AC5D3AE7D}" name="CHANGYI XIAO" initials="CX" userId="bf59d1f2056a567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40B3"/>
    <a:srgbClr val="00CBFF"/>
    <a:srgbClr val="FCC229"/>
    <a:srgbClr val="B38A1E"/>
    <a:srgbClr val="B43434"/>
    <a:srgbClr val="008EB3"/>
    <a:srgbClr val="F54848"/>
    <a:srgbClr val="185BFF"/>
    <a:srgbClr val="7D52DE"/>
    <a:srgbClr val="F87A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66"/>
    <p:restoredTop sz="74354"/>
  </p:normalViewPr>
  <p:slideViewPr>
    <p:cSldViewPr snapToGrid="0">
      <p:cViewPr varScale="1">
        <p:scale>
          <a:sx n="93" d="100"/>
          <a:sy n="93" d="100"/>
        </p:scale>
        <p:origin x="1280" y="208"/>
      </p:cViewPr>
      <p:guideLst/>
    </p:cSldViewPr>
  </p:slideViewPr>
  <p:notesTextViewPr>
    <p:cViewPr>
      <p:scale>
        <a:sx n="1" d="1"/>
        <a:sy n="1" d="1"/>
      </p:scale>
      <p:origin x="0" y="0"/>
    </p:cViewPr>
  </p:notesTextViewPr>
  <p:notesViewPr>
    <p:cSldViewPr snapToGrid="0">
      <p:cViewPr varScale="1">
        <p:scale>
          <a:sx n="158" d="100"/>
          <a:sy n="158" d="100"/>
        </p:scale>
        <p:origin x="4640"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omments/modernComment_104_0.xml><?xml version="1.0" encoding="utf-8"?>
<p188:cmLst xmlns:a="http://schemas.openxmlformats.org/drawingml/2006/main" xmlns:r="http://schemas.openxmlformats.org/officeDocument/2006/relationships" xmlns:p188="http://schemas.microsoft.com/office/powerpoint/2018/8/main">
  <p188:cm id="{7271D377-57F3-471D-979B-5017CB13957F}" authorId="{FEE5FD83-DC83-40CC-36C3-71B2A40541D6}" status="resolved" created="2025-03-03T08:38:32.988" complete="100000">
    <pc:sldMkLst xmlns:pc="http://schemas.microsoft.com/office/powerpoint/2013/main/command">
      <pc:docMk/>
      <pc:sldMk cId="0" sldId="260"/>
    </pc:sldMkLst>
    <p188:pos x="2276475" y="2470150"/>
    <p188:txBody>
      <a:bodyPr/>
      <a:lstStyle/>
      <a:p>
        <a:r>
          <a:rPr lang="en-AT"/>
          <a:t>You can substitute 'adaptation' with 'adaptation of quantitative traits'</a:t>
        </a:r>
      </a:p>
    </p188:txBody>
  </p188:cm>
</p188:cmLst>
</file>

<file path=ppt/comments/modernComment_105_0.xml><?xml version="1.0" encoding="utf-8"?>
<p188:cmLst xmlns:a="http://schemas.openxmlformats.org/drawingml/2006/main" xmlns:r="http://schemas.openxmlformats.org/officeDocument/2006/relationships" xmlns:p188="http://schemas.microsoft.com/office/powerpoint/2018/8/main">
  <p188:cm id="{6F8E5161-C9B4-45E4-BD0A-2390BACB0DBD}" authorId="{FEE5FD83-DC83-40CC-36C3-71B2A40541D6}" created="2025-03-03T08:37:56.540">
    <ac:deMkLst xmlns:ac="http://schemas.microsoft.com/office/drawing/2013/main/command">
      <pc:docMk xmlns:pc="http://schemas.microsoft.com/office/powerpoint/2013/main/command"/>
      <pc:sldMk xmlns:pc="http://schemas.microsoft.com/office/powerpoint/2013/main/command" cId="0" sldId="261"/>
      <ac:spMk id="108" creationId="{00000000-0000-0000-0000-000000000000}"/>
    </ac:deMkLst>
    <p188:pos x="0" y="3482975"/>
    <p188:replyLst>
      <p188:reply id="{719B6B30-E847-7340-86CE-8B4EA1FC88F8}" authorId="{18BC3AF5-95E4-7733-D327-C47AC5D3AE7D}" created="2025-03-03T10:33:45.680">
        <p188:txBody>
          <a:bodyPr/>
          <a:lstStyle/>
          <a:p>
            <a:r>
              <a:rPr lang="en-US"/>
              <a:t>Here is referring to have an representatively large enough sample zie to minimize the sampling error.
</a:t>
            </a:r>
          </a:p>
        </p188:txBody>
      </p188:reply>
    </p188:replyLst>
    <p188:txBody>
      <a:bodyPr/>
      <a:lstStyle/>
      <a:p>
        <a:r>
          <a:rPr lang="en-AT"/>
          <a:t>What do you mean by 'Sampling should be appropriate according to census size'?</a:t>
        </a:r>
      </a:p>
    </p188:txBody>
  </p188:cm>
  <p188:cm id="{6FD55C87-8444-482C-9DF0-FF4513BAFF59}" authorId="{FEE5FD83-DC83-40CC-36C3-71B2A40541D6}" status="resolved" created="2025-03-03T09:00:31.829" complete="100000">
    <ac:deMkLst xmlns:ac="http://schemas.microsoft.com/office/drawing/2013/main/command">
      <pc:docMk xmlns:pc="http://schemas.microsoft.com/office/powerpoint/2013/main/command"/>
      <pc:sldMk xmlns:pc="http://schemas.microsoft.com/office/powerpoint/2013/main/command" cId="0" sldId="261"/>
      <ac:spMk id="108" creationId="{00000000-0000-0000-0000-000000000000}"/>
    </ac:deMkLst>
    <p188:pos x="0" y="257175"/>
    <p188:txBody>
      <a:bodyPr/>
      <a:lstStyle/>
      <a:p>
        <a:r>
          <a:rPr lang="en-AT"/>
          <a:t>I transferred the highlighted text to the previous slide, with a figure that help understand loss of linkage info. If you agree with the changes, you can delete the highlighted text.</a:t>
        </a:r>
      </a:p>
    </p188:txBody>
    <p188:extLst>
      <p:ext xmlns:p="http://schemas.openxmlformats.org/presentationml/2006/main" uri="{57CB4572-C831-44C2-8A1C-0ADB6CCDFE69}">
        <p223:reactions xmlns:p223="http://schemas.microsoft.com/office/powerpoint/2022/03/main">
          <p223:rxn type="👍">
            <p223:instance time="2025-03-03T10:34:10.470" authorId="{18BC3AF5-95E4-7733-D327-C47AC5D3AE7D}"/>
          </p223:rxn>
        </p223:reactions>
      </p:ext>
    </p188:extLst>
  </p188:cm>
</p188:cmLst>
</file>

<file path=ppt/comments/modernComment_106_0.xml><?xml version="1.0" encoding="utf-8"?>
<p188:cmLst xmlns:a="http://schemas.openxmlformats.org/drawingml/2006/main" xmlns:r="http://schemas.openxmlformats.org/officeDocument/2006/relationships" xmlns:p188="http://schemas.microsoft.com/office/powerpoint/2018/8/main">
  <p188:cm id="{2F40F473-7E2A-4304-8BFF-8D0D0AC05820}" authorId="{FEE5FD83-DC83-40CC-36C3-71B2A40541D6}" status="resolved" created="2025-03-03T08:39:11.993" complete="100000">
    <pc:sldMkLst xmlns:pc="http://schemas.microsoft.com/office/powerpoint/2013/main/command">
      <pc:docMk/>
      <pc:sldMk cId="0" sldId="262"/>
    </pc:sldMkLst>
    <p188:pos x="3448050" y="2193925"/>
    <p188:txBody>
      <a:bodyPr/>
      <a:lstStyle/>
      <a:p>
        <a:r>
          <a:rPr lang="en-AT"/>
          <a:t>You can also study the 'phenotypic responses'</a:t>
        </a:r>
      </a:p>
    </p188:txBody>
    <p188:extLst>
      <p:ext xmlns:p="http://schemas.openxmlformats.org/presentationml/2006/main" uri="{57CB4572-C831-44C2-8A1C-0ADB6CCDFE69}">
        <p223:reactions xmlns:p223="http://schemas.microsoft.com/office/powerpoint/2022/03/main">
          <p223:rxn type="👍">
            <p223:instance time="2025-03-03T10:41:23.799" authorId="{18BC3AF5-95E4-7733-D327-C47AC5D3AE7D}"/>
          </p223:rxn>
        </p223:reactions>
      </p:ext>
    </p188:extLst>
  </p188:cm>
  <p188:cm id="{666830AF-A54D-49E7-9B55-5EECB3942D51}" authorId="{FEE5FD83-DC83-40CC-36C3-71B2A40541D6}" created="2025-03-03T08:39:42.837">
    <pc:sldMkLst xmlns:pc="http://schemas.microsoft.com/office/powerpoint/2013/main/command">
      <pc:docMk/>
      <pc:sldMk cId="0" sldId="262"/>
    </pc:sldMkLst>
    <p188:pos x="6778625" y="5045075"/>
    <p188:txBody>
      <a:bodyPr/>
      <a:lstStyle/>
      <a:p>
        <a:r>
          <a:rPr lang="en-AT"/>
          <a:t>Clonal interference' in EE of bacteria? or do you mean 'Hill-Robertson interference'?</a:t>
        </a:r>
      </a:p>
    </p188:txBody>
  </p188:cm>
  <p188:cm id="{7B52325D-4A1A-40FC-A0F1-02F8179CB409}" authorId="{FEE5FD83-DC83-40CC-36C3-71B2A40541D6}" created="2025-03-03T09:06:55.334">
    <ac:deMkLst xmlns:ac="http://schemas.microsoft.com/office/drawing/2013/main/command">
      <pc:docMk xmlns:pc="http://schemas.microsoft.com/office/powerpoint/2013/main/command"/>
      <pc:sldMk xmlns:pc="http://schemas.microsoft.com/office/powerpoint/2013/main/command" cId="0" sldId="262"/>
      <ac:spMk id="119" creationId="{00000000-0000-0000-0000-000000000000}"/>
    </ac:deMkLst>
    <p188:replyLst>
      <p188:reply id="{141080C6-70E6-0041-B8F5-E21B73E1B2CA}" authorId="{18BC3AF5-95E4-7733-D327-C47AC5D3AE7D}" created="2025-03-03T10:40:52.749">
        <p188:txBody>
          <a:bodyPr/>
          <a:lstStyle/>
          <a:p>
            <a:r>
              <a:rPr lang="en-US"/>
              <a:t>I think your slides is better in explain the exeprimental evolution, I would remove this slide.(The current information for the 1st is still to much in my opinion that I am a bit concerned that we cannot finish in 3.5 hours)</a:t>
            </a:r>
          </a:p>
        </p188:txBody>
      </p188:reply>
    </p188:replyLst>
    <p188:txBody>
      <a:bodyPr/>
      <a:lstStyle/>
      <a:p>
        <a:r>
          <a:rPr lang="en-AT"/>
          <a:t>I added a slide to explain what EE is. If you agree, you can delete the highlighted text</a:t>
        </a:r>
      </a:p>
    </p188:txBody>
  </p188:cm>
</p188:cmLst>
</file>

<file path=ppt/comments/modernComment_107_0.xml><?xml version="1.0" encoding="utf-8"?>
<p188:cmLst xmlns:a="http://schemas.openxmlformats.org/drawingml/2006/main" xmlns:r="http://schemas.openxmlformats.org/officeDocument/2006/relationships" xmlns:p188="http://schemas.microsoft.com/office/powerpoint/2018/8/main">
  <p188:cm id="{0A8FEC33-8B8E-40D1-8112-6BA57CC46C9A}" authorId="{FEE5FD83-DC83-40CC-36C3-71B2A40541D6}" status="resolved" created="2025-03-03T08:40:29.746" complete="100000">
    <pc:sldMkLst xmlns:pc="http://schemas.microsoft.com/office/powerpoint/2013/main/command">
      <pc:docMk/>
      <pc:sldMk cId="0" sldId="263"/>
    </pc:sldMkLst>
    <p188:pos x="7556500" y="4778375"/>
    <p188:txBody>
      <a:bodyPr/>
      <a:lstStyle/>
      <a:p>
        <a:r>
          <a:rPr lang="en-AT"/>
          <a:t>You can specify that the parallel response is not always guaranteed.</a:t>
        </a:r>
      </a:p>
    </p188:txBody>
    <p188:extLst>
      <p:ext xmlns:p="http://schemas.openxmlformats.org/presentationml/2006/main" uri="{57CB4572-C831-44C2-8A1C-0ADB6CCDFE69}">
        <p223:reactions xmlns:p223="http://schemas.microsoft.com/office/powerpoint/2022/03/main">
          <p223:rxn type="👍">
            <p223:instance time="2025-03-03T10:40:57.847" authorId="{18BC3AF5-95E4-7733-D327-C47AC5D3AE7D}"/>
          </p223:rxn>
        </p223:reactions>
      </p:ext>
    </p188:extLst>
  </p188:cm>
</p188:cmLst>
</file>

<file path=ppt/comments/modernComment_108_0.xml><?xml version="1.0" encoding="utf-8"?>
<p188:cmLst xmlns:a="http://schemas.openxmlformats.org/drawingml/2006/main" xmlns:r="http://schemas.openxmlformats.org/officeDocument/2006/relationships" xmlns:p188="http://schemas.microsoft.com/office/powerpoint/2018/8/main">
  <p188:cm id="{C0704EB6-049F-4595-9959-AEB5D668E240}" authorId="{FEE5FD83-DC83-40CC-36C3-71B2A40541D6}" status="resolved" created="2025-03-03T09:37:12.985" complete="100000">
    <ac:txMkLst xmlns:ac="http://schemas.microsoft.com/office/drawing/2013/main/command">
      <pc:docMk xmlns:pc="http://schemas.microsoft.com/office/powerpoint/2013/main/command"/>
      <pc:sldMk xmlns:pc="http://schemas.microsoft.com/office/powerpoint/2013/main/command" cId="0" sldId="264"/>
      <ac:spMk id="165" creationId="{00000000-0000-0000-0000-000000000000}"/>
      <ac:txMk cp="18" len="19">
        <ac:context len="121" hash="2954479098"/>
      </ac:txMk>
    </ac:txMkLst>
    <p188:pos x="6073877" y="1055227"/>
    <p188:txBody>
      <a:bodyPr/>
      <a:lstStyle/>
      <a:p>
        <a:r>
          <a:rPr lang="en-AT"/>
          <a:t>Italize</a:t>
        </a:r>
      </a:p>
    </p188:txBody>
    <p188:extLst>
      <p:ext xmlns:p="http://schemas.openxmlformats.org/presentationml/2006/main" uri="{57CB4572-C831-44C2-8A1C-0ADB6CCDFE69}">
        <p223:reactions xmlns:p223="http://schemas.microsoft.com/office/powerpoint/2022/03/main">
          <p223:rxn type="👍">
            <p223:instance time="2025-03-03T10:43:35.342" authorId="{18BC3AF5-95E4-7733-D327-C47AC5D3AE7D}"/>
          </p223:rxn>
        </p223:reactions>
      </p:ext>
    </p188:extLst>
  </p188:cm>
</p188:cmLst>
</file>

<file path=ppt/comments/modernComment_12F_0.xml><?xml version="1.0" encoding="utf-8"?>
<p188:cmLst xmlns:a="http://schemas.openxmlformats.org/drawingml/2006/main" xmlns:r="http://schemas.openxmlformats.org/officeDocument/2006/relationships" xmlns:p188="http://schemas.microsoft.com/office/powerpoint/2018/8/main">
  <p188:cm id="{87E3FE09-E326-4D3D-B843-B23FE1460AAB}" authorId="{FEE5FD83-DC83-40CC-36C3-71B2A40541D6}" status="resolved" created="2025-03-03T09:33:48.822" complete="100000">
    <pc:sldMkLst xmlns:pc="http://schemas.microsoft.com/office/powerpoint/2013/main/command">
      <pc:docMk/>
      <pc:sldMk cId="0" sldId="303"/>
    </pc:sldMkLst>
    <p188:txBody>
      <a:bodyPr/>
      <a:lstStyle/>
      <a:p>
        <a:r>
          <a:rPr lang="en-AT"/>
          <a:t>I have added 2 slides to explain the idea of using correlated allele frequency changes to reconstruct blocks</a:t>
        </a:r>
      </a:p>
    </p188:txBody>
  </p188:cm>
</p188:cmLst>
</file>

<file path=ppt/comments/modernComment_145_31DCB92C.xml><?xml version="1.0" encoding="utf-8"?>
<p188:cmLst xmlns:a="http://schemas.openxmlformats.org/drawingml/2006/main" xmlns:r="http://schemas.openxmlformats.org/officeDocument/2006/relationships" xmlns:p188="http://schemas.microsoft.com/office/powerpoint/2018/8/main">
  <p188:cm id="{041D313C-7EE8-4BD7-93CA-C5E6BBBFFAAA}" authorId="{FEE5FD83-DC83-40CC-36C3-71B2A40541D6}" status="resolved" created="2025-03-03T09:12:23.476" complete="100000">
    <ac:deMkLst xmlns:ac="http://schemas.microsoft.com/office/drawing/2013/main/command">
      <pc:docMk xmlns:pc="http://schemas.microsoft.com/office/powerpoint/2013/main/command"/>
      <pc:sldMk xmlns:pc="http://schemas.microsoft.com/office/powerpoint/2013/main/command" cId="836548908" sldId="325"/>
      <ac:picMk id="6" creationId="{ACF2A58A-1D23-8270-6021-5F548562479B}"/>
    </ac:deMkLst>
    <p188:replyLst>
      <p188:reply id="{6365FEDC-0A0B-4A2E-ADCB-6E7BFAD26BF5}" authorId="{FEE5FD83-DC83-40CC-36C3-71B2A40541D6}" created="2025-03-03T09:13:17.745">
        <p188:txBody>
          <a:bodyPr/>
          <a:lstStyle/>
          <a:p>
            <a:r>
              <a:rPr lang="en-AT"/>
              <a:t>Okay, I now saw your next slide 😉</a:t>
            </a:r>
          </a:p>
        </p188:txBody>
      </p188:reply>
    </p188:replyLst>
    <p188:txBody>
      <a:bodyPr/>
      <a:lstStyle/>
      <a:p>
        <a:r>
          <a:rPr lang="en-AT"/>
          <a:t>I added this to explain the relationship between drift and population size</a:t>
        </a:r>
      </a:p>
    </p188:txBody>
  </p188:cm>
</p188:cmLst>
</file>

<file path=ppt/comments/modernComment_1DC_525A9B52.xml><?xml version="1.0" encoding="utf-8"?>
<p188:cmLst xmlns:a="http://schemas.openxmlformats.org/drawingml/2006/main" xmlns:r="http://schemas.openxmlformats.org/officeDocument/2006/relationships" xmlns:p188="http://schemas.microsoft.com/office/powerpoint/2018/8/main">
  <p188:cm id="{55911D72-F031-44B5-A061-70CDD4B5D95D}" authorId="{FEE5FD83-DC83-40CC-36C3-71B2A40541D6}" status="resolved" created="2025-03-03T09:21:54.130" complete="100000">
    <ac:deMkLst xmlns:ac="http://schemas.microsoft.com/office/drawing/2013/main/command">
      <pc:docMk xmlns:pc="http://schemas.microsoft.com/office/powerpoint/2013/main/command"/>
      <pc:sldMk xmlns:pc="http://schemas.microsoft.com/office/powerpoint/2013/main/command" cId="1381669714" sldId="476"/>
      <ac:picMk id="7" creationId="{6FFBA396-0CCB-56C1-5FA2-C50E0A5227E0}"/>
    </ac:deMkLst>
    <p188:txBody>
      <a:bodyPr/>
      <a:lstStyle/>
      <a:p>
        <a:r>
          <a:rPr lang="en-AT"/>
          <a:t>You can use this figure to show the effect of linked selection </a:t>
        </a:r>
      </a:p>
    </p188:txBody>
    <p188:extLst>
      <p:ext xmlns:p="http://schemas.openxmlformats.org/presentationml/2006/main" uri="{57CB4572-C831-44C2-8A1C-0ADB6CCDFE69}">
        <p223:reactions xmlns:p223="http://schemas.microsoft.com/office/powerpoint/2022/03/main">
          <p223:rxn type="👍">
            <p223:instance time="2025-03-03T10:42:27.560" authorId="{18BC3AF5-95E4-7733-D327-C47AC5D3AE7D}"/>
          </p223:rxn>
        </p223:reactions>
      </p:ext>
    </p188:extLst>
  </p188:cm>
</p188:cmLst>
</file>

<file path=ppt/comments/modernComment_1EA_B85135FE.xml><?xml version="1.0" encoding="utf-8"?>
<p188:cmLst xmlns:a="http://schemas.openxmlformats.org/drawingml/2006/main" xmlns:r="http://schemas.openxmlformats.org/officeDocument/2006/relationships" xmlns:p188="http://schemas.microsoft.com/office/powerpoint/2018/8/main">
  <p188:cm id="{EDB533A8-0B01-4A6A-817F-1C8E6B5D4A4F}" authorId="{FEE5FD83-DC83-40CC-36C3-71B2A40541D6}" status="resolved" created="2025-03-03T09:36:37.846" complete="100000">
    <ac:deMkLst xmlns:ac="http://schemas.microsoft.com/office/drawing/2013/main/command">
      <pc:docMk xmlns:pc="http://schemas.microsoft.com/office/powerpoint/2013/main/command"/>
      <pc:sldMk xmlns:pc="http://schemas.microsoft.com/office/powerpoint/2013/main/command" cId="3092329982" sldId="490"/>
      <ac:picMk id="8" creationId="{00000000-0000-0000-0000-000000000000}"/>
    </ac:deMkLst>
    <p188:txBody>
      <a:bodyPr/>
      <a:lstStyle/>
      <a:p>
        <a:r>
          <a:rPr lang="en-AT"/>
          <a:t>I see now, that you have Franssen's paper in a couple of slides. Maybe adding this figure would help in conveying the idea</a:t>
        </a:r>
      </a:p>
    </p188:txBody>
    <p188:extLst>
      <p:ext xmlns:p="http://schemas.openxmlformats.org/presentationml/2006/main" uri="{57CB4572-C831-44C2-8A1C-0ADB6CCDFE69}">
        <p223:reactions xmlns:p223="http://schemas.microsoft.com/office/powerpoint/2022/03/main">
          <p223:rxn type="👍">
            <p223:instance time="2025-03-03T10:43:15.968" authorId="{18BC3AF5-95E4-7733-D327-C47AC5D3AE7D}"/>
          </p223:rxn>
        </p223:reactions>
      </p:ext>
    </p188:extLst>
  </p188:cm>
</p188:cmLst>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98F60D-0A5B-934F-964C-11BD0670C67E}" type="doc">
      <dgm:prSet loTypeId="urn:microsoft.com/office/officeart/2005/8/layout/hierarchy4" loCatId="" qsTypeId="urn:microsoft.com/office/officeart/2005/8/quickstyle/simple1" qsCatId="simple" csTypeId="urn:microsoft.com/office/officeart/2005/8/colors/accent2_4" csCatId="accent2" phldr="1"/>
      <dgm:spPr/>
      <dgm:t>
        <a:bodyPr/>
        <a:lstStyle/>
        <a:p>
          <a:endParaRPr lang="zh-CN" altLang="en-US"/>
        </a:p>
      </dgm:t>
    </dgm:pt>
    <dgm:pt modelId="{E665A6E9-3E2A-D348-8FBB-3277DC57F8B2}">
      <dgm:prSet phldrT="[文本]"/>
      <dgm:spPr>
        <a:solidFill>
          <a:srgbClr val="1140B3"/>
        </a:solidFill>
      </dgm:spPr>
      <dgm:t>
        <a:bodyPr/>
        <a:lstStyle/>
        <a:p>
          <a:r>
            <a:rPr lang="en-US" altLang="zh-CN" dirty="0"/>
            <a:t>Day1</a:t>
          </a:r>
          <a:endParaRPr lang="zh-CN" altLang="en-US" dirty="0"/>
        </a:p>
      </dgm:t>
    </dgm:pt>
    <dgm:pt modelId="{973ABEC2-353A-7643-B1FB-73AC763A8AFF}" type="parTrans" cxnId="{4C58AD06-B1C8-3949-BBE0-D156ACBB31B7}">
      <dgm:prSet/>
      <dgm:spPr/>
      <dgm:t>
        <a:bodyPr/>
        <a:lstStyle/>
        <a:p>
          <a:endParaRPr lang="zh-CN" altLang="en-US"/>
        </a:p>
      </dgm:t>
    </dgm:pt>
    <dgm:pt modelId="{BBE10B31-CDBC-094E-B2DA-2B914338CD28}" type="sibTrans" cxnId="{4C58AD06-B1C8-3949-BBE0-D156ACBB31B7}">
      <dgm:prSet/>
      <dgm:spPr/>
      <dgm:t>
        <a:bodyPr/>
        <a:lstStyle/>
        <a:p>
          <a:endParaRPr lang="zh-CN" altLang="en-US"/>
        </a:p>
      </dgm:t>
    </dgm:pt>
    <dgm:pt modelId="{D1D1C074-AB1F-0145-8966-39E395CA2A10}">
      <dgm:prSet phldrT="[文本]"/>
      <dgm:spPr>
        <a:solidFill>
          <a:srgbClr val="008EB3"/>
        </a:solidFill>
      </dgm:spPr>
      <dgm:t>
        <a:bodyPr/>
        <a:lstStyle/>
        <a:p>
          <a:r>
            <a:rPr lang="en-US" altLang="zh-CN" dirty="0"/>
            <a:t>Detecting</a:t>
          </a:r>
          <a:r>
            <a:rPr lang="zh-CN" altLang="en-US" dirty="0"/>
            <a:t> </a:t>
          </a:r>
          <a:r>
            <a:rPr lang="en-US" altLang="zh-CN" dirty="0"/>
            <a:t>selection</a:t>
          </a:r>
          <a:r>
            <a:rPr lang="zh-CN" altLang="en-US" dirty="0"/>
            <a:t> </a:t>
          </a:r>
          <a:r>
            <a:rPr lang="en-US" altLang="zh-CN" dirty="0"/>
            <a:t>target</a:t>
          </a:r>
          <a:endParaRPr lang="zh-CN" altLang="en-US" dirty="0"/>
        </a:p>
      </dgm:t>
    </dgm:pt>
    <dgm:pt modelId="{242FF263-66ED-D24B-B3C1-609896395BBC}" type="parTrans" cxnId="{0413D2A3-B9FA-8E4B-A286-876A5F7EBA72}">
      <dgm:prSet/>
      <dgm:spPr/>
      <dgm:t>
        <a:bodyPr/>
        <a:lstStyle/>
        <a:p>
          <a:endParaRPr lang="zh-CN" altLang="en-US"/>
        </a:p>
      </dgm:t>
    </dgm:pt>
    <dgm:pt modelId="{E2179A44-7BFE-0740-93AE-E52526F5A376}" type="sibTrans" cxnId="{0413D2A3-B9FA-8E4B-A286-876A5F7EBA72}">
      <dgm:prSet/>
      <dgm:spPr/>
      <dgm:t>
        <a:bodyPr/>
        <a:lstStyle/>
        <a:p>
          <a:endParaRPr lang="zh-CN" altLang="en-US"/>
        </a:p>
      </dgm:t>
    </dgm:pt>
    <dgm:pt modelId="{672CD119-8DD9-0A47-9D35-8ED4A64176F7}">
      <dgm:prSet phldrT="[文本]"/>
      <dgm:spPr>
        <a:solidFill>
          <a:srgbClr val="17995F"/>
        </a:solidFill>
      </dgm:spPr>
      <dgm:t>
        <a:bodyPr/>
        <a:lstStyle/>
        <a:p>
          <a:r>
            <a:rPr lang="en-US" altLang="zh-CN" dirty="0"/>
            <a:t>Reconstruct</a:t>
          </a:r>
          <a:r>
            <a:rPr lang="zh-CN" altLang="en-US" dirty="0"/>
            <a:t> </a:t>
          </a:r>
          <a:r>
            <a:rPr lang="en-US" altLang="zh-CN" dirty="0"/>
            <a:t>haplotype</a:t>
          </a:r>
          <a:r>
            <a:rPr lang="zh-CN" altLang="en-US" dirty="0"/>
            <a:t> </a:t>
          </a:r>
          <a:r>
            <a:rPr lang="en-US" altLang="zh-CN" dirty="0"/>
            <a:t>blocks</a:t>
          </a:r>
          <a:endParaRPr lang="zh-CN" altLang="en-US" dirty="0"/>
        </a:p>
      </dgm:t>
    </dgm:pt>
    <dgm:pt modelId="{9985AAB8-0774-684C-B525-5604A8A48C63}" type="parTrans" cxnId="{A81E5398-EC86-6141-8F4D-B89494481D3F}">
      <dgm:prSet/>
      <dgm:spPr/>
      <dgm:t>
        <a:bodyPr/>
        <a:lstStyle/>
        <a:p>
          <a:endParaRPr lang="zh-CN" altLang="en-US"/>
        </a:p>
      </dgm:t>
    </dgm:pt>
    <dgm:pt modelId="{B78BFE7F-42C9-6A44-8231-A738865FBE95}" type="sibTrans" cxnId="{A81E5398-EC86-6141-8F4D-B89494481D3F}">
      <dgm:prSet/>
      <dgm:spPr/>
      <dgm:t>
        <a:bodyPr/>
        <a:lstStyle/>
        <a:p>
          <a:endParaRPr lang="zh-CN" altLang="en-US"/>
        </a:p>
      </dgm:t>
    </dgm:pt>
    <dgm:pt modelId="{97C60692-CE25-8D42-A0FB-916B2C612704}">
      <dgm:prSet/>
      <dgm:spPr>
        <a:solidFill>
          <a:srgbClr val="B43434"/>
        </a:solidFill>
      </dgm:spPr>
      <dgm:t>
        <a:bodyPr/>
        <a:lstStyle/>
        <a:p>
          <a:r>
            <a:rPr lang="en-US" altLang="zh-CN" dirty="0"/>
            <a:t>Day</a:t>
          </a:r>
          <a:r>
            <a:rPr lang="zh-CN" altLang="en-US" dirty="0"/>
            <a:t> </a:t>
          </a:r>
          <a:r>
            <a:rPr lang="en-US" altLang="zh-CN" dirty="0"/>
            <a:t>2</a:t>
          </a:r>
          <a:endParaRPr lang="zh-CN" altLang="en-US" dirty="0"/>
        </a:p>
      </dgm:t>
    </dgm:pt>
    <dgm:pt modelId="{D95970C5-D9B3-584C-B54C-10FF8BCB9058}" type="parTrans" cxnId="{03CCF903-1000-3A4B-832D-7DC56189CB19}">
      <dgm:prSet/>
      <dgm:spPr/>
      <dgm:t>
        <a:bodyPr/>
        <a:lstStyle/>
        <a:p>
          <a:endParaRPr lang="zh-CN" altLang="en-US"/>
        </a:p>
      </dgm:t>
    </dgm:pt>
    <dgm:pt modelId="{E492EBCF-5951-FF4E-B618-520A7B0C7C86}" type="sibTrans" cxnId="{03CCF903-1000-3A4B-832D-7DC56189CB19}">
      <dgm:prSet/>
      <dgm:spPr/>
      <dgm:t>
        <a:bodyPr/>
        <a:lstStyle/>
        <a:p>
          <a:endParaRPr lang="zh-CN" altLang="en-US"/>
        </a:p>
      </dgm:t>
    </dgm:pt>
    <dgm:pt modelId="{41E36B90-A9B8-094F-849E-70FF586726BD}">
      <dgm:prSet/>
      <dgm:spPr>
        <a:solidFill>
          <a:srgbClr val="B35720"/>
        </a:solidFill>
      </dgm:spPr>
      <dgm:t>
        <a:bodyPr/>
        <a:lstStyle/>
        <a:p>
          <a:r>
            <a:rPr lang="en-US" altLang="zh-CN" dirty="0"/>
            <a:t>SLiM</a:t>
          </a:r>
          <a:r>
            <a:rPr lang="zh-CN" altLang="en-US" dirty="0"/>
            <a:t> </a:t>
          </a:r>
          <a:r>
            <a:rPr lang="en-US" altLang="zh-CN" dirty="0"/>
            <a:t>simulation</a:t>
          </a:r>
          <a:endParaRPr lang="zh-CN" altLang="en-US" dirty="0"/>
        </a:p>
      </dgm:t>
    </dgm:pt>
    <dgm:pt modelId="{1B9E2727-F852-9148-8D4F-1AB6F98FC17B}" type="parTrans" cxnId="{DEAA7D44-FD96-3A4C-A485-D7A82D48A72D}">
      <dgm:prSet/>
      <dgm:spPr/>
      <dgm:t>
        <a:bodyPr/>
        <a:lstStyle/>
        <a:p>
          <a:endParaRPr lang="zh-CN" altLang="en-US"/>
        </a:p>
      </dgm:t>
    </dgm:pt>
    <dgm:pt modelId="{CB0477C0-9F3D-5A4B-839C-81C699CD6E1F}" type="sibTrans" cxnId="{DEAA7D44-FD96-3A4C-A485-D7A82D48A72D}">
      <dgm:prSet/>
      <dgm:spPr/>
      <dgm:t>
        <a:bodyPr/>
        <a:lstStyle/>
        <a:p>
          <a:endParaRPr lang="zh-CN" altLang="en-US"/>
        </a:p>
      </dgm:t>
    </dgm:pt>
    <dgm:pt modelId="{A209DCA4-5318-1F4F-B9FC-31AC7EE30596}">
      <dgm:prSet/>
      <dgm:spPr>
        <a:solidFill>
          <a:srgbClr val="B38A1E"/>
        </a:solidFill>
      </dgm:spPr>
      <dgm:t>
        <a:bodyPr/>
        <a:lstStyle/>
        <a:p>
          <a:r>
            <a:rPr lang="en-US" altLang="zh-CN" dirty="0"/>
            <a:t>Model</a:t>
          </a:r>
          <a:r>
            <a:rPr lang="zh-CN" altLang="en-US" dirty="0"/>
            <a:t> </a:t>
          </a:r>
          <a:r>
            <a:rPr lang="en-US" altLang="zh-CN" dirty="0"/>
            <a:t>Fitting</a:t>
          </a:r>
          <a:endParaRPr lang="zh-CN" altLang="en-US" dirty="0"/>
        </a:p>
      </dgm:t>
    </dgm:pt>
    <dgm:pt modelId="{72FD16CB-A0FB-7745-807E-8D191953B08C}" type="parTrans" cxnId="{C9070E54-71C5-634A-85E4-4134085261A9}">
      <dgm:prSet/>
      <dgm:spPr/>
      <dgm:t>
        <a:bodyPr/>
        <a:lstStyle/>
        <a:p>
          <a:endParaRPr lang="zh-CN" altLang="en-US"/>
        </a:p>
      </dgm:t>
    </dgm:pt>
    <dgm:pt modelId="{342DD75B-0281-3549-8C04-F6FB8BED7D83}" type="sibTrans" cxnId="{C9070E54-71C5-634A-85E4-4134085261A9}">
      <dgm:prSet/>
      <dgm:spPr/>
      <dgm:t>
        <a:bodyPr/>
        <a:lstStyle/>
        <a:p>
          <a:endParaRPr lang="zh-CN" altLang="en-US"/>
        </a:p>
      </dgm:t>
    </dgm:pt>
    <dgm:pt modelId="{A3A8D93F-BC8B-A545-A20F-B7F9E4600746}">
      <dgm:prSet custT="1"/>
      <dgm:spPr>
        <a:solidFill>
          <a:srgbClr val="00CBFF"/>
        </a:solidFill>
      </dgm:spPr>
      <dgm:t>
        <a:bodyPr/>
        <a:lstStyle/>
        <a:p>
          <a:r>
            <a:rPr lang="en-US" altLang="zh-CN" sz="1600" dirty="0"/>
            <a:t>Drift</a:t>
          </a:r>
          <a:endParaRPr lang="zh-CN" altLang="en-US" sz="1600" dirty="0"/>
        </a:p>
      </dgm:t>
    </dgm:pt>
    <dgm:pt modelId="{B1846295-8179-A044-80B0-8B4F41AE3FCF}" type="parTrans" cxnId="{CB4385B5-6533-8E4F-B5E4-8A8B75D0E9BB}">
      <dgm:prSet/>
      <dgm:spPr/>
      <dgm:t>
        <a:bodyPr/>
        <a:lstStyle/>
        <a:p>
          <a:endParaRPr lang="zh-CN" altLang="en-US"/>
        </a:p>
      </dgm:t>
    </dgm:pt>
    <dgm:pt modelId="{CEA5DB29-727B-E146-A511-6BFA630D6642}" type="sibTrans" cxnId="{CB4385B5-6533-8E4F-B5E4-8A8B75D0E9BB}">
      <dgm:prSet/>
      <dgm:spPr/>
      <dgm:t>
        <a:bodyPr/>
        <a:lstStyle/>
        <a:p>
          <a:endParaRPr lang="zh-CN" altLang="en-US"/>
        </a:p>
      </dgm:t>
    </dgm:pt>
    <dgm:pt modelId="{801A4052-2F9E-7B4D-988F-6EDA35027E40}">
      <dgm:prSet custT="1"/>
      <dgm:spPr>
        <a:solidFill>
          <a:srgbClr val="00CBFF"/>
        </a:solidFill>
      </dgm:spPr>
      <dgm:t>
        <a:bodyPr/>
        <a:lstStyle/>
        <a:p>
          <a:pPr>
            <a:buNone/>
          </a:pPr>
          <a:r>
            <a:rPr lang="en-US" altLang="zh-CN" sz="1600" dirty="0"/>
            <a:t>statistical</a:t>
          </a:r>
          <a:r>
            <a:rPr lang="zh-CN" altLang="en-US" sz="1600" dirty="0"/>
            <a:t> </a:t>
          </a:r>
          <a:r>
            <a:rPr lang="en-US" altLang="zh-CN" sz="1600" dirty="0"/>
            <a:t>methods</a:t>
          </a:r>
        </a:p>
        <a:p>
          <a:pPr>
            <a:buFont typeface="Arial" panose="020B0604020202020204" pitchFamily="34" charset="0"/>
            <a:buChar char="•"/>
          </a:pPr>
          <a:r>
            <a:rPr lang="en-US" altLang="zh-CN" sz="1600" dirty="0"/>
            <a:t>(CMH-test</a:t>
          </a:r>
        </a:p>
        <a:p>
          <a:pPr>
            <a:buFont typeface="Arial" panose="020B0604020202020204" pitchFamily="34" charset="0"/>
            <a:buChar char="•"/>
          </a:pPr>
          <a:r>
            <a:rPr lang="en-US" altLang="zh-CN" sz="1600" dirty="0"/>
            <a:t>Chisq-test)</a:t>
          </a:r>
          <a:endParaRPr lang="zh-CN" altLang="en-US" sz="1600" dirty="0"/>
        </a:p>
      </dgm:t>
    </dgm:pt>
    <dgm:pt modelId="{B8C1F516-D69B-B84B-8D15-51E3C98A9B83}" type="parTrans" cxnId="{A94066DA-1037-E848-91D3-3A124F7DD822}">
      <dgm:prSet/>
      <dgm:spPr/>
      <dgm:t>
        <a:bodyPr/>
        <a:lstStyle/>
        <a:p>
          <a:endParaRPr lang="zh-CN" altLang="en-US"/>
        </a:p>
      </dgm:t>
    </dgm:pt>
    <dgm:pt modelId="{2FF4F670-F05E-E64F-9E0F-E78184ECBCB7}" type="sibTrans" cxnId="{A94066DA-1037-E848-91D3-3A124F7DD822}">
      <dgm:prSet/>
      <dgm:spPr/>
      <dgm:t>
        <a:bodyPr/>
        <a:lstStyle/>
        <a:p>
          <a:endParaRPr lang="zh-CN" altLang="en-US"/>
        </a:p>
      </dgm:t>
    </dgm:pt>
    <dgm:pt modelId="{80AEF599-6270-BE4C-840A-9D19C22B3D0D}">
      <dgm:prSet custT="1"/>
      <dgm:spPr>
        <a:solidFill>
          <a:srgbClr val="20CB7D"/>
        </a:solidFill>
      </dgm:spPr>
      <dgm:t>
        <a:bodyPr/>
        <a:lstStyle/>
        <a:p>
          <a:r>
            <a:rPr lang="en-US" altLang="zh-CN" sz="1600" dirty="0"/>
            <a:t>Linkage</a:t>
          </a:r>
          <a:r>
            <a:rPr lang="zh-CN" altLang="en-US" sz="1600" dirty="0"/>
            <a:t> </a:t>
          </a:r>
          <a:r>
            <a:rPr lang="en-US" altLang="zh-CN" sz="1600" dirty="0"/>
            <a:t>(correlated</a:t>
          </a:r>
          <a:r>
            <a:rPr lang="zh-CN" altLang="en-US" sz="1600" dirty="0"/>
            <a:t> </a:t>
          </a:r>
          <a:r>
            <a:rPr lang="en-US" altLang="zh-CN" sz="1600" dirty="0"/>
            <a:t>frequency</a:t>
          </a:r>
          <a:r>
            <a:rPr lang="zh-CN" altLang="en-US" sz="1600" dirty="0"/>
            <a:t> </a:t>
          </a:r>
          <a:r>
            <a:rPr lang="en-US" altLang="zh-CN" sz="1600" dirty="0"/>
            <a:t>change)</a:t>
          </a:r>
          <a:endParaRPr lang="zh-CN" altLang="en-US" sz="1600" dirty="0"/>
        </a:p>
      </dgm:t>
    </dgm:pt>
    <dgm:pt modelId="{92296856-F3D5-5B41-B7B6-5CC20EFF7CDF}" type="parTrans" cxnId="{D76F7EF6-1F57-814A-BEBA-3E949731BC30}">
      <dgm:prSet/>
      <dgm:spPr/>
      <dgm:t>
        <a:bodyPr/>
        <a:lstStyle/>
        <a:p>
          <a:endParaRPr lang="zh-CN" altLang="en-US"/>
        </a:p>
      </dgm:t>
    </dgm:pt>
    <dgm:pt modelId="{C49C914F-EFDB-934E-B254-9440E09E80BE}" type="sibTrans" cxnId="{D76F7EF6-1F57-814A-BEBA-3E949731BC30}">
      <dgm:prSet/>
      <dgm:spPr/>
      <dgm:t>
        <a:bodyPr/>
        <a:lstStyle/>
        <a:p>
          <a:endParaRPr lang="zh-CN" altLang="en-US"/>
        </a:p>
      </dgm:t>
    </dgm:pt>
    <dgm:pt modelId="{1D92D489-2FA4-5842-87E8-1800F02F3D24}">
      <dgm:prSet custT="1"/>
      <dgm:spPr>
        <a:solidFill>
          <a:srgbClr val="20CB7D"/>
        </a:solidFill>
      </dgm:spPr>
      <dgm:t>
        <a:bodyPr/>
        <a:lstStyle/>
        <a:p>
          <a:r>
            <a:rPr lang="en-US" altLang="zh-CN" sz="1600" dirty="0"/>
            <a:t>characterize</a:t>
          </a:r>
          <a:r>
            <a:rPr lang="zh-CN" altLang="en-US" sz="1600" dirty="0"/>
            <a:t> </a:t>
          </a:r>
          <a:r>
            <a:rPr lang="en-US" altLang="zh-CN" sz="1600" dirty="0"/>
            <a:t>selection</a:t>
          </a:r>
          <a:r>
            <a:rPr lang="zh-CN" altLang="en-US" sz="1600" dirty="0"/>
            <a:t> </a:t>
          </a:r>
          <a:r>
            <a:rPr lang="en-US" altLang="zh-CN" sz="1600" dirty="0"/>
            <a:t>(e.g.</a:t>
          </a:r>
          <a:r>
            <a:rPr lang="zh-CN" altLang="en-US" sz="1600" dirty="0"/>
            <a:t> </a:t>
          </a:r>
          <a:r>
            <a:rPr lang="en-US" altLang="zh-CN" sz="1600" dirty="0"/>
            <a:t>selection</a:t>
          </a:r>
          <a:r>
            <a:rPr lang="zh-CN" altLang="en-US" sz="1600" dirty="0"/>
            <a:t> </a:t>
          </a:r>
          <a:r>
            <a:rPr lang="en-US" altLang="zh-CN" sz="1600" dirty="0"/>
            <a:t>coefficient)</a:t>
          </a:r>
          <a:endParaRPr lang="zh-CN" altLang="en-US" sz="1600" dirty="0"/>
        </a:p>
      </dgm:t>
    </dgm:pt>
    <dgm:pt modelId="{8C36CCFA-ADE3-6B47-B1B4-15972C665023}" type="parTrans" cxnId="{8D9C4C14-6E1C-EE46-9E34-48318F1A165C}">
      <dgm:prSet/>
      <dgm:spPr/>
      <dgm:t>
        <a:bodyPr/>
        <a:lstStyle/>
        <a:p>
          <a:endParaRPr lang="zh-CN" altLang="en-US"/>
        </a:p>
      </dgm:t>
    </dgm:pt>
    <dgm:pt modelId="{AD01188C-6308-0945-BA65-1CA3D443C4B6}" type="sibTrans" cxnId="{8D9C4C14-6E1C-EE46-9E34-48318F1A165C}">
      <dgm:prSet/>
      <dgm:spPr/>
      <dgm:t>
        <a:bodyPr/>
        <a:lstStyle/>
        <a:p>
          <a:endParaRPr lang="zh-CN" altLang="en-US"/>
        </a:p>
      </dgm:t>
    </dgm:pt>
    <dgm:pt modelId="{53B3CF37-9FB8-D247-80A8-5C446C0BCA4B}">
      <dgm:prSet custT="1"/>
      <dgm:spPr>
        <a:solidFill>
          <a:srgbClr val="F87A2D"/>
        </a:solidFill>
      </dgm:spPr>
      <dgm:t>
        <a:bodyPr/>
        <a:lstStyle/>
        <a:p>
          <a:r>
            <a:rPr lang="en-US" altLang="zh-CN" sz="1600" dirty="0"/>
            <a:t>Model</a:t>
          </a:r>
          <a:r>
            <a:rPr lang="zh-CN" altLang="en-US" sz="1600" dirty="0"/>
            <a:t> </a:t>
          </a:r>
          <a:r>
            <a:rPr lang="en-US" altLang="zh-CN" sz="1600" dirty="0"/>
            <a:t>selection</a:t>
          </a:r>
        </a:p>
      </dgm:t>
    </dgm:pt>
    <dgm:pt modelId="{1A725357-A112-BA42-B4DD-856738D32DFD}" type="parTrans" cxnId="{1C12E62D-1729-9145-993F-5019643AF730}">
      <dgm:prSet/>
      <dgm:spPr/>
      <dgm:t>
        <a:bodyPr/>
        <a:lstStyle/>
        <a:p>
          <a:endParaRPr lang="zh-CN" altLang="en-US"/>
        </a:p>
      </dgm:t>
    </dgm:pt>
    <dgm:pt modelId="{DED37166-B209-584B-91BD-6503F617B7B2}" type="sibTrans" cxnId="{1C12E62D-1729-9145-993F-5019643AF730}">
      <dgm:prSet/>
      <dgm:spPr/>
      <dgm:t>
        <a:bodyPr/>
        <a:lstStyle/>
        <a:p>
          <a:endParaRPr lang="zh-CN" altLang="en-US"/>
        </a:p>
      </dgm:t>
    </dgm:pt>
    <dgm:pt modelId="{7C449DBC-336C-1C43-932E-56BB27F929F6}">
      <dgm:prSet custT="1"/>
      <dgm:spPr>
        <a:solidFill>
          <a:srgbClr val="FCC229"/>
        </a:solidFill>
      </dgm:spPr>
      <dgm:t>
        <a:bodyPr/>
        <a:lstStyle/>
        <a:p>
          <a:r>
            <a:rPr lang="en-US" altLang="zh-CN" sz="1600" dirty="0"/>
            <a:t>connection</a:t>
          </a:r>
          <a:r>
            <a:rPr lang="zh-CN" altLang="en-US" sz="1600" dirty="0"/>
            <a:t> </a:t>
          </a:r>
          <a:r>
            <a:rPr lang="en-US" altLang="zh-CN" sz="1600" dirty="0"/>
            <a:t>between</a:t>
          </a:r>
          <a:r>
            <a:rPr lang="zh-CN" altLang="en-US" sz="1600" dirty="0"/>
            <a:t> </a:t>
          </a:r>
          <a:r>
            <a:rPr lang="en-US" altLang="zh-CN" sz="1600" dirty="0"/>
            <a:t>simulation</a:t>
          </a:r>
          <a:r>
            <a:rPr lang="zh-CN" altLang="en-US" sz="1600" dirty="0"/>
            <a:t> </a:t>
          </a:r>
          <a:r>
            <a:rPr lang="en-US" altLang="zh-CN" sz="1600" dirty="0"/>
            <a:t>and</a:t>
          </a:r>
          <a:r>
            <a:rPr lang="zh-CN" altLang="en-US" sz="1600" dirty="0"/>
            <a:t> </a:t>
          </a:r>
          <a:r>
            <a:rPr lang="en-US" altLang="zh-CN" sz="1600" dirty="0"/>
            <a:t>experiments</a:t>
          </a:r>
          <a:endParaRPr lang="zh-CN" altLang="en-US" sz="1600" dirty="0"/>
        </a:p>
      </dgm:t>
    </dgm:pt>
    <dgm:pt modelId="{8228186A-6743-9F4D-8834-A210041221C0}" type="parTrans" cxnId="{5504E877-D46C-CB47-AEDA-BC70D67675C6}">
      <dgm:prSet/>
      <dgm:spPr/>
      <dgm:t>
        <a:bodyPr/>
        <a:lstStyle/>
        <a:p>
          <a:endParaRPr lang="zh-CN" altLang="en-US"/>
        </a:p>
      </dgm:t>
    </dgm:pt>
    <dgm:pt modelId="{A1912A08-6553-984A-AD94-08ED70DDF9D0}" type="sibTrans" cxnId="{5504E877-D46C-CB47-AEDA-BC70D67675C6}">
      <dgm:prSet/>
      <dgm:spPr/>
      <dgm:t>
        <a:bodyPr/>
        <a:lstStyle/>
        <a:p>
          <a:endParaRPr lang="zh-CN" altLang="en-US"/>
        </a:p>
      </dgm:t>
    </dgm:pt>
    <dgm:pt modelId="{AD06699E-0C04-EA42-AA63-5B75DB918D5E}">
      <dgm:prSet custT="1"/>
      <dgm:spPr>
        <a:solidFill>
          <a:srgbClr val="FCC229"/>
        </a:solidFill>
      </dgm:spPr>
      <dgm:t>
        <a:bodyPr/>
        <a:lstStyle/>
        <a:p>
          <a:r>
            <a:rPr lang="en-US" altLang="zh-CN" sz="1600" dirty="0"/>
            <a:t>summary</a:t>
          </a:r>
          <a:r>
            <a:rPr lang="zh-CN" altLang="en-US" sz="1600" dirty="0"/>
            <a:t> </a:t>
          </a:r>
          <a:r>
            <a:rPr lang="en-US" altLang="zh-CN" sz="1600" dirty="0"/>
            <a:t>statistics</a:t>
          </a:r>
          <a:r>
            <a:rPr lang="zh-CN" altLang="en-US" sz="1600" dirty="0"/>
            <a:t> </a:t>
          </a:r>
          <a:r>
            <a:rPr lang="en-US" altLang="zh-CN" sz="1600" dirty="0"/>
            <a:t>(e.g.</a:t>
          </a:r>
          <a:r>
            <a:rPr lang="zh-CN" altLang="en-US" sz="1600" dirty="0"/>
            <a:t> </a:t>
          </a:r>
          <a:r>
            <a:rPr lang="en-US" altLang="zh-CN" sz="1600" dirty="0"/>
            <a:t>Jaccard</a:t>
          </a:r>
          <a:r>
            <a:rPr lang="zh-CN" altLang="en-US" sz="1600" dirty="0"/>
            <a:t> </a:t>
          </a:r>
          <a:r>
            <a:rPr lang="en-US" altLang="zh-CN" sz="1600" dirty="0"/>
            <a:t>index)</a:t>
          </a:r>
          <a:endParaRPr lang="zh-CN" altLang="en-US" sz="1600" dirty="0"/>
        </a:p>
      </dgm:t>
    </dgm:pt>
    <dgm:pt modelId="{A7B81F6E-00BF-5647-9E5D-EC84F70F09BF}" type="parTrans" cxnId="{7E5D1CFA-0421-954E-8454-4EFBEE11ABEB}">
      <dgm:prSet/>
      <dgm:spPr/>
      <dgm:t>
        <a:bodyPr/>
        <a:lstStyle/>
        <a:p>
          <a:endParaRPr lang="zh-CN" altLang="en-US"/>
        </a:p>
      </dgm:t>
    </dgm:pt>
    <dgm:pt modelId="{C992873B-3C8B-0245-AF23-F8558CD0DBAD}" type="sibTrans" cxnId="{7E5D1CFA-0421-954E-8454-4EFBEE11ABEB}">
      <dgm:prSet/>
      <dgm:spPr/>
      <dgm:t>
        <a:bodyPr/>
        <a:lstStyle/>
        <a:p>
          <a:endParaRPr lang="zh-CN" altLang="en-US"/>
        </a:p>
      </dgm:t>
    </dgm:pt>
    <dgm:pt modelId="{487AE418-1109-7D48-8502-B10417662904}" type="pres">
      <dgm:prSet presAssocID="{0998F60D-0A5B-934F-964C-11BD0670C67E}" presName="Name0" presStyleCnt="0">
        <dgm:presLayoutVars>
          <dgm:chPref val="1"/>
          <dgm:dir/>
          <dgm:animOne val="branch"/>
          <dgm:animLvl val="lvl"/>
          <dgm:resizeHandles/>
        </dgm:presLayoutVars>
      </dgm:prSet>
      <dgm:spPr/>
    </dgm:pt>
    <dgm:pt modelId="{FAF90C42-6E09-4E4A-9AE5-23205CDB704C}" type="pres">
      <dgm:prSet presAssocID="{E665A6E9-3E2A-D348-8FBB-3277DC57F8B2}" presName="vertOne" presStyleCnt="0"/>
      <dgm:spPr/>
    </dgm:pt>
    <dgm:pt modelId="{EFD73942-7CA2-824E-AEA4-89F59B4080B3}" type="pres">
      <dgm:prSet presAssocID="{E665A6E9-3E2A-D348-8FBB-3277DC57F8B2}" presName="txOne" presStyleLbl="node0" presStyleIdx="0" presStyleCnt="2" custScaleX="104980" custScaleY="43365" custLinFactY="-7559" custLinFactNeighborX="-1022" custLinFactNeighborY="-100000">
        <dgm:presLayoutVars>
          <dgm:chPref val="3"/>
        </dgm:presLayoutVars>
      </dgm:prSet>
      <dgm:spPr/>
    </dgm:pt>
    <dgm:pt modelId="{103D46F6-E4A1-754D-8430-986E1EC17DFA}" type="pres">
      <dgm:prSet presAssocID="{E665A6E9-3E2A-D348-8FBB-3277DC57F8B2}" presName="parTransOne" presStyleCnt="0"/>
      <dgm:spPr/>
    </dgm:pt>
    <dgm:pt modelId="{467588DB-AF79-1A4E-BB53-3B9C4EC9308C}" type="pres">
      <dgm:prSet presAssocID="{E665A6E9-3E2A-D348-8FBB-3277DC57F8B2}" presName="horzOne" presStyleCnt="0"/>
      <dgm:spPr/>
    </dgm:pt>
    <dgm:pt modelId="{036B57FA-286A-FB4F-9B1A-FB39013B4918}" type="pres">
      <dgm:prSet presAssocID="{D1D1C074-AB1F-0145-8966-39E395CA2A10}" presName="vertTwo" presStyleCnt="0"/>
      <dgm:spPr/>
    </dgm:pt>
    <dgm:pt modelId="{EB5E25B9-EACB-DC47-B80D-EECE98E61E9C}" type="pres">
      <dgm:prSet presAssocID="{D1D1C074-AB1F-0145-8966-39E395CA2A10}" presName="txTwo" presStyleLbl="node2" presStyleIdx="0" presStyleCnt="4" custScaleY="75816">
        <dgm:presLayoutVars>
          <dgm:chPref val="3"/>
        </dgm:presLayoutVars>
      </dgm:prSet>
      <dgm:spPr/>
    </dgm:pt>
    <dgm:pt modelId="{85086992-19D5-A14C-B122-97D35D794855}" type="pres">
      <dgm:prSet presAssocID="{D1D1C074-AB1F-0145-8966-39E395CA2A10}" presName="parTransTwo" presStyleCnt="0"/>
      <dgm:spPr/>
    </dgm:pt>
    <dgm:pt modelId="{CA8FE7C1-A97D-2744-BD6B-64EBC9A4B0ED}" type="pres">
      <dgm:prSet presAssocID="{D1D1C074-AB1F-0145-8966-39E395CA2A10}" presName="horzTwo" presStyleCnt="0"/>
      <dgm:spPr/>
    </dgm:pt>
    <dgm:pt modelId="{626EAB0C-D9DA-7A49-894B-B785723E9918}" type="pres">
      <dgm:prSet presAssocID="{A3A8D93F-BC8B-A545-A20F-B7F9E4600746}" presName="vertThree" presStyleCnt="0"/>
      <dgm:spPr/>
    </dgm:pt>
    <dgm:pt modelId="{73085571-3DD3-4B42-BB2C-E1E942A84470}" type="pres">
      <dgm:prSet presAssocID="{A3A8D93F-BC8B-A545-A20F-B7F9E4600746}" presName="txThree" presStyleLbl="node3" presStyleIdx="0" presStyleCnt="7" custScaleX="102393" custScaleY="79606">
        <dgm:presLayoutVars>
          <dgm:chPref val="3"/>
        </dgm:presLayoutVars>
      </dgm:prSet>
      <dgm:spPr/>
    </dgm:pt>
    <dgm:pt modelId="{88458310-59DF-F543-90A4-8AD6AF5E1E82}" type="pres">
      <dgm:prSet presAssocID="{A3A8D93F-BC8B-A545-A20F-B7F9E4600746}" presName="horzThree" presStyleCnt="0"/>
      <dgm:spPr/>
    </dgm:pt>
    <dgm:pt modelId="{01C3AD21-9B0E-6E43-91D2-1EA3CABA83B2}" type="pres">
      <dgm:prSet presAssocID="{CEA5DB29-727B-E146-A511-6BFA630D6642}" presName="sibSpaceThree" presStyleCnt="0"/>
      <dgm:spPr/>
    </dgm:pt>
    <dgm:pt modelId="{83B4AE81-BEA0-B344-BB92-EEB2477CF3E9}" type="pres">
      <dgm:prSet presAssocID="{801A4052-2F9E-7B4D-988F-6EDA35027E40}" presName="vertThree" presStyleCnt="0"/>
      <dgm:spPr/>
    </dgm:pt>
    <dgm:pt modelId="{388CC943-F2F0-D545-A971-26B38C9A14DC}" type="pres">
      <dgm:prSet presAssocID="{801A4052-2F9E-7B4D-988F-6EDA35027E40}" presName="txThree" presStyleLbl="node3" presStyleIdx="1" presStyleCnt="7" custScaleY="79606">
        <dgm:presLayoutVars>
          <dgm:chPref val="3"/>
        </dgm:presLayoutVars>
      </dgm:prSet>
      <dgm:spPr/>
    </dgm:pt>
    <dgm:pt modelId="{2C2648E4-5A5E-5F4E-B244-EEDAC7C9FA5E}" type="pres">
      <dgm:prSet presAssocID="{801A4052-2F9E-7B4D-988F-6EDA35027E40}" presName="horzThree" presStyleCnt="0"/>
      <dgm:spPr/>
    </dgm:pt>
    <dgm:pt modelId="{86775195-6A10-7847-B219-F4905E258525}" type="pres">
      <dgm:prSet presAssocID="{E2179A44-7BFE-0740-93AE-E52526F5A376}" presName="sibSpaceTwo" presStyleCnt="0"/>
      <dgm:spPr/>
    </dgm:pt>
    <dgm:pt modelId="{5B56AF51-4453-A34B-AAD2-D4BF72477DA9}" type="pres">
      <dgm:prSet presAssocID="{672CD119-8DD9-0A47-9D35-8ED4A64176F7}" presName="vertTwo" presStyleCnt="0"/>
      <dgm:spPr/>
    </dgm:pt>
    <dgm:pt modelId="{866ED373-4A6A-4242-96F6-31ED9FDEDE17}" type="pres">
      <dgm:prSet presAssocID="{672CD119-8DD9-0A47-9D35-8ED4A64176F7}" presName="txTwo" presStyleLbl="node2" presStyleIdx="1" presStyleCnt="4" custScaleY="75771">
        <dgm:presLayoutVars>
          <dgm:chPref val="3"/>
        </dgm:presLayoutVars>
      </dgm:prSet>
      <dgm:spPr/>
    </dgm:pt>
    <dgm:pt modelId="{ABF294EA-79D8-3143-9E93-7319883D930D}" type="pres">
      <dgm:prSet presAssocID="{672CD119-8DD9-0A47-9D35-8ED4A64176F7}" presName="parTransTwo" presStyleCnt="0"/>
      <dgm:spPr/>
    </dgm:pt>
    <dgm:pt modelId="{E61C10FA-0666-9A47-84C8-880882D13D4B}" type="pres">
      <dgm:prSet presAssocID="{672CD119-8DD9-0A47-9D35-8ED4A64176F7}" presName="horzTwo" presStyleCnt="0"/>
      <dgm:spPr/>
    </dgm:pt>
    <dgm:pt modelId="{27171901-DD80-964A-B062-170FBD4179FD}" type="pres">
      <dgm:prSet presAssocID="{80AEF599-6270-BE4C-840A-9D19C22B3D0D}" presName="vertThree" presStyleCnt="0"/>
      <dgm:spPr/>
    </dgm:pt>
    <dgm:pt modelId="{7438F191-F176-5347-9037-65E497A81CF4}" type="pres">
      <dgm:prSet presAssocID="{80AEF599-6270-BE4C-840A-9D19C22B3D0D}" presName="txThree" presStyleLbl="node3" presStyleIdx="2" presStyleCnt="7" custScaleY="79606">
        <dgm:presLayoutVars>
          <dgm:chPref val="3"/>
        </dgm:presLayoutVars>
      </dgm:prSet>
      <dgm:spPr/>
    </dgm:pt>
    <dgm:pt modelId="{17941A9D-794F-FE4B-AF3A-3F61C398D635}" type="pres">
      <dgm:prSet presAssocID="{80AEF599-6270-BE4C-840A-9D19C22B3D0D}" presName="horzThree" presStyleCnt="0"/>
      <dgm:spPr/>
    </dgm:pt>
    <dgm:pt modelId="{3B15039E-5DD4-9A42-A836-E40D53BE18E2}" type="pres">
      <dgm:prSet presAssocID="{C49C914F-EFDB-934E-B254-9440E09E80BE}" presName="sibSpaceThree" presStyleCnt="0"/>
      <dgm:spPr/>
    </dgm:pt>
    <dgm:pt modelId="{B352F261-E765-2D45-9E65-764088D6AD55}" type="pres">
      <dgm:prSet presAssocID="{1D92D489-2FA4-5842-87E8-1800F02F3D24}" presName="vertThree" presStyleCnt="0"/>
      <dgm:spPr/>
    </dgm:pt>
    <dgm:pt modelId="{7D658B62-C8B6-894B-86BE-E21716A95FCF}" type="pres">
      <dgm:prSet presAssocID="{1D92D489-2FA4-5842-87E8-1800F02F3D24}" presName="txThree" presStyleLbl="node3" presStyleIdx="3" presStyleCnt="7" custScaleY="79606">
        <dgm:presLayoutVars>
          <dgm:chPref val="3"/>
        </dgm:presLayoutVars>
      </dgm:prSet>
      <dgm:spPr/>
    </dgm:pt>
    <dgm:pt modelId="{5073A42F-7E73-AE4A-BD3C-4312DD9D6374}" type="pres">
      <dgm:prSet presAssocID="{1D92D489-2FA4-5842-87E8-1800F02F3D24}" presName="horzThree" presStyleCnt="0"/>
      <dgm:spPr/>
    </dgm:pt>
    <dgm:pt modelId="{28030C6E-4160-F841-B839-5A337A6B491F}" type="pres">
      <dgm:prSet presAssocID="{BBE10B31-CDBC-094E-B2DA-2B914338CD28}" presName="sibSpaceOne" presStyleCnt="0"/>
      <dgm:spPr/>
    </dgm:pt>
    <dgm:pt modelId="{DD7A8A13-538B-3B41-AF17-2B5C7576EC7A}" type="pres">
      <dgm:prSet presAssocID="{97C60692-CE25-8D42-A0FB-916B2C612704}" presName="vertOne" presStyleCnt="0"/>
      <dgm:spPr/>
    </dgm:pt>
    <dgm:pt modelId="{9F719EE2-B8BC-CA46-847A-64BF25E0D84C}" type="pres">
      <dgm:prSet presAssocID="{97C60692-CE25-8D42-A0FB-916B2C612704}" presName="txOne" presStyleLbl="node0" presStyleIdx="1" presStyleCnt="2" custScaleX="107520" custScaleY="43387">
        <dgm:presLayoutVars>
          <dgm:chPref val="3"/>
        </dgm:presLayoutVars>
      </dgm:prSet>
      <dgm:spPr/>
    </dgm:pt>
    <dgm:pt modelId="{99034103-0FD0-5540-BCCC-49677EE64CDE}" type="pres">
      <dgm:prSet presAssocID="{97C60692-CE25-8D42-A0FB-916B2C612704}" presName="parTransOne" presStyleCnt="0"/>
      <dgm:spPr/>
    </dgm:pt>
    <dgm:pt modelId="{FCCCB19A-18EA-1B4E-9C4B-F5EB36A1A398}" type="pres">
      <dgm:prSet presAssocID="{97C60692-CE25-8D42-A0FB-916B2C612704}" presName="horzOne" presStyleCnt="0"/>
      <dgm:spPr/>
    </dgm:pt>
    <dgm:pt modelId="{29E53510-6950-6F44-8DDE-256606034BEF}" type="pres">
      <dgm:prSet presAssocID="{41E36B90-A9B8-094F-849E-70FF586726BD}" presName="vertTwo" presStyleCnt="0"/>
      <dgm:spPr/>
    </dgm:pt>
    <dgm:pt modelId="{613790E7-558C-014E-8248-4F94B10AFBCD}" type="pres">
      <dgm:prSet presAssocID="{41E36B90-A9B8-094F-849E-70FF586726BD}" presName="txTwo" presStyleLbl="node2" presStyleIdx="2" presStyleCnt="4" custScaleX="128484" custScaleY="75771">
        <dgm:presLayoutVars>
          <dgm:chPref val="3"/>
        </dgm:presLayoutVars>
      </dgm:prSet>
      <dgm:spPr/>
    </dgm:pt>
    <dgm:pt modelId="{B80C0B84-3405-474C-AA73-0BF7860CD676}" type="pres">
      <dgm:prSet presAssocID="{41E36B90-A9B8-094F-849E-70FF586726BD}" presName="parTransTwo" presStyleCnt="0"/>
      <dgm:spPr/>
    </dgm:pt>
    <dgm:pt modelId="{251D47BA-32A3-5D40-888B-2A72DA6936BD}" type="pres">
      <dgm:prSet presAssocID="{41E36B90-A9B8-094F-849E-70FF586726BD}" presName="horzTwo" presStyleCnt="0"/>
      <dgm:spPr/>
    </dgm:pt>
    <dgm:pt modelId="{B0FDE36E-96F4-2844-9042-D898746BE2C5}" type="pres">
      <dgm:prSet presAssocID="{53B3CF37-9FB8-D247-80A8-5C446C0BCA4B}" presName="vertThree" presStyleCnt="0"/>
      <dgm:spPr/>
    </dgm:pt>
    <dgm:pt modelId="{0A8EDEEF-0B8F-4C49-BBA7-1C7381292FDE}" type="pres">
      <dgm:prSet presAssocID="{53B3CF37-9FB8-D247-80A8-5C446C0BCA4B}" presName="txThree" presStyleLbl="node3" presStyleIdx="4" presStyleCnt="7" custScaleY="79606">
        <dgm:presLayoutVars>
          <dgm:chPref val="3"/>
        </dgm:presLayoutVars>
      </dgm:prSet>
      <dgm:spPr/>
    </dgm:pt>
    <dgm:pt modelId="{91919A7B-1E12-FB4B-A585-26EB28B1728C}" type="pres">
      <dgm:prSet presAssocID="{53B3CF37-9FB8-D247-80A8-5C446C0BCA4B}" presName="horzThree" presStyleCnt="0"/>
      <dgm:spPr/>
    </dgm:pt>
    <dgm:pt modelId="{CAADCAD7-7162-0040-B56D-088C50512033}" type="pres">
      <dgm:prSet presAssocID="{CB0477C0-9F3D-5A4B-839C-81C699CD6E1F}" presName="sibSpaceTwo" presStyleCnt="0"/>
      <dgm:spPr/>
    </dgm:pt>
    <dgm:pt modelId="{0C06A2E7-4AED-864C-9E8F-BA151DF7B1B2}" type="pres">
      <dgm:prSet presAssocID="{A209DCA4-5318-1F4F-B9FC-31AC7EE30596}" presName="vertTwo" presStyleCnt="0"/>
      <dgm:spPr/>
    </dgm:pt>
    <dgm:pt modelId="{0C1F8C63-7AC4-044B-9D78-4E7C6B3EFA97}" type="pres">
      <dgm:prSet presAssocID="{A209DCA4-5318-1F4F-B9FC-31AC7EE30596}" presName="txTwo" presStyleLbl="node2" presStyleIdx="3" presStyleCnt="4" custScaleX="100007" custScaleY="75771">
        <dgm:presLayoutVars>
          <dgm:chPref val="3"/>
        </dgm:presLayoutVars>
      </dgm:prSet>
      <dgm:spPr/>
    </dgm:pt>
    <dgm:pt modelId="{A56BB835-BFA9-BF45-9D8C-C3D7DAE1291E}" type="pres">
      <dgm:prSet presAssocID="{A209DCA4-5318-1F4F-B9FC-31AC7EE30596}" presName="parTransTwo" presStyleCnt="0"/>
      <dgm:spPr/>
    </dgm:pt>
    <dgm:pt modelId="{EA526AFB-F011-7D40-A87F-097E1B4F8519}" type="pres">
      <dgm:prSet presAssocID="{A209DCA4-5318-1F4F-B9FC-31AC7EE30596}" presName="horzTwo" presStyleCnt="0"/>
      <dgm:spPr/>
    </dgm:pt>
    <dgm:pt modelId="{F2022589-1B09-7344-873B-C1DFC96C44D1}" type="pres">
      <dgm:prSet presAssocID="{7C449DBC-336C-1C43-932E-56BB27F929F6}" presName="vertThree" presStyleCnt="0"/>
      <dgm:spPr/>
    </dgm:pt>
    <dgm:pt modelId="{F81BF1B6-CC80-CF49-8C9A-71909D9FCF20}" type="pres">
      <dgm:prSet presAssocID="{7C449DBC-336C-1C43-932E-56BB27F929F6}" presName="txThree" presStyleLbl="node3" presStyleIdx="5" presStyleCnt="7" custScaleY="79606">
        <dgm:presLayoutVars>
          <dgm:chPref val="3"/>
        </dgm:presLayoutVars>
      </dgm:prSet>
      <dgm:spPr/>
    </dgm:pt>
    <dgm:pt modelId="{99ABE8BD-3D72-0A4F-B871-A6F50B6BC45D}" type="pres">
      <dgm:prSet presAssocID="{7C449DBC-336C-1C43-932E-56BB27F929F6}" presName="horzThree" presStyleCnt="0"/>
      <dgm:spPr/>
    </dgm:pt>
    <dgm:pt modelId="{B38E4558-7C3D-A141-A888-65CFCFB691D4}" type="pres">
      <dgm:prSet presAssocID="{A1912A08-6553-984A-AD94-08ED70DDF9D0}" presName="sibSpaceThree" presStyleCnt="0"/>
      <dgm:spPr/>
    </dgm:pt>
    <dgm:pt modelId="{1255300F-3CBF-E042-AE57-BBB61A896249}" type="pres">
      <dgm:prSet presAssocID="{AD06699E-0C04-EA42-AA63-5B75DB918D5E}" presName="vertThree" presStyleCnt="0"/>
      <dgm:spPr/>
    </dgm:pt>
    <dgm:pt modelId="{ED9EE849-C3B2-5B4B-8928-C92826FCCF13}" type="pres">
      <dgm:prSet presAssocID="{AD06699E-0C04-EA42-AA63-5B75DB918D5E}" presName="txThree" presStyleLbl="node3" presStyleIdx="6" presStyleCnt="7" custScaleY="79606">
        <dgm:presLayoutVars>
          <dgm:chPref val="3"/>
        </dgm:presLayoutVars>
      </dgm:prSet>
      <dgm:spPr/>
    </dgm:pt>
    <dgm:pt modelId="{7616E59F-FE75-EC4D-9CA9-9FCD35962977}" type="pres">
      <dgm:prSet presAssocID="{AD06699E-0C04-EA42-AA63-5B75DB918D5E}" presName="horzThree" presStyleCnt="0"/>
      <dgm:spPr/>
    </dgm:pt>
  </dgm:ptLst>
  <dgm:cxnLst>
    <dgm:cxn modelId="{03CCF903-1000-3A4B-832D-7DC56189CB19}" srcId="{0998F60D-0A5B-934F-964C-11BD0670C67E}" destId="{97C60692-CE25-8D42-A0FB-916B2C612704}" srcOrd="1" destOrd="0" parTransId="{D95970C5-D9B3-584C-B54C-10FF8BCB9058}" sibTransId="{E492EBCF-5951-FF4E-B618-520A7B0C7C86}"/>
    <dgm:cxn modelId="{4C58AD06-B1C8-3949-BBE0-D156ACBB31B7}" srcId="{0998F60D-0A5B-934F-964C-11BD0670C67E}" destId="{E665A6E9-3E2A-D348-8FBB-3277DC57F8B2}" srcOrd="0" destOrd="0" parTransId="{973ABEC2-353A-7643-B1FB-73AC763A8AFF}" sibTransId="{BBE10B31-CDBC-094E-B2DA-2B914338CD28}"/>
    <dgm:cxn modelId="{A613EE09-559A-144C-9EE4-93C3F8B8825B}" type="presOf" srcId="{41E36B90-A9B8-094F-849E-70FF586726BD}" destId="{613790E7-558C-014E-8248-4F94B10AFBCD}" srcOrd="0" destOrd="0" presId="urn:microsoft.com/office/officeart/2005/8/layout/hierarchy4"/>
    <dgm:cxn modelId="{4257900B-DCBF-6B4D-AC27-76DA9CE20BC3}" type="presOf" srcId="{0998F60D-0A5B-934F-964C-11BD0670C67E}" destId="{487AE418-1109-7D48-8502-B10417662904}" srcOrd="0" destOrd="0" presId="urn:microsoft.com/office/officeart/2005/8/layout/hierarchy4"/>
    <dgm:cxn modelId="{8D9C4C14-6E1C-EE46-9E34-48318F1A165C}" srcId="{672CD119-8DD9-0A47-9D35-8ED4A64176F7}" destId="{1D92D489-2FA4-5842-87E8-1800F02F3D24}" srcOrd="1" destOrd="0" parTransId="{8C36CCFA-ADE3-6B47-B1B4-15972C665023}" sibTransId="{AD01188C-6308-0945-BA65-1CA3D443C4B6}"/>
    <dgm:cxn modelId="{FA0E1D1B-4952-A846-AABD-D9A1A0CCF916}" type="presOf" srcId="{AD06699E-0C04-EA42-AA63-5B75DB918D5E}" destId="{ED9EE849-C3B2-5B4B-8928-C92826FCCF13}" srcOrd="0" destOrd="0" presId="urn:microsoft.com/office/officeart/2005/8/layout/hierarchy4"/>
    <dgm:cxn modelId="{1C12E62D-1729-9145-993F-5019643AF730}" srcId="{41E36B90-A9B8-094F-849E-70FF586726BD}" destId="{53B3CF37-9FB8-D247-80A8-5C446C0BCA4B}" srcOrd="0" destOrd="0" parTransId="{1A725357-A112-BA42-B4DD-856738D32DFD}" sibTransId="{DED37166-B209-584B-91BD-6503F617B7B2}"/>
    <dgm:cxn modelId="{69F46034-C453-AD48-BE70-C773EAD86EA2}" type="presOf" srcId="{A3A8D93F-BC8B-A545-A20F-B7F9E4600746}" destId="{73085571-3DD3-4B42-BB2C-E1E942A84470}" srcOrd="0" destOrd="0" presId="urn:microsoft.com/office/officeart/2005/8/layout/hierarchy4"/>
    <dgm:cxn modelId="{6D27DE3B-1EA5-8B44-8331-8498D1682286}" type="presOf" srcId="{53B3CF37-9FB8-D247-80A8-5C446C0BCA4B}" destId="{0A8EDEEF-0B8F-4C49-BBA7-1C7381292FDE}" srcOrd="0" destOrd="0" presId="urn:microsoft.com/office/officeart/2005/8/layout/hierarchy4"/>
    <dgm:cxn modelId="{DEAA7D44-FD96-3A4C-A485-D7A82D48A72D}" srcId="{97C60692-CE25-8D42-A0FB-916B2C612704}" destId="{41E36B90-A9B8-094F-849E-70FF586726BD}" srcOrd="0" destOrd="0" parTransId="{1B9E2727-F852-9148-8D4F-1AB6F98FC17B}" sibTransId="{CB0477C0-9F3D-5A4B-839C-81C699CD6E1F}"/>
    <dgm:cxn modelId="{D8993849-AF5D-6347-A407-C9847A833841}" type="presOf" srcId="{672CD119-8DD9-0A47-9D35-8ED4A64176F7}" destId="{866ED373-4A6A-4242-96F6-31ED9FDEDE17}" srcOrd="0" destOrd="0" presId="urn:microsoft.com/office/officeart/2005/8/layout/hierarchy4"/>
    <dgm:cxn modelId="{F5F5D753-735B-7844-B432-082B1500981D}" type="presOf" srcId="{E665A6E9-3E2A-D348-8FBB-3277DC57F8B2}" destId="{EFD73942-7CA2-824E-AEA4-89F59B4080B3}" srcOrd="0" destOrd="0" presId="urn:microsoft.com/office/officeart/2005/8/layout/hierarchy4"/>
    <dgm:cxn modelId="{C9070E54-71C5-634A-85E4-4134085261A9}" srcId="{97C60692-CE25-8D42-A0FB-916B2C612704}" destId="{A209DCA4-5318-1F4F-B9FC-31AC7EE30596}" srcOrd="1" destOrd="0" parTransId="{72FD16CB-A0FB-7745-807E-8D191953B08C}" sibTransId="{342DD75B-0281-3549-8C04-F6FB8BED7D83}"/>
    <dgm:cxn modelId="{F1FF3A77-9788-AD4E-9641-9783F2917423}" type="presOf" srcId="{801A4052-2F9E-7B4D-988F-6EDA35027E40}" destId="{388CC943-F2F0-D545-A971-26B38C9A14DC}" srcOrd="0" destOrd="0" presId="urn:microsoft.com/office/officeart/2005/8/layout/hierarchy4"/>
    <dgm:cxn modelId="{5504E877-D46C-CB47-AEDA-BC70D67675C6}" srcId="{A209DCA4-5318-1F4F-B9FC-31AC7EE30596}" destId="{7C449DBC-336C-1C43-932E-56BB27F929F6}" srcOrd="0" destOrd="0" parTransId="{8228186A-6743-9F4D-8834-A210041221C0}" sibTransId="{A1912A08-6553-984A-AD94-08ED70DDF9D0}"/>
    <dgm:cxn modelId="{A651508F-80E9-214B-A7EC-A4A225B482FB}" type="presOf" srcId="{80AEF599-6270-BE4C-840A-9D19C22B3D0D}" destId="{7438F191-F176-5347-9037-65E497A81CF4}" srcOrd="0" destOrd="0" presId="urn:microsoft.com/office/officeart/2005/8/layout/hierarchy4"/>
    <dgm:cxn modelId="{6277F396-1D39-5A48-8CC6-530F20A4C01B}" type="presOf" srcId="{97C60692-CE25-8D42-A0FB-916B2C612704}" destId="{9F719EE2-B8BC-CA46-847A-64BF25E0D84C}" srcOrd="0" destOrd="0" presId="urn:microsoft.com/office/officeart/2005/8/layout/hierarchy4"/>
    <dgm:cxn modelId="{A81E5398-EC86-6141-8F4D-B89494481D3F}" srcId="{E665A6E9-3E2A-D348-8FBB-3277DC57F8B2}" destId="{672CD119-8DD9-0A47-9D35-8ED4A64176F7}" srcOrd="1" destOrd="0" parTransId="{9985AAB8-0774-684C-B525-5604A8A48C63}" sibTransId="{B78BFE7F-42C9-6A44-8231-A738865FBE95}"/>
    <dgm:cxn modelId="{947ED0A2-5BB8-724E-A8E6-0F3609740D1C}" type="presOf" srcId="{A209DCA4-5318-1F4F-B9FC-31AC7EE30596}" destId="{0C1F8C63-7AC4-044B-9D78-4E7C6B3EFA97}" srcOrd="0" destOrd="0" presId="urn:microsoft.com/office/officeart/2005/8/layout/hierarchy4"/>
    <dgm:cxn modelId="{0413D2A3-B9FA-8E4B-A286-876A5F7EBA72}" srcId="{E665A6E9-3E2A-D348-8FBB-3277DC57F8B2}" destId="{D1D1C074-AB1F-0145-8966-39E395CA2A10}" srcOrd="0" destOrd="0" parTransId="{242FF263-66ED-D24B-B3C1-609896395BBC}" sibTransId="{E2179A44-7BFE-0740-93AE-E52526F5A376}"/>
    <dgm:cxn modelId="{D99D4FB2-01F4-D446-BFE2-F0E7FBB5924A}" type="presOf" srcId="{7C449DBC-336C-1C43-932E-56BB27F929F6}" destId="{F81BF1B6-CC80-CF49-8C9A-71909D9FCF20}" srcOrd="0" destOrd="0" presId="urn:microsoft.com/office/officeart/2005/8/layout/hierarchy4"/>
    <dgm:cxn modelId="{CB4385B5-6533-8E4F-B5E4-8A8B75D0E9BB}" srcId="{D1D1C074-AB1F-0145-8966-39E395CA2A10}" destId="{A3A8D93F-BC8B-A545-A20F-B7F9E4600746}" srcOrd="0" destOrd="0" parTransId="{B1846295-8179-A044-80B0-8B4F41AE3FCF}" sibTransId="{CEA5DB29-727B-E146-A511-6BFA630D6642}"/>
    <dgm:cxn modelId="{A94066DA-1037-E848-91D3-3A124F7DD822}" srcId="{D1D1C074-AB1F-0145-8966-39E395CA2A10}" destId="{801A4052-2F9E-7B4D-988F-6EDA35027E40}" srcOrd="1" destOrd="0" parTransId="{B8C1F516-D69B-B84B-8D15-51E3C98A9B83}" sibTransId="{2FF4F670-F05E-E64F-9E0F-E78184ECBCB7}"/>
    <dgm:cxn modelId="{B1B1C8DE-C5CD-C84A-956E-A85D4C80847A}" type="presOf" srcId="{D1D1C074-AB1F-0145-8966-39E395CA2A10}" destId="{EB5E25B9-EACB-DC47-B80D-EECE98E61E9C}" srcOrd="0" destOrd="0" presId="urn:microsoft.com/office/officeart/2005/8/layout/hierarchy4"/>
    <dgm:cxn modelId="{3A470AE2-D82B-564D-9286-390F8D975D41}" type="presOf" srcId="{1D92D489-2FA4-5842-87E8-1800F02F3D24}" destId="{7D658B62-C8B6-894B-86BE-E21716A95FCF}" srcOrd="0" destOrd="0" presId="urn:microsoft.com/office/officeart/2005/8/layout/hierarchy4"/>
    <dgm:cxn modelId="{D76F7EF6-1F57-814A-BEBA-3E949731BC30}" srcId="{672CD119-8DD9-0A47-9D35-8ED4A64176F7}" destId="{80AEF599-6270-BE4C-840A-9D19C22B3D0D}" srcOrd="0" destOrd="0" parTransId="{92296856-F3D5-5B41-B7B6-5CC20EFF7CDF}" sibTransId="{C49C914F-EFDB-934E-B254-9440E09E80BE}"/>
    <dgm:cxn modelId="{7E5D1CFA-0421-954E-8454-4EFBEE11ABEB}" srcId="{A209DCA4-5318-1F4F-B9FC-31AC7EE30596}" destId="{AD06699E-0C04-EA42-AA63-5B75DB918D5E}" srcOrd="1" destOrd="0" parTransId="{A7B81F6E-00BF-5647-9E5D-EC84F70F09BF}" sibTransId="{C992873B-3C8B-0245-AF23-F8558CD0DBAD}"/>
    <dgm:cxn modelId="{440B2CFE-A68D-2948-9885-4C3A470FB84F}" type="presParOf" srcId="{487AE418-1109-7D48-8502-B10417662904}" destId="{FAF90C42-6E09-4E4A-9AE5-23205CDB704C}" srcOrd="0" destOrd="0" presId="urn:microsoft.com/office/officeart/2005/8/layout/hierarchy4"/>
    <dgm:cxn modelId="{ACF86FF1-EC63-F645-95C8-2F72D695FCB3}" type="presParOf" srcId="{FAF90C42-6E09-4E4A-9AE5-23205CDB704C}" destId="{EFD73942-7CA2-824E-AEA4-89F59B4080B3}" srcOrd="0" destOrd="0" presId="urn:microsoft.com/office/officeart/2005/8/layout/hierarchy4"/>
    <dgm:cxn modelId="{55979DF5-0729-4A42-9833-8F82E4882054}" type="presParOf" srcId="{FAF90C42-6E09-4E4A-9AE5-23205CDB704C}" destId="{103D46F6-E4A1-754D-8430-986E1EC17DFA}" srcOrd="1" destOrd="0" presId="urn:microsoft.com/office/officeart/2005/8/layout/hierarchy4"/>
    <dgm:cxn modelId="{AA6F486D-8127-D04D-822A-CB3B35F4F3AE}" type="presParOf" srcId="{FAF90C42-6E09-4E4A-9AE5-23205CDB704C}" destId="{467588DB-AF79-1A4E-BB53-3B9C4EC9308C}" srcOrd="2" destOrd="0" presId="urn:microsoft.com/office/officeart/2005/8/layout/hierarchy4"/>
    <dgm:cxn modelId="{06B85A55-50C5-3D42-A8A8-28EE350ADB59}" type="presParOf" srcId="{467588DB-AF79-1A4E-BB53-3B9C4EC9308C}" destId="{036B57FA-286A-FB4F-9B1A-FB39013B4918}" srcOrd="0" destOrd="0" presId="urn:microsoft.com/office/officeart/2005/8/layout/hierarchy4"/>
    <dgm:cxn modelId="{EADB3017-9B74-D648-9656-2F320019FCD5}" type="presParOf" srcId="{036B57FA-286A-FB4F-9B1A-FB39013B4918}" destId="{EB5E25B9-EACB-DC47-B80D-EECE98E61E9C}" srcOrd="0" destOrd="0" presId="urn:microsoft.com/office/officeart/2005/8/layout/hierarchy4"/>
    <dgm:cxn modelId="{A3FE4F8B-916D-234D-9619-BCF442FE075A}" type="presParOf" srcId="{036B57FA-286A-FB4F-9B1A-FB39013B4918}" destId="{85086992-19D5-A14C-B122-97D35D794855}" srcOrd="1" destOrd="0" presId="urn:microsoft.com/office/officeart/2005/8/layout/hierarchy4"/>
    <dgm:cxn modelId="{6D1779C8-D251-3B4A-91B0-D0CFE991DA91}" type="presParOf" srcId="{036B57FA-286A-FB4F-9B1A-FB39013B4918}" destId="{CA8FE7C1-A97D-2744-BD6B-64EBC9A4B0ED}" srcOrd="2" destOrd="0" presId="urn:microsoft.com/office/officeart/2005/8/layout/hierarchy4"/>
    <dgm:cxn modelId="{88157FEB-793D-A647-B917-EC9B7341B23B}" type="presParOf" srcId="{CA8FE7C1-A97D-2744-BD6B-64EBC9A4B0ED}" destId="{626EAB0C-D9DA-7A49-894B-B785723E9918}" srcOrd="0" destOrd="0" presId="urn:microsoft.com/office/officeart/2005/8/layout/hierarchy4"/>
    <dgm:cxn modelId="{E46F13C5-3477-954A-9E92-251D4159767D}" type="presParOf" srcId="{626EAB0C-D9DA-7A49-894B-B785723E9918}" destId="{73085571-3DD3-4B42-BB2C-E1E942A84470}" srcOrd="0" destOrd="0" presId="urn:microsoft.com/office/officeart/2005/8/layout/hierarchy4"/>
    <dgm:cxn modelId="{03D194A3-C8DF-AC4A-AB3E-B89CBCBA4A0B}" type="presParOf" srcId="{626EAB0C-D9DA-7A49-894B-B785723E9918}" destId="{88458310-59DF-F543-90A4-8AD6AF5E1E82}" srcOrd="1" destOrd="0" presId="urn:microsoft.com/office/officeart/2005/8/layout/hierarchy4"/>
    <dgm:cxn modelId="{7E214EA7-E849-4542-AD76-4E08258BC6B6}" type="presParOf" srcId="{CA8FE7C1-A97D-2744-BD6B-64EBC9A4B0ED}" destId="{01C3AD21-9B0E-6E43-91D2-1EA3CABA83B2}" srcOrd="1" destOrd="0" presId="urn:microsoft.com/office/officeart/2005/8/layout/hierarchy4"/>
    <dgm:cxn modelId="{F5D64F7A-0A45-D545-90ED-BF4401F4FD11}" type="presParOf" srcId="{CA8FE7C1-A97D-2744-BD6B-64EBC9A4B0ED}" destId="{83B4AE81-BEA0-B344-BB92-EEB2477CF3E9}" srcOrd="2" destOrd="0" presId="urn:microsoft.com/office/officeart/2005/8/layout/hierarchy4"/>
    <dgm:cxn modelId="{CAE239A3-3DD5-2C46-989E-2611315CFCC0}" type="presParOf" srcId="{83B4AE81-BEA0-B344-BB92-EEB2477CF3E9}" destId="{388CC943-F2F0-D545-A971-26B38C9A14DC}" srcOrd="0" destOrd="0" presId="urn:microsoft.com/office/officeart/2005/8/layout/hierarchy4"/>
    <dgm:cxn modelId="{EFC1CCB6-BB9F-5145-9070-997C917BD650}" type="presParOf" srcId="{83B4AE81-BEA0-B344-BB92-EEB2477CF3E9}" destId="{2C2648E4-5A5E-5F4E-B244-EEDAC7C9FA5E}" srcOrd="1" destOrd="0" presId="urn:microsoft.com/office/officeart/2005/8/layout/hierarchy4"/>
    <dgm:cxn modelId="{F2DBFD95-4145-0E42-BECC-ECAF25EE4D8A}" type="presParOf" srcId="{467588DB-AF79-1A4E-BB53-3B9C4EC9308C}" destId="{86775195-6A10-7847-B219-F4905E258525}" srcOrd="1" destOrd="0" presId="urn:microsoft.com/office/officeart/2005/8/layout/hierarchy4"/>
    <dgm:cxn modelId="{90D6390E-373A-B642-9337-F577D3D3BD41}" type="presParOf" srcId="{467588DB-AF79-1A4E-BB53-3B9C4EC9308C}" destId="{5B56AF51-4453-A34B-AAD2-D4BF72477DA9}" srcOrd="2" destOrd="0" presId="urn:microsoft.com/office/officeart/2005/8/layout/hierarchy4"/>
    <dgm:cxn modelId="{4EFEFF10-0CB9-D549-83E0-786E9983B766}" type="presParOf" srcId="{5B56AF51-4453-A34B-AAD2-D4BF72477DA9}" destId="{866ED373-4A6A-4242-96F6-31ED9FDEDE17}" srcOrd="0" destOrd="0" presId="urn:microsoft.com/office/officeart/2005/8/layout/hierarchy4"/>
    <dgm:cxn modelId="{1E9C61CB-9BE6-0640-9ED9-EBF833BAEF73}" type="presParOf" srcId="{5B56AF51-4453-A34B-AAD2-D4BF72477DA9}" destId="{ABF294EA-79D8-3143-9E93-7319883D930D}" srcOrd="1" destOrd="0" presId="urn:microsoft.com/office/officeart/2005/8/layout/hierarchy4"/>
    <dgm:cxn modelId="{7A842FEA-2B84-3943-A2F6-3A5645BD394F}" type="presParOf" srcId="{5B56AF51-4453-A34B-AAD2-D4BF72477DA9}" destId="{E61C10FA-0666-9A47-84C8-880882D13D4B}" srcOrd="2" destOrd="0" presId="urn:microsoft.com/office/officeart/2005/8/layout/hierarchy4"/>
    <dgm:cxn modelId="{D4EBF54E-7292-B64C-962D-65A0F7E8D4E0}" type="presParOf" srcId="{E61C10FA-0666-9A47-84C8-880882D13D4B}" destId="{27171901-DD80-964A-B062-170FBD4179FD}" srcOrd="0" destOrd="0" presId="urn:microsoft.com/office/officeart/2005/8/layout/hierarchy4"/>
    <dgm:cxn modelId="{05110FAB-3C6A-6A40-A19D-5860C5311F6E}" type="presParOf" srcId="{27171901-DD80-964A-B062-170FBD4179FD}" destId="{7438F191-F176-5347-9037-65E497A81CF4}" srcOrd="0" destOrd="0" presId="urn:microsoft.com/office/officeart/2005/8/layout/hierarchy4"/>
    <dgm:cxn modelId="{DBB24C66-CE16-444A-8C58-0BB6F1A24EC6}" type="presParOf" srcId="{27171901-DD80-964A-B062-170FBD4179FD}" destId="{17941A9D-794F-FE4B-AF3A-3F61C398D635}" srcOrd="1" destOrd="0" presId="urn:microsoft.com/office/officeart/2005/8/layout/hierarchy4"/>
    <dgm:cxn modelId="{765DF924-C412-964B-BF27-F2DAB65F2B0C}" type="presParOf" srcId="{E61C10FA-0666-9A47-84C8-880882D13D4B}" destId="{3B15039E-5DD4-9A42-A836-E40D53BE18E2}" srcOrd="1" destOrd="0" presId="urn:microsoft.com/office/officeart/2005/8/layout/hierarchy4"/>
    <dgm:cxn modelId="{AD3952FE-2CC0-C249-8739-1E2C5A1B1C69}" type="presParOf" srcId="{E61C10FA-0666-9A47-84C8-880882D13D4B}" destId="{B352F261-E765-2D45-9E65-764088D6AD55}" srcOrd="2" destOrd="0" presId="urn:microsoft.com/office/officeart/2005/8/layout/hierarchy4"/>
    <dgm:cxn modelId="{AF0A55E0-A780-124A-9BE6-1696D235A805}" type="presParOf" srcId="{B352F261-E765-2D45-9E65-764088D6AD55}" destId="{7D658B62-C8B6-894B-86BE-E21716A95FCF}" srcOrd="0" destOrd="0" presId="urn:microsoft.com/office/officeart/2005/8/layout/hierarchy4"/>
    <dgm:cxn modelId="{A3FDEA5B-F622-2546-AEF4-31E7035B084B}" type="presParOf" srcId="{B352F261-E765-2D45-9E65-764088D6AD55}" destId="{5073A42F-7E73-AE4A-BD3C-4312DD9D6374}" srcOrd="1" destOrd="0" presId="urn:microsoft.com/office/officeart/2005/8/layout/hierarchy4"/>
    <dgm:cxn modelId="{D46E8579-4871-F64B-AF89-05A2357DA00A}" type="presParOf" srcId="{487AE418-1109-7D48-8502-B10417662904}" destId="{28030C6E-4160-F841-B839-5A337A6B491F}" srcOrd="1" destOrd="0" presId="urn:microsoft.com/office/officeart/2005/8/layout/hierarchy4"/>
    <dgm:cxn modelId="{0C09FDDF-5B31-7C4E-ADB3-5F69EC7D8EAE}" type="presParOf" srcId="{487AE418-1109-7D48-8502-B10417662904}" destId="{DD7A8A13-538B-3B41-AF17-2B5C7576EC7A}" srcOrd="2" destOrd="0" presId="urn:microsoft.com/office/officeart/2005/8/layout/hierarchy4"/>
    <dgm:cxn modelId="{73D1613F-1E5F-8849-B8D1-063B1E47FB7B}" type="presParOf" srcId="{DD7A8A13-538B-3B41-AF17-2B5C7576EC7A}" destId="{9F719EE2-B8BC-CA46-847A-64BF25E0D84C}" srcOrd="0" destOrd="0" presId="urn:microsoft.com/office/officeart/2005/8/layout/hierarchy4"/>
    <dgm:cxn modelId="{996F7D74-82BC-4049-8F5B-B2CEB01D84D6}" type="presParOf" srcId="{DD7A8A13-538B-3B41-AF17-2B5C7576EC7A}" destId="{99034103-0FD0-5540-BCCC-49677EE64CDE}" srcOrd="1" destOrd="0" presId="urn:microsoft.com/office/officeart/2005/8/layout/hierarchy4"/>
    <dgm:cxn modelId="{CD4752F1-1374-6540-873D-D446113D3EA6}" type="presParOf" srcId="{DD7A8A13-538B-3B41-AF17-2B5C7576EC7A}" destId="{FCCCB19A-18EA-1B4E-9C4B-F5EB36A1A398}" srcOrd="2" destOrd="0" presId="urn:microsoft.com/office/officeart/2005/8/layout/hierarchy4"/>
    <dgm:cxn modelId="{75E5452D-CE19-3348-9F48-70DF7B62AB17}" type="presParOf" srcId="{FCCCB19A-18EA-1B4E-9C4B-F5EB36A1A398}" destId="{29E53510-6950-6F44-8DDE-256606034BEF}" srcOrd="0" destOrd="0" presId="urn:microsoft.com/office/officeart/2005/8/layout/hierarchy4"/>
    <dgm:cxn modelId="{90782DE6-94FA-1445-A87C-1DD2A2CF6D03}" type="presParOf" srcId="{29E53510-6950-6F44-8DDE-256606034BEF}" destId="{613790E7-558C-014E-8248-4F94B10AFBCD}" srcOrd="0" destOrd="0" presId="urn:microsoft.com/office/officeart/2005/8/layout/hierarchy4"/>
    <dgm:cxn modelId="{DC7C8534-28F2-8D49-957E-17C50B8EBF72}" type="presParOf" srcId="{29E53510-6950-6F44-8DDE-256606034BEF}" destId="{B80C0B84-3405-474C-AA73-0BF7860CD676}" srcOrd="1" destOrd="0" presId="urn:microsoft.com/office/officeart/2005/8/layout/hierarchy4"/>
    <dgm:cxn modelId="{DC5AEB4A-D83D-BA4E-98F0-B03FDA9E8096}" type="presParOf" srcId="{29E53510-6950-6F44-8DDE-256606034BEF}" destId="{251D47BA-32A3-5D40-888B-2A72DA6936BD}" srcOrd="2" destOrd="0" presId="urn:microsoft.com/office/officeart/2005/8/layout/hierarchy4"/>
    <dgm:cxn modelId="{0E42BD59-B786-C24D-8ACA-A095B5A7C1B9}" type="presParOf" srcId="{251D47BA-32A3-5D40-888B-2A72DA6936BD}" destId="{B0FDE36E-96F4-2844-9042-D898746BE2C5}" srcOrd="0" destOrd="0" presId="urn:microsoft.com/office/officeart/2005/8/layout/hierarchy4"/>
    <dgm:cxn modelId="{36CFF3AC-F414-1741-B4F9-09F52E27CB05}" type="presParOf" srcId="{B0FDE36E-96F4-2844-9042-D898746BE2C5}" destId="{0A8EDEEF-0B8F-4C49-BBA7-1C7381292FDE}" srcOrd="0" destOrd="0" presId="urn:microsoft.com/office/officeart/2005/8/layout/hierarchy4"/>
    <dgm:cxn modelId="{27FF155E-0963-B441-9B95-28BC5056D1A7}" type="presParOf" srcId="{B0FDE36E-96F4-2844-9042-D898746BE2C5}" destId="{91919A7B-1E12-FB4B-A585-26EB28B1728C}" srcOrd="1" destOrd="0" presId="urn:microsoft.com/office/officeart/2005/8/layout/hierarchy4"/>
    <dgm:cxn modelId="{8E558539-F0F4-694A-AB58-33A126B6ACE7}" type="presParOf" srcId="{FCCCB19A-18EA-1B4E-9C4B-F5EB36A1A398}" destId="{CAADCAD7-7162-0040-B56D-088C50512033}" srcOrd="1" destOrd="0" presId="urn:microsoft.com/office/officeart/2005/8/layout/hierarchy4"/>
    <dgm:cxn modelId="{81D256ED-D728-5A4C-93C2-2E17DB026221}" type="presParOf" srcId="{FCCCB19A-18EA-1B4E-9C4B-F5EB36A1A398}" destId="{0C06A2E7-4AED-864C-9E8F-BA151DF7B1B2}" srcOrd="2" destOrd="0" presId="urn:microsoft.com/office/officeart/2005/8/layout/hierarchy4"/>
    <dgm:cxn modelId="{9FB1FF7D-5DB6-0243-8A3B-18463DA7FB33}" type="presParOf" srcId="{0C06A2E7-4AED-864C-9E8F-BA151DF7B1B2}" destId="{0C1F8C63-7AC4-044B-9D78-4E7C6B3EFA97}" srcOrd="0" destOrd="0" presId="urn:microsoft.com/office/officeart/2005/8/layout/hierarchy4"/>
    <dgm:cxn modelId="{B4644ABE-579E-4A4D-89F0-7F3D86E6D688}" type="presParOf" srcId="{0C06A2E7-4AED-864C-9E8F-BA151DF7B1B2}" destId="{A56BB835-BFA9-BF45-9D8C-C3D7DAE1291E}" srcOrd="1" destOrd="0" presId="urn:microsoft.com/office/officeart/2005/8/layout/hierarchy4"/>
    <dgm:cxn modelId="{BDFBFD83-C7F9-224E-ABEA-B8688A3C2502}" type="presParOf" srcId="{0C06A2E7-4AED-864C-9E8F-BA151DF7B1B2}" destId="{EA526AFB-F011-7D40-A87F-097E1B4F8519}" srcOrd="2" destOrd="0" presId="urn:microsoft.com/office/officeart/2005/8/layout/hierarchy4"/>
    <dgm:cxn modelId="{05EFE455-76B4-064B-8255-7634E96B31FB}" type="presParOf" srcId="{EA526AFB-F011-7D40-A87F-097E1B4F8519}" destId="{F2022589-1B09-7344-873B-C1DFC96C44D1}" srcOrd="0" destOrd="0" presId="urn:microsoft.com/office/officeart/2005/8/layout/hierarchy4"/>
    <dgm:cxn modelId="{3A18E77B-3D14-7F42-B090-DD377220A897}" type="presParOf" srcId="{F2022589-1B09-7344-873B-C1DFC96C44D1}" destId="{F81BF1B6-CC80-CF49-8C9A-71909D9FCF20}" srcOrd="0" destOrd="0" presId="urn:microsoft.com/office/officeart/2005/8/layout/hierarchy4"/>
    <dgm:cxn modelId="{4605F0AC-6A7D-8E4F-AA6F-C7D11AD4C05F}" type="presParOf" srcId="{F2022589-1B09-7344-873B-C1DFC96C44D1}" destId="{99ABE8BD-3D72-0A4F-B871-A6F50B6BC45D}" srcOrd="1" destOrd="0" presId="urn:microsoft.com/office/officeart/2005/8/layout/hierarchy4"/>
    <dgm:cxn modelId="{BD16A31C-9A01-074F-94CD-46B4558BDC4E}" type="presParOf" srcId="{EA526AFB-F011-7D40-A87F-097E1B4F8519}" destId="{B38E4558-7C3D-A141-A888-65CFCFB691D4}" srcOrd="1" destOrd="0" presId="urn:microsoft.com/office/officeart/2005/8/layout/hierarchy4"/>
    <dgm:cxn modelId="{865AD688-1F25-1F45-96F7-18E8EE5B8CD5}" type="presParOf" srcId="{EA526AFB-F011-7D40-A87F-097E1B4F8519}" destId="{1255300F-3CBF-E042-AE57-BBB61A896249}" srcOrd="2" destOrd="0" presId="urn:microsoft.com/office/officeart/2005/8/layout/hierarchy4"/>
    <dgm:cxn modelId="{2C21C7FF-A738-294F-9BC8-1FFE14C36A6E}" type="presParOf" srcId="{1255300F-3CBF-E042-AE57-BBB61A896249}" destId="{ED9EE849-C3B2-5B4B-8928-C92826FCCF13}" srcOrd="0" destOrd="0" presId="urn:microsoft.com/office/officeart/2005/8/layout/hierarchy4"/>
    <dgm:cxn modelId="{044DB2E4-2330-B640-9AB2-7F764B986C3E}" type="presParOf" srcId="{1255300F-3CBF-E042-AE57-BBB61A896249}" destId="{7616E59F-FE75-EC4D-9CA9-9FCD3596297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998F60D-0A5B-934F-964C-11BD0670C67E}" type="doc">
      <dgm:prSet loTypeId="urn:microsoft.com/office/officeart/2005/8/layout/hierarchy4" loCatId="" qsTypeId="urn:microsoft.com/office/officeart/2005/8/quickstyle/simple1" qsCatId="simple" csTypeId="urn:microsoft.com/office/officeart/2005/8/colors/accent2_4" csCatId="accent2" phldr="1"/>
      <dgm:spPr/>
      <dgm:t>
        <a:bodyPr/>
        <a:lstStyle/>
        <a:p>
          <a:endParaRPr lang="zh-CN" altLang="en-US"/>
        </a:p>
      </dgm:t>
    </dgm:pt>
    <dgm:pt modelId="{E665A6E9-3E2A-D348-8FBB-3277DC57F8B2}">
      <dgm:prSet phldrT="[文本]"/>
      <dgm:spPr>
        <a:solidFill>
          <a:srgbClr val="1140B3"/>
        </a:solidFill>
      </dgm:spPr>
      <dgm:t>
        <a:bodyPr/>
        <a:lstStyle/>
        <a:p>
          <a:r>
            <a:rPr lang="en-US" altLang="zh-CN" dirty="0"/>
            <a:t>Day1</a:t>
          </a:r>
          <a:endParaRPr lang="zh-CN" altLang="en-US" dirty="0"/>
        </a:p>
      </dgm:t>
    </dgm:pt>
    <dgm:pt modelId="{973ABEC2-353A-7643-B1FB-73AC763A8AFF}" type="parTrans" cxnId="{4C58AD06-B1C8-3949-BBE0-D156ACBB31B7}">
      <dgm:prSet/>
      <dgm:spPr/>
      <dgm:t>
        <a:bodyPr/>
        <a:lstStyle/>
        <a:p>
          <a:endParaRPr lang="zh-CN" altLang="en-US"/>
        </a:p>
      </dgm:t>
    </dgm:pt>
    <dgm:pt modelId="{BBE10B31-CDBC-094E-B2DA-2B914338CD28}" type="sibTrans" cxnId="{4C58AD06-B1C8-3949-BBE0-D156ACBB31B7}">
      <dgm:prSet/>
      <dgm:spPr/>
      <dgm:t>
        <a:bodyPr/>
        <a:lstStyle/>
        <a:p>
          <a:endParaRPr lang="zh-CN" altLang="en-US"/>
        </a:p>
      </dgm:t>
    </dgm:pt>
    <dgm:pt modelId="{D1D1C074-AB1F-0145-8966-39E395CA2A10}">
      <dgm:prSet phldrT="[文本]"/>
      <dgm:spPr>
        <a:solidFill>
          <a:srgbClr val="008EB3"/>
        </a:solidFill>
      </dgm:spPr>
      <dgm:t>
        <a:bodyPr/>
        <a:lstStyle/>
        <a:p>
          <a:r>
            <a:rPr lang="en-US" altLang="zh-CN" dirty="0"/>
            <a:t>Detecting</a:t>
          </a:r>
          <a:r>
            <a:rPr lang="zh-CN" altLang="en-US" dirty="0"/>
            <a:t> </a:t>
          </a:r>
          <a:r>
            <a:rPr lang="en-US" altLang="zh-CN" dirty="0"/>
            <a:t>selection</a:t>
          </a:r>
          <a:r>
            <a:rPr lang="zh-CN" altLang="en-US" dirty="0"/>
            <a:t> </a:t>
          </a:r>
          <a:r>
            <a:rPr lang="en-US" altLang="zh-CN" dirty="0"/>
            <a:t>target</a:t>
          </a:r>
          <a:endParaRPr lang="zh-CN" altLang="en-US" dirty="0"/>
        </a:p>
      </dgm:t>
    </dgm:pt>
    <dgm:pt modelId="{242FF263-66ED-D24B-B3C1-609896395BBC}" type="parTrans" cxnId="{0413D2A3-B9FA-8E4B-A286-876A5F7EBA72}">
      <dgm:prSet/>
      <dgm:spPr/>
      <dgm:t>
        <a:bodyPr/>
        <a:lstStyle/>
        <a:p>
          <a:endParaRPr lang="zh-CN" altLang="en-US"/>
        </a:p>
      </dgm:t>
    </dgm:pt>
    <dgm:pt modelId="{E2179A44-7BFE-0740-93AE-E52526F5A376}" type="sibTrans" cxnId="{0413D2A3-B9FA-8E4B-A286-876A5F7EBA72}">
      <dgm:prSet/>
      <dgm:spPr/>
      <dgm:t>
        <a:bodyPr/>
        <a:lstStyle/>
        <a:p>
          <a:endParaRPr lang="zh-CN" altLang="en-US"/>
        </a:p>
      </dgm:t>
    </dgm:pt>
    <dgm:pt modelId="{672CD119-8DD9-0A47-9D35-8ED4A64176F7}">
      <dgm:prSet phldrT="[文本]"/>
      <dgm:spPr>
        <a:solidFill>
          <a:srgbClr val="17995F"/>
        </a:solidFill>
      </dgm:spPr>
      <dgm:t>
        <a:bodyPr/>
        <a:lstStyle/>
        <a:p>
          <a:r>
            <a:rPr lang="en-US" altLang="zh-CN" dirty="0"/>
            <a:t>Reconstruct</a:t>
          </a:r>
          <a:r>
            <a:rPr lang="zh-CN" altLang="en-US" dirty="0"/>
            <a:t> </a:t>
          </a:r>
          <a:r>
            <a:rPr lang="en-US" altLang="zh-CN" dirty="0"/>
            <a:t>haplotype</a:t>
          </a:r>
          <a:r>
            <a:rPr lang="zh-CN" altLang="en-US" dirty="0"/>
            <a:t> </a:t>
          </a:r>
          <a:r>
            <a:rPr lang="en-US" altLang="zh-CN" dirty="0"/>
            <a:t>blocks</a:t>
          </a:r>
          <a:endParaRPr lang="zh-CN" altLang="en-US" dirty="0"/>
        </a:p>
      </dgm:t>
    </dgm:pt>
    <dgm:pt modelId="{9985AAB8-0774-684C-B525-5604A8A48C63}" type="parTrans" cxnId="{A81E5398-EC86-6141-8F4D-B89494481D3F}">
      <dgm:prSet/>
      <dgm:spPr/>
      <dgm:t>
        <a:bodyPr/>
        <a:lstStyle/>
        <a:p>
          <a:endParaRPr lang="zh-CN" altLang="en-US"/>
        </a:p>
      </dgm:t>
    </dgm:pt>
    <dgm:pt modelId="{B78BFE7F-42C9-6A44-8231-A738865FBE95}" type="sibTrans" cxnId="{A81E5398-EC86-6141-8F4D-B89494481D3F}">
      <dgm:prSet/>
      <dgm:spPr/>
      <dgm:t>
        <a:bodyPr/>
        <a:lstStyle/>
        <a:p>
          <a:endParaRPr lang="zh-CN" altLang="en-US"/>
        </a:p>
      </dgm:t>
    </dgm:pt>
    <dgm:pt modelId="{97C60692-CE25-8D42-A0FB-916B2C612704}">
      <dgm:prSet/>
      <dgm:spPr>
        <a:solidFill>
          <a:srgbClr val="B43434"/>
        </a:solidFill>
      </dgm:spPr>
      <dgm:t>
        <a:bodyPr/>
        <a:lstStyle/>
        <a:p>
          <a:r>
            <a:rPr lang="en-US" altLang="zh-CN" dirty="0"/>
            <a:t>Day</a:t>
          </a:r>
          <a:r>
            <a:rPr lang="zh-CN" altLang="en-US" dirty="0"/>
            <a:t> </a:t>
          </a:r>
          <a:r>
            <a:rPr lang="en-US" altLang="zh-CN" dirty="0"/>
            <a:t>2</a:t>
          </a:r>
          <a:endParaRPr lang="zh-CN" altLang="en-US" dirty="0"/>
        </a:p>
      </dgm:t>
    </dgm:pt>
    <dgm:pt modelId="{D95970C5-D9B3-584C-B54C-10FF8BCB9058}" type="parTrans" cxnId="{03CCF903-1000-3A4B-832D-7DC56189CB19}">
      <dgm:prSet/>
      <dgm:spPr/>
      <dgm:t>
        <a:bodyPr/>
        <a:lstStyle/>
        <a:p>
          <a:endParaRPr lang="zh-CN" altLang="en-US"/>
        </a:p>
      </dgm:t>
    </dgm:pt>
    <dgm:pt modelId="{E492EBCF-5951-FF4E-B618-520A7B0C7C86}" type="sibTrans" cxnId="{03CCF903-1000-3A4B-832D-7DC56189CB19}">
      <dgm:prSet/>
      <dgm:spPr/>
      <dgm:t>
        <a:bodyPr/>
        <a:lstStyle/>
        <a:p>
          <a:endParaRPr lang="zh-CN" altLang="en-US"/>
        </a:p>
      </dgm:t>
    </dgm:pt>
    <dgm:pt modelId="{41E36B90-A9B8-094F-849E-70FF586726BD}">
      <dgm:prSet/>
      <dgm:spPr>
        <a:solidFill>
          <a:srgbClr val="B35720"/>
        </a:solidFill>
      </dgm:spPr>
      <dgm:t>
        <a:bodyPr/>
        <a:lstStyle/>
        <a:p>
          <a:r>
            <a:rPr lang="en-US" altLang="zh-CN" dirty="0"/>
            <a:t>SLiM</a:t>
          </a:r>
          <a:r>
            <a:rPr lang="zh-CN" altLang="en-US" dirty="0"/>
            <a:t> </a:t>
          </a:r>
          <a:r>
            <a:rPr lang="en-US" altLang="zh-CN" dirty="0"/>
            <a:t>simulation</a:t>
          </a:r>
          <a:endParaRPr lang="zh-CN" altLang="en-US" dirty="0"/>
        </a:p>
      </dgm:t>
    </dgm:pt>
    <dgm:pt modelId="{1B9E2727-F852-9148-8D4F-1AB6F98FC17B}" type="parTrans" cxnId="{DEAA7D44-FD96-3A4C-A485-D7A82D48A72D}">
      <dgm:prSet/>
      <dgm:spPr/>
      <dgm:t>
        <a:bodyPr/>
        <a:lstStyle/>
        <a:p>
          <a:endParaRPr lang="zh-CN" altLang="en-US"/>
        </a:p>
      </dgm:t>
    </dgm:pt>
    <dgm:pt modelId="{CB0477C0-9F3D-5A4B-839C-81C699CD6E1F}" type="sibTrans" cxnId="{DEAA7D44-FD96-3A4C-A485-D7A82D48A72D}">
      <dgm:prSet/>
      <dgm:spPr/>
      <dgm:t>
        <a:bodyPr/>
        <a:lstStyle/>
        <a:p>
          <a:endParaRPr lang="zh-CN" altLang="en-US"/>
        </a:p>
      </dgm:t>
    </dgm:pt>
    <dgm:pt modelId="{A209DCA4-5318-1F4F-B9FC-31AC7EE30596}">
      <dgm:prSet/>
      <dgm:spPr>
        <a:solidFill>
          <a:srgbClr val="B38A1E"/>
        </a:solidFill>
      </dgm:spPr>
      <dgm:t>
        <a:bodyPr/>
        <a:lstStyle/>
        <a:p>
          <a:r>
            <a:rPr lang="en-US" altLang="zh-CN" dirty="0"/>
            <a:t>Model</a:t>
          </a:r>
          <a:r>
            <a:rPr lang="zh-CN" altLang="en-US" dirty="0"/>
            <a:t> </a:t>
          </a:r>
          <a:r>
            <a:rPr lang="en-US" altLang="zh-CN" dirty="0"/>
            <a:t>Fitting</a:t>
          </a:r>
          <a:endParaRPr lang="zh-CN" altLang="en-US" dirty="0"/>
        </a:p>
      </dgm:t>
    </dgm:pt>
    <dgm:pt modelId="{72FD16CB-A0FB-7745-807E-8D191953B08C}" type="parTrans" cxnId="{C9070E54-71C5-634A-85E4-4134085261A9}">
      <dgm:prSet/>
      <dgm:spPr/>
      <dgm:t>
        <a:bodyPr/>
        <a:lstStyle/>
        <a:p>
          <a:endParaRPr lang="zh-CN" altLang="en-US"/>
        </a:p>
      </dgm:t>
    </dgm:pt>
    <dgm:pt modelId="{342DD75B-0281-3549-8C04-F6FB8BED7D83}" type="sibTrans" cxnId="{C9070E54-71C5-634A-85E4-4134085261A9}">
      <dgm:prSet/>
      <dgm:spPr/>
      <dgm:t>
        <a:bodyPr/>
        <a:lstStyle/>
        <a:p>
          <a:endParaRPr lang="zh-CN" altLang="en-US"/>
        </a:p>
      </dgm:t>
    </dgm:pt>
    <dgm:pt modelId="{A3A8D93F-BC8B-A545-A20F-B7F9E4600746}">
      <dgm:prSet custT="1"/>
      <dgm:spPr>
        <a:solidFill>
          <a:srgbClr val="00CBFF"/>
        </a:solidFill>
      </dgm:spPr>
      <dgm:t>
        <a:bodyPr/>
        <a:lstStyle/>
        <a:p>
          <a:r>
            <a:rPr lang="en-US" altLang="zh-CN" sz="1600" dirty="0"/>
            <a:t>Drift</a:t>
          </a:r>
          <a:endParaRPr lang="zh-CN" altLang="en-US" sz="1600" dirty="0"/>
        </a:p>
      </dgm:t>
    </dgm:pt>
    <dgm:pt modelId="{B1846295-8179-A044-80B0-8B4F41AE3FCF}" type="parTrans" cxnId="{CB4385B5-6533-8E4F-B5E4-8A8B75D0E9BB}">
      <dgm:prSet/>
      <dgm:spPr/>
      <dgm:t>
        <a:bodyPr/>
        <a:lstStyle/>
        <a:p>
          <a:endParaRPr lang="zh-CN" altLang="en-US"/>
        </a:p>
      </dgm:t>
    </dgm:pt>
    <dgm:pt modelId="{CEA5DB29-727B-E146-A511-6BFA630D6642}" type="sibTrans" cxnId="{CB4385B5-6533-8E4F-B5E4-8A8B75D0E9BB}">
      <dgm:prSet/>
      <dgm:spPr/>
      <dgm:t>
        <a:bodyPr/>
        <a:lstStyle/>
        <a:p>
          <a:endParaRPr lang="zh-CN" altLang="en-US"/>
        </a:p>
      </dgm:t>
    </dgm:pt>
    <dgm:pt modelId="{801A4052-2F9E-7B4D-988F-6EDA35027E40}">
      <dgm:prSet custT="1"/>
      <dgm:spPr>
        <a:solidFill>
          <a:srgbClr val="00CBFF"/>
        </a:solidFill>
      </dgm:spPr>
      <dgm:t>
        <a:bodyPr/>
        <a:lstStyle/>
        <a:p>
          <a:pPr>
            <a:buNone/>
          </a:pPr>
          <a:r>
            <a:rPr lang="en-US" altLang="zh-CN" sz="1600" dirty="0"/>
            <a:t>statistical</a:t>
          </a:r>
          <a:r>
            <a:rPr lang="zh-CN" altLang="en-US" sz="1600" dirty="0"/>
            <a:t> </a:t>
          </a:r>
          <a:r>
            <a:rPr lang="en-US" altLang="zh-CN" sz="1600" dirty="0"/>
            <a:t>methods</a:t>
          </a:r>
        </a:p>
        <a:p>
          <a:pPr>
            <a:buFont typeface="Arial" panose="020B0604020202020204" pitchFamily="34" charset="0"/>
            <a:buChar char="•"/>
          </a:pPr>
          <a:r>
            <a:rPr lang="en-US" altLang="zh-CN" sz="1600" dirty="0"/>
            <a:t>(CMH-test</a:t>
          </a:r>
        </a:p>
        <a:p>
          <a:pPr>
            <a:buFont typeface="Arial" panose="020B0604020202020204" pitchFamily="34" charset="0"/>
            <a:buChar char="•"/>
          </a:pPr>
          <a:r>
            <a:rPr lang="en-US" altLang="zh-CN" sz="1600" dirty="0"/>
            <a:t>Chisq-test)</a:t>
          </a:r>
          <a:endParaRPr lang="zh-CN" altLang="en-US" sz="1600" dirty="0"/>
        </a:p>
      </dgm:t>
    </dgm:pt>
    <dgm:pt modelId="{B8C1F516-D69B-B84B-8D15-51E3C98A9B83}" type="parTrans" cxnId="{A94066DA-1037-E848-91D3-3A124F7DD822}">
      <dgm:prSet/>
      <dgm:spPr/>
      <dgm:t>
        <a:bodyPr/>
        <a:lstStyle/>
        <a:p>
          <a:endParaRPr lang="zh-CN" altLang="en-US"/>
        </a:p>
      </dgm:t>
    </dgm:pt>
    <dgm:pt modelId="{2FF4F670-F05E-E64F-9E0F-E78184ECBCB7}" type="sibTrans" cxnId="{A94066DA-1037-E848-91D3-3A124F7DD822}">
      <dgm:prSet/>
      <dgm:spPr/>
      <dgm:t>
        <a:bodyPr/>
        <a:lstStyle/>
        <a:p>
          <a:endParaRPr lang="zh-CN" altLang="en-US"/>
        </a:p>
      </dgm:t>
    </dgm:pt>
    <dgm:pt modelId="{80AEF599-6270-BE4C-840A-9D19C22B3D0D}">
      <dgm:prSet custT="1"/>
      <dgm:spPr>
        <a:solidFill>
          <a:srgbClr val="20CB7D"/>
        </a:solidFill>
      </dgm:spPr>
      <dgm:t>
        <a:bodyPr/>
        <a:lstStyle/>
        <a:p>
          <a:r>
            <a:rPr lang="en-US" altLang="zh-CN" sz="1600" dirty="0"/>
            <a:t>Linkage</a:t>
          </a:r>
          <a:r>
            <a:rPr lang="zh-CN" altLang="en-US" sz="1600" dirty="0"/>
            <a:t> </a:t>
          </a:r>
          <a:r>
            <a:rPr lang="en-US" altLang="zh-CN" sz="1600" dirty="0"/>
            <a:t>(correlated</a:t>
          </a:r>
          <a:r>
            <a:rPr lang="zh-CN" altLang="en-US" sz="1600" dirty="0"/>
            <a:t> </a:t>
          </a:r>
          <a:r>
            <a:rPr lang="en-US" altLang="zh-CN" sz="1600" dirty="0"/>
            <a:t>frequency</a:t>
          </a:r>
          <a:r>
            <a:rPr lang="zh-CN" altLang="en-US" sz="1600" dirty="0"/>
            <a:t> </a:t>
          </a:r>
          <a:r>
            <a:rPr lang="en-US" altLang="zh-CN" sz="1600" dirty="0"/>
            <a:t>change)</a:t>
          </a:r>
          <a:endParaRPr lang="zh-CN" altLang="en-US" sz="1600" dirty="0"/>
        </a:p>
      </dgm:t>
    </dgm:pt>
    <dgm:pt modelId="{92296856-F3D5-5B41-B7B6-5CC20EFF7CDF}" type="parTrans" cxnId="{D76F7EF6-1F57-814A-BEBA-3E949731BC30}">
      <dgm:prSet/>
      <dgm:spPr/>
      <dgm:t>
        <a:bodyPr/>
        <a:lstStyle/>
        <a:p>
          <a:endParaRPr lang="zh-CN" altLang="en-US"/>
        </a:p>
      </dgm:t>
    </dgm:pt>
    <dgm:pt modelId="{C49C914F-EFDB-934E-B254-9440E09E80BE}" type="sibTrans" cxnId="{D76F7EF6-1F57-814A-BEBA-3E949731BC30}">
      <dgm:prSet/>
      <dgm:spPr/>
      <dgm:t>
        <a:bodyPr/>
        <a:lstStyle/>
        <a:p>
          <a:endParaRPr lang="zh-CN" altLang="en-US"/>
        </a:p>
      </dgm:t>
    </dgm:pt>
    <dgm:pt modelId="{1D92D489-2FA4-5842-87E8-1800F02F3D24}">
      <dgm:prSet custT="1"/>
      <dgm:spPr>
        <a:solidFill>
          <a:srgbClr val="20CB7D"/>
        </a:solidFill>
      </dgm:spPr>
      <dgm:t>
        <a:bodyPr/>
        <a:lstStyle/>
        <a:p>
          <a:r>
            <a:rPr lang="en-US" altLang="zh-CN" sz="1600" dirty="0"/>
            <a:t>characterize</a:t>
          </a:r>
          <a:r>
            <a:rPr lang="zh-CN" altLang="en-US" sz="1600" dirty="0"/>
            <a:t> </a:t>
          </a:r>
          <a:r>
            <a:rPr lang="en-US" altLang="zh-CN" sz="1600" dirty="0"/>
            <a:t>selection</a:t>
          </a:r>
          <a:r>
            <a:rPr lang="zh-CN" altLang="en-US" sz="1600" dirty="0"/>
            <a:t> </a:t>
          </a:r>
          <a:r>
            <a:rPr lang="en-US" altLang="zh-CN" sz="1600" dirty="0"/>
            <a:t>(e.g.</a:t>
          </a:r>
          <a:r>
            <a:rPr lang="zh-CN" altLang="en-US" sz="1600" dirty="0"/>
            <a:t> </a:t>
          </a:r>
          <a:r>
            <a:rPr lang="en-US" altLang="zh-CN" sz="1600" dirty="0"/>
            <a:t>selection</a:t>
          </a:r>
          <a:r>
            <a:rPr lang="zh-CN" altLang="en-US" sz="1600" dirty="0"/>
            <a:t> </a:t>
          </a:r>
          <a:r>
            <a:rPr lang="en-US" altLang="zh-CN" sz="1600" dirty="0"/>
            <a:t>coefficient)</a:t>
          </a:r>
          <a:endParaRPr lang="zh-CN" altLang="en-US" sz="1600" dirty="0"/>
        </a:p>
      </dgm:t>
    </dgm:pt>
    <dgm:pt modelId="{8C36CCFA-ADE3-6B47-B1B4-15972C665023}" type="parTrans" cxnId="{8D9C4C14-6E1C-EE46-9E34-48318F1A165C}">
      <dgm:prSet/>
      <dgm:spPr/>
      <dgm:t>
        <a:bodyPr/>
        <a:lstStyle/>
        <a:p>
          <a:endParaRPr lang="zh-CN" altLang="en-US"/>
        </a:p>
      </dgm:t>
    </dgm:pt>
    <dgm:pt modelId="{AD01188C-6308-0945-BA65-1CA3D443C4B6}" type="sibTrans" cxnId="{8D9C4C14-6E1C-EE46-9E34-48318F1A165C}">
      <dgm:prSet/>
      <dgm:spPr/>
      <dgm:t>
        <a:bodyPr/>
        <a:lstStyle/>
        <a:p>
          <a:endParaRPr lang="zh-CN" altLang="en-US"/>
        </a:p>
      </dgm:t>
    </dgm:pt>
    <dgm:pt modelId="{53B3CF37-9FB8-D247-80A8-5C446C0BCA4B}">
      <dgm:prSet custT="1"/>
      <dgm:spPr>
        <a:solidFill>
          <a:srgbClr val="F87A2D"/>
        </a:solidFill>
      </dgm:spPr>
      <dgm:t>
        <a:bodyPr/>
        <a:lstStyle/>
        <a:p>
          <a:r>
            <a:rPr lang="en-US" altLang="zh-CN" sz="1600" dirty="0"/>
            <a:t>Model</a:t>
          </a:r>
          <a:r>
            <a:rPr lang="zh-CN" altLang="en-US" sz="1600" dirty="0"/>
            <a:t> </a:t>
          </a:r>
          <a:r>
            <a:rPr lang="en-US" altLang="zh-CN" sz="1600" dirty="0"/>
            <a:t>selection</a:t>
          </a:r>
        </a:p>
      </dgm:t>
    </dgm:pt>
    <dgm:pt modelId="{1A725357-A112-BA42-B4DD-856738D32DFD}" type="parTrans" cxnId="{1C12E62D-1729-9145-993F-5019643AF730}">
      <dgm:prSet/>
      <dgm:spPr/>
      <dgm:t>
        <a:bodyPr/>
        <a:lstStyle/>
        <a:p>
          <a:endParaRPr lang="zh-CN" altLang="en-US"/>
        </a:p>
      </dgm:t>
    </dgm:pt>
    <dgm:pt modelId="{DED37166-B209-584B-91BD-6503F617B7B2}" type="sibTrans" cxnId="{1C12E62D-1729-9145-993F-5019643AF730}">
      <dgm:prSet/>
      <dgm:spPr/>
      <dgm:t>
        <a:bodyPr/>
        <a:lstStyle/>
        <a:p>
          <a:endParaRPr lang="zh-CN" altLang="en-US"/>
        </a:p>
      </dgm:t>
    </dgm:pt>
    <dgm:pt modelId="{7C449DBC-336C-1C43-932E-56BB27F929F6}">
      <dgm:prSet custT="1"/>
      <dgm:spPr>
        <a:solidFill>
          <a:srgbClr val="FCC229"/>
        </a:solidFill>
      </dgm:spPr>
      <dgm:t>
        <a:bodyPr/>
        <a:lstStyle/>
        <a:p>
          <a:r>
            <a:rPr lang="en-US" altLang="zh-CN" sz="1600" dirty="0"/>
            <a:t>connection</a:t>
          </a:r>
          <a:r>
            <a:rPr lang="zh-CN" altLang="en-US" sz="1600" dirty="0"/>
            <a:t> </a:t>
          </a:r>
          <a:r>
            <a:rPr lang="en-US" altLang="zh-CN" sz="1600" dirty="0"/>
            <a:t>between</a:t>
          </a:r>
          <a:r>
            <a:rPr lang="zh-CN" altLang="en-US" sz="1600" dirty="0"/>
            <a:t> </a:t>
          </a:r>
          <a:r>
            <a:rPr lang="en-US" altLang="zh-CN" sz="1600" dirty="0"/>
            <a:t>simulation</a:t>
          </a:r>
          <a:r>
            <a:rPr lang="zh-CN" altLang="en-US" sz="1600" dirty="0"/>
            <a:t> </a:t>
          </a:r>
          <a:r>
            <a:rPr lang="en-US" altLang="zh-CN" sz="1600" dirty="0"/>
            <a:t>and</a:t>
          </a:r>
          <a:r>
            <a:rPr lang="zh-CN" altLang="en-US" sz="1600" dirty="0"/>
            <a:t> </a:t>
          </a:r>
          <a:r>
            <a:rPr lang="en-US" altLang="zh-CN" sz="1600" dirty="0"/>
            <a:t>experiments</a:t>
          </a:r>
          <a:endParaRPr lang="zh-CN" altLang="en-US" sz="1600" dirty="0"/>
        </a:p>
      </dgm:t>
    </dgm:pt>
    <dgm:pt modelId="{8228186A-6743-9F4D-8834-A210041221C0}" type="parTrans" cxnId="{5504E877-D46C-CB47-AEDA-BC70D67675C6}">
      <dgm:prSet/>
      <dgm:spPr/>
      <dgm:t>
        <a:bodyPr/>
        <a:lstStyle/>
        <a:p>
          <a:endParaRPr lang="zh-CN" altLang="en-US"/>
        </a:p>
      </dgm:t>
    </dgm:pt>
    <dgm:pt modelId="{A1912A08-6553-984A-AD94-08ED70DDF9D0}" type="sibTrans" cxnId="{5504E877-D46C-CB47-AEDA-BC70D67675C6}">
      <dgm:prSet/>
      <dgm:spPr/>
      <dgm:t>
        <a:bodyPr/>
        <a:lstStyle/>
        <a:p>
          <a:endParaRPr lang="zh-CN" altLang="en-US"/>
        </a:p>
      </dgm:t>
    </dgm:pt>
    <dgm:pt modelId="{AD06699E-0C04-EA42-AA63-5B75DB918D5E}">
      <dgm:prSet custT="1"/>
      <dgm:spPr>
        <a:solidFill>
          <a:srgbClr val="FCC229"/>
        </a:solidFill>
      </dgm:spPr>
      <dgm:t>
        <a:bodyPr/>
        <a:lstStyle/>
        <a:p>
          <a:r>
            <a:rPr lang="en-US" altLang="zh-CN" sz="1600" dirty="0"/>
            <a:t>summary</a:t>
          </a:r>
          <a:r>
            <a:rPr lang="zh-CN" altLang="en-US" sz="1600" dirty="0"/>
            <a:t> </a:t>
          </a:r>
          <a:r>
            <a:rPr lang="en-US" altLang="zh-CN" sz="1600" dirty="0"/>
            <a:t>statistics</a:t>
          </a:r>
          <a:r>
            <a:rPr lang="zh-CN" altLang="en-US" sz="1600" dirty="0"/>
            <a:t> </a:t>
          </a:r>
          <a:r>
            <a:rPr lang="en-US" altLang="zh-CN" sz="1600" dirty="0"/>
            <a:t>(e.g.</a:t>
          </a:r>
          <a:r>
            <a:rPr lang="zh-CN" altLang="en-US" sz="1600" dirty="0"/>
            <a:t> </a:t>
          </a:r>
          <a:r>
            <a:rPr lang="en-US" altLang="zh-CN" sz="1600" dirty="0"/>
            <a:t>Jaccard</a:t>
          </a:r>
          <a:r>
            <a:rPr lang="zh-CN" altLang="en-US" sz="1600" dirty="0"/>
            <a:t> </a:t>
          </a:r>
          <a:r>
            <a:rPr lang="en-US" altLang="zh-CN" sz="1600" dirty="0"/>
            <a:t>index)</a:t>
          </a:r>
          <a:endParaRPr lang="zh-CN" altLang="en-US" sz="1600" dirty="0"/>
        </a:p>
      </dgm:t>
    </dgm:pt>
    <dgm:pt modelId="{A7B81F6E-00BF-5647-9E5D-EC84F70F09BF}" type="parTrans" cxnId="{7E5D1CFA-0421-954E-8454-4EFBEE11ABEB}">
      <dgm:prSet/>
      <dgm:spPr/>
      <dgm:t>
        <a:bodyPr/>
        <a:lstStyle/>
        <a:p>
          <a:endParaRPr lang="zh-CN" altLang="en-US"/>
        </a:p>
      </dgm:t>
    </dgm:pt>
    <dgm:pt modelId="{C992873B-3C8B-0245-AF23-F8558CD0DBAD}" type="sibTrans" cxnId="{7E5D1CFA-0421-954E-8454-4EFBEE11ABEB}">
      <dgm:prSet/>
      <dgm:spPr/>
      <dgm:t>
        <a:bodyPr/>
        <a:lstStyle/>
        <a:p>
          <a:endParaRPr lang="zh-CN" altLang="en-US"/>
        </a:p>
      </dgm:t>
    </dgm:pt>
    <dgm:pt modelId="{487AE418-1109-7D48-8502-B10417662904}" type="pres">
      <dgm:prSet presAssocID="{0998F60D-0A5B-934F-964C-11BD0670C67E}" presName="Name0" presStyleCnt="0">
        <dgm:presLayoutVars>
          <dgm:chPref val="1"/>
          <dgm:dir/>
          <dgm:animOne val="branch"/>
          <dgm:animLvl val="lvl"/>
          <dgm:resizeHandles/>
        </dgm:presLayoutVars>
      </dgm:prSet>
      <dgm:spPr/>
    </dgm:pt>
    <dgm:pt modelId="{FAF90C42-6E09-4E4A-9AE5-23205CDB704C}" type="pres">
      <dgm:prSet presAssocID="{E665A6E9-3E2A-D348-8FBB-3277DC57F8B2}" presName="vertOne" presStyleCnt="0"/>
      <dgm:spPr/>
    </dgm:pt>
    <dgm:pt modelId="{EFD73942-7CA2-824E-AEA4-89F59B4080B3}" type="pres">
      <dgm:prSet presAssocID="{E665A6E9-3E2A-D348-8FBB-3277DC57F8B2}" presName="txOne" presStyleLbl="node0" presStyleIdx="0" presStyleCnt="2" custScaleX="104980" custScaleY="43365" custLinFactY="-7559" custLinFactNeighborX="-1022" custLinFactNeighborY="-100000">
        <dgm:presLayoutVars>
          <dgm:chPref val="3"/>
        </dgm:presLayoutVars>
      </dgm:prSet>
      <dgm:spPr/>
    </dgm:pt>
    <dgm:pt modelId="{103D46F6-E4A1-754D-8430-986E1EC17DFA}" type="pres">
      <dgm:prSet presAssocID="{E665A6E9-3E2A-D348-8FBB-3277DC57F8B2}" presName="parTransOne" presStyleCnt="0"/>
      <dgm:spPr/>
    </dgm:pt>
    <dgm:pt modelId="{467588DB-AF79-1A4E-BB53-3B9C4EC9308C}" type="pres">
      <dgm:prSet presAssocID="{E665A6E9-3E2A-D348-8FBB-3277DC57F8B2}" presName="horzOne" presStyleCnt="0"/>
      <dgm:spPr/>
    </dgm:pt>
    <dgm:pt modelId="{036B57FA-286A-FB4F-9B1A-FB39013B4918}" type="pres">
      <dgm:prSet presAssocID="{D1D1C074-AB1F-0145-8966-39E395CA2A10}" presName="vertTwo" presStyleCnt="0"/>
      <dgm:spPr/>
    </dgm:pt>
    <dgm:pt modelId="{EB5E25B9-EACB-DC47-B80D-EECE98E61E9C}" type="pres">
      <dgm:prSet presAssocID="{D1D1C074-AB1F-0145-8966-39E395CA2A10}" presName="txTwo" presStyleLbl="node2" presStyleIdx="0" presStyleCnt="4" custScaleY="75816">
        <dgm:presLayoutVars>
          <dgm:chPref val="3"/>
        </dgm:presLayoutVars>
      </dgm:prSet>
      <dgm:spPr/>
    </dgm:pt>
    <dgm:pt modelId="{85086992-19D5-A14C-B122-97D35D794855}" type="pres">
      <dgm:prSet presAssocID="{D1D1C074-AB1F-0145-8966-39E395CA2A10}" presName="parTransTwo" presStyleCnt="0"/>
      <dgm:spPr/>
    </dgm:pt>
    <dgm:pt modelId="{CA8FE7C1-A97D-2744-BD6B-64EBC9A4B0ED}" type="pres">
      <dgm:prSet presAssocID="{D1D1C074-AB1F-0145-8966-39E395CA2A10}" presName="horzTwo" presStyleCnt="0"/>
      <dgm:spPr/>
    </dgm:pt>
    <dgm:pt modelId="{626EAB0C-D9DA-7A49-894B-B785723E9918}" type="pres">
      <dgm:prSet presAssocID="{A3A8D93F-BC8B-A545-A20F-B7F9E4600746}" presName="vertThree" presStyleCnt="0"/>
      <dgm:spPr/>
    </dgm:pt>
    <dgm:pt modelId="{73085571-3DD3-4B42-BB2C-E1E942A84470}" type="pres">
      <dgm:prSet presAssocID="{A3A8D93F-BC8B-A545-A20F-B7F9E4600746}" presName="txThree" presStyleLbl="node3" presStyleIdx="0" presStyleCnt="7" custScaleX="102393" custScaleY="79606">
        <dgm:presLayoutVars>
          <dgm:chPref val="3"/>
        </dgm:presLayoutVars>
      </dgm:prSet>
      <dgm:spPr/>
    </dgm:pt>
    <dgm:pt modelId="{88458310-59DF-F543-90A4-8AD6AF5E1E82}" type="pres">
      <dgm:prSet presAssocID="{A3A8D93F-BC8B-A545-A20F-B7F9E4600746}" presName="horzThree" presStyleCnt="0"/>
      <dgm:spPr/>
    </dgm:pt>
    <dgm:pt modelId="{01C3AD21-9B0E-6E43-91D2-1EA3CABA83B2}" type="pres">
      <dgm:prSet presAssocID="{CEA5DB29-727B-E146-A511-6BFA630D6642}" presName="sibSpaceThree" presStyleCnt="0"/>
      <dgm:spPr/>
    </dgm:pt>
    <dgm:pt modelId="{83B4AE81-BEA0-B344-BB92-EEB2477CF3E9}" type="pres">
      <dgm:prSet presAssocID="{801A4052-2F9E-7B4D-988F-6EDA35027E40}" presName="vertThree" presStyleCnt="0"/>
      <dgm:spPr/>
    </dgm:pt>
    <dgm:pt modelId="{388CC943-F2F0-D545-A971-26B38C9A14DC}" type="pres">
      <dgm:prSet presAssocID="{801A4052-2F9E-7B4D-988F-6EDA35027E40}" presName="txThree" presStyleLbl="node3" presStyleIdx="1" presStyleCnt="7" custScaleY="79606">
        <dgm:presLayoutVars>
          <dgm:chPref val="3"/>
        </dgm:presLayoutVars>
      </dgm:prSet>
      <dgm:spPr/>
    </dgm:pt>
    <dgm:pt modelId="{2C2648E4-5A5E-5F4E-B244-EEDAC7C9FA5E}" type="pres">
      <dgm:prSet presAssocID="{801A4052-2F9E-7B4D-988F-6EDA35027E40}" presName="horzThree" presStyleCnt="0"/>
      <dgm:spPr/>
    </dgm:pt>
    <dgm:pt modelId="{86775195-6A10-7847-B219-F4905E258525}" type="pres">
      <dgm:prSet presAssocID="{E2179A44-7BFE-0740-93AE-E52526F5A376}" presName="sibSpaceTwo" presStyleCnt="0"/>
      <dgm:spPr/>
    </dgm:pt>
    <dgm:pt modelId="{5B56AF51-4453-A34B-AAD2-D4BF72477DA9}" type="pres">
      <dgm:prSet presAssocID="{672CD119-8DD9-0A47-9D35-8ED4A64176F7}" presName="vertTwo" presStyleCnt="0"/>
      <dgm:spPr/>
    </dgm:pt>
    <dgm:pt modelId="{866ED373-4A6A-4242-96F6-31ED9FDEDE17}" type="pres">
      <dgm:prSet presAssocID="{672CD119-8DD9-0A47-9D35-8ED4A64176F7}" presName="txTwo" presStyleLbl="node2" presStyleIdx="1" presStyleCnt="4" custScaleY="75771">
        <dgm:presLayoutVars>
          <dgm:chPref val="3"/>
        </dgm:presLayoutVars>
      </dgm:prSet>
      <dgm:spPr/>
    </dgm:pt>
    <dgm:pt modelId="{ABF294EA-79D8-3143-9E93-7319883D930D}" type="pres">
      <dgm:prSet presAssocID="{672CD119-8DD9-0A47-9D35-8ED4A64176F7}" presName="parTransTwo" presStyleCnt="0"/>
      <dgm:spPr/>
    </dgm:pt>
    <dgm:pt modelId="{E61C10FA-0666-9A47-84C8-880882D13D4B}" type="pres">
      <dgm:prSet presAssocID="{672CD119-8DD9-0A47-9D35-8ED4A64176F7}" presName="horzTwo" presStyleCnt="0"/>
      <dgm:spPr/>
    </dgm:pt>
    <dgm:pt modelId="{27171901-DD80-964A-B062-170FBD4179FD}" type="pres">
      <dgm:prSet presAssocID="{80AEF599-6270-BE4C-840A-9D19C22B3D0D}" presName="vertThree" presStyleCnt="0"/>
      <dgm:spPr/>
    </dgm:pt>
    <dgm:pt modelId="{7438F191-F176-5347-9037-65E497A81CF4}" type="pres">
      <dgm:prSet presAssocID="{80AEF599-6270-BE4C-840A-9D19C22B3D0D}" presName="txThree" presStyleLbl="node3" presStyleIdx="2" presStyleCnt="7" custScaleY="79606">
        <dgm:presLayoutVars>
          <dgm:chPref val="3"/>
        </dgm:presLayoutVars>
      </dgm:prSet>
      <dgm:spPr/>
    </dgm:pt>
    <dgm:pt modelId="{17941A9D-794F-FE4B-AF3A-3F61C398D635}" type="pres">
      <dgm:prSet presAssocID="{80AEF599-6270-BE4C-840A-9D19C22B3D0D}" presName="horzThree" presStyleCnt="0"/>
      <dgm:spPr/>
    </dgm:pt>
    <dgm:pt modelId="{3B15039E-5DD4-9A42-A836-E40D53BE18E2}" type="pres">
      <dgm:prSet presAssocID="{C49C914F-EFDB-934E-B254-9440E09E80BE}" presName="sibSpaceThree" presStyleCnt="0"/>
      <dgm:spPr/>
    </dgm:pt>
    <dgm:pt modelId="{B352F261-E765-2D45-9E65-764088D6AD55}" type="pres">
      <dgm:prSet presAssocID="{1D92D489-2FA4-5842-87E8-1800F02F3D24}" presName="vertThree" presStyleCnt="0"/>
      <dgm:spPr/>
    </dgm:pt>
    <dgm:pt modelId="{7D658B62-C8B6-894B-86BE-E21716A95FCF}" type="pres">
      <dgm:prSet presAssocID="{1D92D489-2FA4-5842-87E8-1800F02F3D24}" presName="txThree" presStyleLbl="node3" presStyleIdx="3" presStyleCnt="7" custScaleY="79606">
        <dgm:presLayoutVars>
          <dgm:chPref val="3"/>
        </dgm:presLayoutVars>
      </dgm:prSet>
      <dgm:spPr/>
    </dgm:pt>
    <dgm:pt modelId="{5073A42F-7E73-AE4A-BD3C-4312DD9D6374}" type="pres">
      <dgm:prSet presAssocID="{1D92D489-2FA4-5842-87E8-1800F02F3D24}" presName="horzThree" presStyleCnt="0"/>
      <dgm:spPr/>
    </dgm:pt>
    <dgm:pt modelId="{28030C6E-4160-F841-B839-5A337A6B491F}" type="pres">
      <dgm:prSet presAssocID="{BBE10B31-CDBC-094E-B2DA-2B914338CD28}" presName="sibSpaceOne" presStyleCnt="0"/>
      <dgm:spPr/>
    </dgm:pt>
    <dgm:pt modelId="{DD7A8A13-538B-3B41-AF17-2B5C7576EC7A}" type="pres">
      <dgm:prSet presAssocID="{97C60692-CE25-8D42-A0FB-916B2C612704}" presName="vertOne" presStyleCnt="0"/>
      <dgm:spPr/>
    </dgm:pt>
    <dgm:pt modelId="{9F719EE2-B8BC-CA46-847A-64BF25E0D84C}" type="pres">
      <dgm:prSet presAssocID="{97C60692-CE25-8D42-A0FB-916B2C612704}" presName="txOne" presStyleLbl="node0" presStyleIdx="1" presStyleCnt="2" custScaleX="107520" custScaleY="43387">
        <dgm:presLayoutVars>
          <dgm:chPref val="3"/>
        </dgm:presLayoutVars>
      </dgm:prSet>
      <dgm:spPr/>
    </dgm:pt>
    <dgm:pt modelId="{99034103-0FD0-5540-BCCC-49677EE64CDE}" type="pres">
      <dgm:prSet presAssocID="{97C60692-CE25-8D42-A0FB-916B2C612704}" presName="parTransOne" presStyleCnt="0"/>
      <dgm:spPr/>
    </dgm:pt>
    <dgm:pt modelId="{FCCCB19A-18EA-1B4E-9C4B-F5EB36A1A398}" type="pres">
      <dgm:prSet presAssocID="{97C60692-CE25-8D42-A0FB-916B2C612704}" presName="horzOne" presStyleCnt="0"/>
      <dgm:spPr/>
    </dgm:pt>
    <dgm:pt modelId="{29E53510-6950-6F44-8DDE-256606034BEF}" type="pres">
      <dgm:prSet presAssocID="{41E36B90-A9B8-094F-849E-70FF586726BD}" presName="vertTwo" presStyleCnt="0"/>
      <dgm:spPr/>
    </dgm:pt>
    <dgm:pt modelId="{613790E7-558C-014E-8248-4F94B10AFBCD}" type="pres">
      <dgm:prSet presAssocID="{41E36B90-A9B8-094F-849E-70FF586726BD}" presName="txTwo" presStyleLbl="node2" presStyleIdx="2" presStyleCnt="4" custScaleX="128484" custScaleY="75771">
        <dgm:presLayoutVars>
          <dgm:chPref val="3"/>
        </dgm:presLayoutVars>
      </dgm:prSet>
      <dgm:spPr/>
    </dgm:pt>
    <dgm:pt modelId="{B80C0B84-3405-474C-AA73-0BF7860CD676}" type="pres">
      <dgm:prSet presAssocID="{41E36B90-A9B8-094F-849E-70FF586726BD}" presName="parTransTwo" presStyleCnt="0"/>
      <dgm:spPr/>
    </dgm:pt>
    <dgm:pt modelId="{251D47BA-32A3-5D40-888B-2A72DA6936BD}" type="pres">
      <dgm:prSet presAssocID="{41E36B90-A9B8-094F-849E-70FF586726BD}" presName="horzTwo" presStyleCnt="0"/>
      <dgm:spPr/>
    </dgm:pt>
    <dgm:pt modelId="{B0FDE36E-96F4-2844-9042-D898746BE2C5}" type="pres">
      <dgm:prSet presAssocID="{53B3CF37-9FB8-D247-80A8-5C446C0BCA4B}" presName="vertThree" presStyleCnt="0"/>
      <dgm:spPr/>
    </dgm:pt>
    <dgm:pt modelId="{0A8EDEEF-0B8F-4C49-BBA7-1C7381292FDE}" type="pres">
      <dgm:prSet presAssocID="{53B3CF37-9FB8-D247-80A8-5C446C0BCA4B}" presName="txThree" presStyleLbl="node3" presStyleIdx="4" presStyleCnt="7" custScaleY="79606">
        <dgm:presLayoutVars>
          <dgm:chPref val="3"/>
        </dgm:presLayoutVars>
      </dgm:prSet>
      <dgm:spPr/>
    </dgm:pt>
    <dgm:pt modelId="{91919A7B-1E12-FB4B-A585-26EB28B1728C}" type="pres">
      <dgm:prSet presAssocID="{53B3CF37-9FB8-D247-80A8-5C446C0BCA4B}" presName="horzThree" presStyleCnt="0"/>
      <dgm:spPr/>
    </dgm:pt>
    <dgm:pt modelId="{CAADCAD7-7162-0040-B56D-088C50512033}" type="pres">
      <dgm:prSet presAssocID="{CB0477C0-9F3D-5A4B-839C-81C699CD6E1F}" presName="sibSpaceTwo" presStyleCnt="0"/>
      <dgm:spPr/>
    </dgm:pt>
    <dgm:pt modelId="{0C06A2E7-4AED-864C-9E8F-BA151DF7B1B2}" type="pres">
      <dgm:prSet presAssocID="{A209DCA4-5318-1F4F-B9FC-31AC7EE30596}" presName="vertTwo" presStyleCnt="0"/>
      <dgm:spPr/>
    </dgm:pt>
    <dgm:pt modelId="{0C1F8C63-7AC4-044B-9D78-4E7C6B3EFA97}" type="pres">
      <dgm:prSet presAssocID="{A209DCA4-5318-1F4F-B9FC-31AC7EE30596}" presName="txTwo" presStyleLbl="node2" presStyleIdx="3" presStyleCnt="4" custScaleX="100007" custScaleY="75771">
        <dgm:presLayoutVars>
          <dgm:chPref val="3"/>
        </dgm:presLayoutVars>
      </dgm:prSet>
      <dgm:spPr/>
    </dgm:pt>
    <dgm:pt modelId="{A56BB835-BFA9-BF45-9D8C-C3D7DAE1291E}" type="pres">
      <dgm:prSet presAssocID="{A209DCA4-5318-1F4F-B9FC-31AC7EE30596}" presName="parTransTwo" presStyleCnt="0"/>
      <dgm:spPr/>
    </dgm:pt>
    <dgm:pt modelId="{EA526AFB-F011-7D40-A87F-097E1B4F8519}" type="pres">
      <dgm:prSet presAssocID="{A209DCA4-5318-1F4F-B9FC-31AC7EE30596}" presName="horzTwo" presStyleCnt="0"/>
      <dgm:spPr/>
    </dgm:pt>
    <dgm:pt modelId="{F2022589-1B09-7344-873B-C1DFC96C44D1}" type="pres">
      <dgm:prSet presAssocID="{7C449DBC-336C-1C43-932E-56BB27F929F6}" presName="vertThree" presStyleCnt="0"/>
      <dgm:spPr/>
    </dgm:pt>
    <dgm:pt modelId="{F81BF1B6-CC80-CF49-8C9A-71909D9FCF20}" type="pres">
      <dgm:prSet presAssocID="{7C449DBC-336C-1C43-932E-56BB27F929F6}" presName="txThree" presStyleLbl="node3" presStyleIdx="5" presStyleCnt="7" custScaleY="79606">
        <dgm:presLayoutVars>
          <dgm:chPref val="3"/>
        </dgm:presLayoutVars>
      </dgm:prSet>
      <dgm:spPr/>
    </dgm:pt>
    <dgm:pt modelId="{99ABE8BD-3D72-0A4F-B871-A6F50B6BC45D}" type="pres">
      <dgm:prSet presAssocID="{7C449DBC-336C-1C43-932E-56BB27F929F6}" presName="horzThree" presStyleCnt="0"/>
      <dgm:spPr/>
    </dgm:pt>
    <dgm:pt modelId="{B38E4558-7C3D-A141-A888-65CFCFB691D4}" type="pres">
      <dgm:prSet presAssocID="{A1912A08-6553-984A-AD94-08ED70DDF9D0}" presName="sibSpaceThree" presStyleCnt="0"/>
      <dgm:spPr/>
    </dgm:pt>
    <dgm:pt modelId="{1255300F-3CBF-E042-AE57-BBB61A896249}" type="pres">
      <dgm:prSet presAssocID="{AD06699E-0C04-EA42-AA63-5B75DB918D5E}" presName="vertThree" presStyleCnt="0"/>
      <dgm:spPr/>
    </dgm:pt>
    <dgm:pt modelId="{ED9EE849-C3B2-5B4B-8928-C92826FCCF13}" type="pres">
      <dgm:prSet presAssocID="{AD06699E-0C04-EA42-AA63-5B75DB918D5E}" presName="txThree" presStyleLbl="node3" presStyleIdx="6" presStyleCnt="7" custScaleY="79606">
        <dgm:presLayoutVars>
          <dgm:chPref val="3"/>
        </dgm:presLayoutVars>
      </dgm:prSet>
      <dgm:spPr/>
    </dgm:pt>
    <dgm:pt modelId="{7616E59F-FE75-EC4D-9CA9-9FCD35962977}" type="pres">
      <dgm:prSet presAssocID="{AD06699E-0C04-EA42-AA63-5B75DB918D5E}" presName="horzThree" presStyleCnt="0"/>
      <dgm:spPr/>
    </dgm:pt>
  </dgm:ptLst>
  <dgm:cxnLst>
    <dgm:cxn modelId="{03CCF903-1000-3A4B-832D-7DC56189CB19}" srcId="{0998F60D-0A5B-934F-964C-11BD0670C67E}" destId="{97C60692-CE25-8D42-A0FB-916B2C612704}" srcOrd="1" destOrd="0" parTransId="{D95970C5-D9B3-584C-B54C-10FF8BCB9058}" sibTransId="{E492EBCF-5951-FF4E-B618-520A7B0C7C86}"/>
    <dgm:cxn modelId="{4C58AD06-B1C8-3949-BBE0-D156ACBB31B7}" srcId="{0998F60D-0A5B-934F-964C-11BD0670C67E}" destId="{E665A6E9-3E2A-D348-8FBB-3277DC57F8B2}" srcOrd="0" destOrd="0" parTransId="{973ABEC2-353A-7643-B1FB-73AC763A8AFF}" sibTransId="{BBE10B31-CDBC-094E-B2DA-2B914338CD28}"/>
    <dgm:cxn modelId="{A613EE09-559A-144C-9EE4-93C3F8B8825B}" type="presOf" srcId="{41E36B90-A9B8-094F-849E-70FF586726BD}" destId="{613790E7-558C-014E-8248-4F94B10AFBCD}" srcOrd="0" destOrd="0" presId="urn:microsoft.com/office/officeart/2005/8/layout/hierarchy4"/>
    <dgm:cxn modelId="{4257900B-DCBF-6B4D-AC27-76DA9CE20BC3}" type="presOf" srcId="{0998F60D-0A5B-934F-964C-11BD0670C67E}" destId="{487AE418-1109-7D48-8502-B10417662904}" srcOrd="0" destOrd="0" presId="urn:microsoft.com/office/officeart/2005/8/layout/hierarchy4"/>
    <dgm:cxn modelId="{8D9C4C14-6E1C-EE46-9E34-48318F1A165C}" srcId="{672CD119-8DD9-0A47-9D35-8ED4A64176F7}" destId="{1D92D489-2FA4-5842-87E8-1800F02F3D24}" srcOrd="1" destOrd="0" parTransId="{8C36CCFA-ADE3-6B47-B1B4-15972C665023}" sibTransId="{AD01188C-6308-0945-BA65-1CA3D443C4B6}"/>
    <dgm:cxn modelId="{FA0E1D1B-4952-A846-AABD-D9A1A0CCF916}" type="presOf" srcId="{AD06699E-0C04-EA42-AA63-5B75DB918D5E}" destId="{ED9EE849-C3B2-5B4B-8928-C92826FCCF13}" srcOrd="0" destOrd="0" presId="urn:microsoft.com/office/officeart/2005/8/layout/hierarchy4"/>
    <dgm:cxn modelId="{1C12E62D-1729-9145-993F-5019643AF730}" srcId="{41E36B90-A9B8-094F-849E-70FF586726BD}" destId="{53B3CF37-9FB8-D247-80A8-5C446C0BCA4B}" srcOrd="0" destOrd="0" parTransId="{1A725357-A112-BA42-B4DD-856738D32DFD}" sibTransId="{DED37166-B209-584B-91BD-6503F617B7B2}"/>
    <dgm:cxn modelId="{69F46034-C453-AD48-BE70-C773EAD86EA2}" type="presOf" srcId="{A3A8D93F-BC8B-A545-A20F-B7F9E4600746}" destId="{73085571-3DD3-4B42-BB2C-E1E942A84470}" srcOrd="0" destOrd="0" presId="urn:microsoft.com/office/officeart/2005/8/layout/hierarchy4"/>
    <dgm:cxn modelId="{6D27DE3B-1EA5-8B44-8331-8498D1682286}" type="presOf" srcId="{53B3CF37-9FB8-D247-80A8-5C446C0BCA4B}" destId="{0A8EDEEF-0B8F-4C49-BBA7-1C7381292FDE}" srcOrd="0" destOrd="0" presId="urn:microsoft.com/office/officeart/2005/8/layout/hierarchy4"/>
    <dgm:cxn modelId="{DEAA7D44-FD96-3A4C-A485-D7A82D48A72D}" srcId="{97C60692-CE25-8D42-A0FB-916B2C612704}" destId="{41E36B90-A9B8-094F-849E-70FF586726BD}" srcOrd="0" destOrd="0" parTransId="{1B9E2727-F852-9148-8D4F-1AB6F98FC17B}" sibTransId="{CB0477C0-9F3D-5A4B-839C-81C699CD6E1F}"/>
    <dgm:cxn modelId="{D8993849-AF5D-6347-A407-C9847A833841}" type="presOf" srcId="{672CD119-8DD9-0A47-9D35-8ED4A64176F7}" destId="{866ED373-4A6A-4242-96F6-31ED9FDEDE17}" srcOrd="0" destOrd="0" presId="urn:microsoft.com/office/officeart/2005/8/layout/hierarchy4"/>
    <dgm:cxn modelId="{F5F5D753-735B-7844-B432-082B1500981D}" type="presOf" srcId="{E665A6E9-3E2A-D348-8FBB-3277DC57F8B2}" destId="{EFD73942-7CA2-824E-AEA4-89F59B4080B3}" srcOrd="0" destOrd="0" presId="urn:microsoft.com/office/officeart/2005/8/layout/hierarchy4"/>
    <dgm:cxn modelId="{C9070E54-71C5-634A-85E4-4134085261A9}" srcId="{97C60692-CE25-8D42-A0FB-916B2C612704}" destId="{A209DCA4-5318-1F4F-B9FC-31AC7EE30596}" srcOrd="1" destOrd="0" parTransId="{72FD16CB-A0FB-7745-807E-8D191953B08C}" sibTransId="{342DD75B-0281-3549-8C04-F6FB8BED7D83}"/>
    <dgm:cxn modelId="{F1FF3A77-9788-AD4E-9641-9783F2917423}" type="presOf" srcId="{801A4052-2F9E-7B4D-988F-6EDA35027E40}" destId="{388CC943-F2F0-D545-A971-26B38C9A14DC}" srcOrd="0" destOrd="0" presId="urn:microsoft.com/office/officeart/2005/8/layout/hierarchy4"/>
    <dgm:cxn modelId="{5504E877-D46C-CB47-AEDA-BC70D67675C6}" srcId="{A209DCA4-5318-1F4F-B9FC-31AC7EE30596}" destId="{7C449DBC-336C-1C43-932E-56BB27F929F6}" srcOrd="0" destOrd="0" parTransId="{8228186A-6743-9F4D-8834-A210041221C0}" sibTransId="{A1912A08-6553-984A-AD94-08ED70DDF9D0}"/>
    <dgm:cxn modelId="{A651508F-80E9-214B-A7EC-A4A225B482FB}" type="presOf" srcId="{80AEF599-6270-BE4C-840A-9D19C22B3D0D}" destId="{7438F191-F176-5347-9037-65E497A81CF4}" srcOrd="0" destOrd="0" presId="urn:microsoft.com/office/officeart/2005/8/layout/hierarchy4"/>
    <dgm:cxn modelId="{6277F396-1D39-5A48-8CC6-530F20A4C01B}" type="presOf" srcId="{97C60692-CE25-8D42-A0FB-916B2C612704}" destId="{9F719EE2-B8BC-CA46-847A-64BF25E0D84C}" srcOrd="0" destOrd="0" presId="urn:microsoft.com/office/officeart/2005/8/layout/hierarchy4"/>
    <dgm:cxn modelId="{A81E5398-EC86-6141-8F4D-B89494481D3F}" srcId="{E665A6E9-3E2A-D348-8FBB-3277DC57F8B2}" destId="{672CD119-8DD9-0A47-9D35-8ED4A64176F7}" srcOrd="1" destOrd="0" parTransId="{9985AAB8-0774-684C-B525-5604A8A48C63}" sibTransId="{B78BFE7F-42C9-6A44-8231-A738865FBE95}"/>
    <dgm:cxn modelId="{947ED0A2-5BB8-724E-A8E6-0F3609740D1C}" type="presOf" srcId="{A209DCA4-5318-1F4F-B9FC-31AC7EE30596}" destId="{0C1F8C63-7AC4-044B-9D78-4E7C6B3EFA97}" srcOrd="0" destOrd="0" presId="urn:microsoft.com/office/officeart/2005/8/layout/hierarchy4"/>
    <dgm:cxn modelId="{0413D2A3-B9FA-8E4B-A286-876A5F7EBA72}" srcId="{E665A6E9-3E2A-D348-8FBB-3277DC57F8B2}" destId="{D1D1C074-AB1F-0145-8966-39E395CA2A10}" srcOrd="0" destOrd="0" parTransId="{242FF263-66ED-D24B-B3C1-609896395BBC}" sibTransId="{E2179A44-7BFE-0740-93AE-E52526F5A376}"/>
    <dgm:cxn modelId="{D99D4FB2-01F4-D446-BFE2-F0E7FBB5924A}" type="presOf" srcId="{7C449DBC-336C-1C43-932E-56BB27F929F6}" destId="{F81BF1B6-CC80-CF49-8C9A-71909D9FCF20}" srcOrd="0" destOrd="0" presId="urn:microsoft.com/office/officeart/2005/8/layout/hierarchy4"/>
    <dgm:cxn modelId="{CB4385B5-6533-8E4F-B5E4-8A8B75D0E9BB}" srcId="{D1D1C074-AB1F-0145-8966-39E395CA2A10}" destId="{A3A8D93F-BC8B-A545-A20F-B7F9E4600746}" srcOrd="0" destOrd="0" parTransId="{B1846295-8179-A044-80B0-8B4F41AE3FCF}" sibTransId="{CEA5DB29-727B-E146-A511-6BFA630D6642}"/>
    <dgm:cxn modelId="{A94066DA-1037-E848-91D3-3A124F7DD822}" srcId="{D1D1C074-AB1F-0145-8966-39E395CA2A10}" destId="{801A4052-2F9E-7B4D-988F-6EDA35027E40}" srcOrd="1" destOrd="0" parTransId="{B8C1F516-D69B-B84B-8D15-51E3C98A9B83}" sibTransId="{2FF4F670-F05E-E64F-9E0F-E78184ECBCB7}"/>
    <dgm:cxn modelId="{B1B1C8DE-C5CD-C84A-956E-A85D4C80847A}" type="presOf" srcId="{D1D1C074-AB1F-0145-8966-39E395CA2A10}" destId="{EB5E25B9-EACB-DC47-B80D-EECE98E61E9C}" srcOrd="0" destOrd="0" presId="urn:microsoft.com/office/officeart/2005/8/layout/hierarchy4"/>
    <dgm:cxn modelId="{3A470AE2-D82B-564D-9286-390F8D975D41}" type="presOf" srcId="{1D92D489-2FA4-5842-87E8-1800F02F3D24}" destId="{7D658B62-C8B6-894B-86BE-E21716A95FCF}" srcOrd="0" destOrd="0" presId="urn:microsoft.com/office/officeart/2005/8/layout/hierarchy4"/>
    <dgm:cxn modelId="{D76F7EF6-1F57-814A-BEBA-3E949731BC30}" srcId="{672CD119-8DD9-0A47-9D35-8ED4A64176F7}" destId="{80AEF599-6270-BE4C-840A-9D19C22B3D0D}" srcOrd="0" destOrd="0" parTransId="{92296856-F3D5-5B41-B7B6-5CC20EFF7CDF}" sibTransId="{C49C914F-EFDB-934E-B254-9440E09E80BE}"/>
    <dgm:cxn modelId="{7E5D1CFA-0421-954E-8454-4EFBEE11ABEB}" srcId="{A209DCA4-5318-1F4F-B9FC-31AC7EE30596}" destId="{AD06699E-0C04-EA42-AA63-5B75DB918D5E}" srcOrd="1" destOrd="0" parTransId="{A7B81F6E-00BF-5647-9E5D-EC84F70F09BF}" sibTransId="{C992873B-3C8B-0245-AF23-F8558CD0DBAD}"/>
    <dgm:cxn modelId="{440B2CFE-A68D-2948-9885-4C3A470FB84F}" type="presParOf" srcId="{487AE418-1109-7D48-8502-B10417662904}" destId="{FAF90C42-6E09-4E4A-9AE5-23205CDB704C}" srcOrd="0" destOrd="0" presId="urn:microsoft.com/office/officeart/2005/8/layout/hierarchy4"/>
    <dgm:cxn modelId="{ACF86FF1-EC63-F645-95C8-2F72D695FCB3}" type="presParOf" srcId="{FAF90C42-6E09-4E4A-9AE5-23205CDB704C}" destId="{EFD73942-7CA2-824E-AEA4-89F59B4080B3}" srcOrd="0" destOrd="0" presId="urn:microsoft.com/office/officeart/2005/8/layout/hierarchy4"/>
    <dgm:cxn modelId="{55979DF5-0729-4A42-9833-8F82E4882054}" type="presParOf" srcId="{FAF90C42-6E09-4E4A-9AE5-23205CDB704C}" destId="{103D46F6-E4A1-754D-8430-986E1EC17DFA}" srcOrd="1" destOrd="0" presId="urn:microsoft.com/office/officeart/2005/8/layout/hierarchy4"/>
    <dgm:cxn modelId="{AA6F486D-8127-D04D-822A-CB3B35F4F3AE}" type="presParOf" srcId="{FAF90C42-6E09-4E4A-9AE5-23205CDB704C}" destId="{467588DB-AF79-1A4E-BB53-3B9C4EC9308C}" srcOrd="2" destOrd="0" presId="urn:microsoft.com/office/officeart/2005/8/layout/hierarchy4"/>
    <dgm:cxn modelId="{06B85A55-50C5-3D42-A8A8-28EE350ADB59}" type="presParOf" srcId="{467588DB-AF79-1A4E-BB53-3B9C4EC9308C}" destId="{036B57FA-286A-FB4F-9B1A-FB39013B4918}" srcOrd="0" destOrd="0" presId="urn:microsoft.com/office/officeart/2005/8/layout/hierarchy4"/>
    <dgm:cxn modelId="{EADB3017-9B74-D648-9656-2F320019FCD5}" type="presParOf" srcId="{036B57FA-286A-FB4F-9B1A-FB39013B4918}" destId="{EB5E25B9-EACB-DC47-B80D-EECE98E61E9C}" srcOrd="0" destOrd="0" presId="urn:microsoft.com/office/officeart/2005/8/layout/hierarchy4"/>
    <dgm:cxn modelId="{A3FE4F8B-916D-234D-9619-BCF442FE075A}" type="presParOf" srcId="{036B57FA-286A-FB4F-9B1A-FB39013B4918}" destId="{85086992-19D5-A14C-B122-97D35D794855}" srcOrd="1" destOrd="0" presId="urn:microsoft.com/office/officeart/2005/8/layout/hierarchy4"/>
    <dgm:cxn modelId="{6D1779C8-D251-3B4A-91B0-D0CFE991DA91}" type="presParOf" srcId="{036B57FA-286A-FB4F-9B1A-FB39013B4918}" destId="{CA8FE7C1-A97D-2744-BD6B-64EBC9A4B0ED}" srcOrd="2" destOrd="0" presId="urn:microsoft.com/office/officeart/2005/8/layout/hierarchy4"/>
    <dgm:cxn modelId="{88157FEB-793D-A647-B917-EC9B7341B23B}" type="presParOf" srcId="{CA8FE7C1-A97D-2744-BD6B-64EBC9A4B0ED}" destId="{626EAB0C-D9DA-7A49-894B-B785723E9918}" srcOrd="0" destOrd="0" presId="urn:microsoft.com/office/officeart/2005/8/layout/hierarchy4"/>
    <dgm:cxn modelId="{E46F13C5-3477-954A-9E92-251D4159767D}" type="presParOf" srcId="{626EAB0C-D9DA-7A49-894B-B785723E9918}" destId="{73085571-3DD3-4B42-BB2C-E1E942A84470}" srcOrd="0" destOrd="0" presId="urn:microsoft.com/office/officeart/2005/8/layout/hierarchy4"/>
    <dgm:cxn modelId="{03D194A3-C8DF-AC4A-AB3E-B89CBCBA4A0B}" type="presParOf" srcId="{626EAB0C-D9DA-7A49-894B-B785723E9918}" destId="{88458310-59DF-F543-90A4-8AD6AF5E1E82}" srcOrd="1" destOrd="0" presId="urn:microsoft.com/office/officeart/2005/8/layout/hierarchy4"/>
    <dgm:cxn modelId="{7E214EA7-E849-4542-AD76-4E08258BC6B6}" type="presParOf" srcId="{CA8FE7C1-A97D-2744-BD6B-64EBC9A4B0ED}" destId="{01C3AD21-9B0E-6E43-91D2-1EA3CABA83B2}" srcOrd="1" destOrd="0" presId="urn:microsoft.com/office/officeart/2005/8/layout/hierarchy4"/>
    <dgm:cxn modelId="{F5D64F7A-0A45-D545-90ED-BF4401F4FD11}" type="presParOf" srcId="{CA8FE7C1-A97D-2744-BD6B-64EBC9A4B0ED}" destId="{83B4AE81-BEA0-B344-BB92-EEB2477CF3E9}" srcOrd="2" destOrd="0" presId="urn:microsoft.com/office/officeart/2005/8/layout/hierarchy4"/>
    <dgm:cxn modelId="{CAE239A3-3DD5-2C46-989E-2611315CFCC0}" type="presParOf" srcId="{83B4AE81-BEA0-B344-BB92-EEB2477CF3E9}" destId="{388CC943-F2F0-D545-A971-26B38C9A14DC}" srcOrd="0" destOrd="0" presId="urn:microsoft.com/office/officeart/2005/8/layout/hierarchy4"/>
    <dgm:cxn modelId="{EFC1CCB6-BB9F-5145-9070-997C917BD650}" type="presParOf" srcId="{83B4AE81-BEA0-B344-BB92-EEB2477CF3E9}" destId="{2C2648E4-5A5E-5F4E-B244-EEDAC7C9FA5E}" srcOrd="1" destOrd="0" presId="urn:microsoft.com/office/officeart/2005/8/layout/hierarchy4"/>
    <dgm:cxn modelId="{F2DBFD95-4145-0E42-BECC-ECAF25EE4D8A}" type="presParOf" srcId="{467588DB-AF79-1A4E-BB53-3B9C4EC9308C}" destId="{86775195-6A10-7847-B219-F4905E258525}" srcOrd="1" destOrd="0" presId="urn:microsoft.com/office/officeart/2005/8/layout/hierarchy4"/>
    <dgm:cxn modelId="{90D6390E-373A-B642-9337-F577D3D3BD41}" type="presParOf" srcId="{467588DB-AF79-1A4E-BB53-3B9C4EC9308C}" destId="{5B56AF51-4453-A34B-AAD2-D4BF72477DA9}" srcOrd="2" destOrd="0" presId="urn:microsoft.com/office/officeart/2005/8/layout/hierarchy4"/>
    <dgm:cxn modelId="{4EFEFF10-0CB9-D549-83E0-786E9983B766}" type="presParOf" srcId="{5B56AF51-4453-A34B-AAD2-D4BF72477DA9}" destId="{866ED373-4A6A-4242-96F6-31ED9FDEDE17}" srcOrd="0" destOrd="0" presId="urn:microsoft.com/office/officeart/2005/8/layout/hierarchy4"/>
    <dgm:cxn modelId="{1E9C61CB-9BE6-0640-9ED9-EBF833BAEF73}" type="presParOf" srcId="{5B56AF51-4453-A34B-AAD2-D4BF72477DA9}" destId="{ABF294EA-79D8-3143-9E93-7319883D930D}" srcOrd="1" destOrd="0" presId="urn:microsoft.com/office/officeart/2005/8/layout/hierarchy4"/>
    <dgm:cxn modelId="{7A842FEA-2B84-3943-A2F6-3A5645BD394F}" type="presParOf" srcId="{5B56AF51-4453-A34B-AAD2-D4BF72477DA9}" destId="{E61C10FA-0666-9A47-84C8-880882D13D4B}" srcOrd="2" destOrd="0" presId="urn:microsoft.com/office/officeart/2005/8/layout/hierarchy4"/>
    <dgm:cxn modelId="{D4EBF54E-7292-B64C-962D-65A0F7E8D4E0}" type="presParOf" srcId="{E61C10FA-0666-9A47-84C8-880882D13D4B}" destId="{27171901-DD80-964A-B062-170FBD4179FD}" srcOrd="0" destOrd="0" presId="urn:microsoft.com/office/officeart/2005/8/layout/hierarchy4"/>
    <dgm:cxn modelId="{05110FAB-3C6A-6A40-A19D-5860C5311F6E}" type="presParOf" srcId="{27171901-DD80-964A-B062-170FBD4179FD}" destId="{7438F191-F176-5347-9037-65E497A81CF4}" srcOrd="0" destOrd="0" presId="urn:microsoft.com/office/officeart/2005/8/layout/hierarchy4"/>
    <dgm:cxn modelId="{DBB24C66-CE16-444A-8C58-0BB6F1A24EC6}" type="presParOf" srcId="{27171901-DD80-964A-B062-170FBD4179FD}" destId="{17941A9D-794F-FE4B-AF3A-3F61C398D635}" srcOrd="1" destOrd="0" presId="urn:microsoft.com/office/officeart/2005/8/layout/hierarchy4"/>
    <dgm:cxn modelId="{765DF924-C412-964B-BF27-F2DAB65F2B0C}" type="presParOf" srcId="{E61C10FA-0666-9A47-84C8-880882D13D4B}" destId="{3B15039E-5DD4-9A42-A836-E40D53BE18E2}" srcOrd="1" destOrd="0" presId="urn:microsoft.com/office/officeart/2005/8/layout/hierarchy4"/>
    <dgm:cxn modelId="{AD3952FE-2CC0-C249-8739-1E2C5A1B1C69}" type="presParOf" srcId="{E61C10FA-0666-9A47-84C8-880882D13D4B}" destId="{B352F261-E765-2D45-9E65-764088D6AD55}" srcOrd="2" destOrd="0" presId="urn:microsoft.com/office/officeart/2005/8/layout/hierarchy4"/>
    <dgm:cxn modelId="{AF0A55E0-A780-124A-9BE6-1696D235A805}" type="presParOf" srcId="{B352F261-E765-2D45-9E65-764088D6AD55}" destId="{7D658B62-C8B6-894B-86BE-E21716A95FCF}" srcOrd="0" destOrd="0" presId="urn:microsoft.com/office/officeart/2005/8/layout/hierarchy4"/>
    <dgm:cxn modelId="{A3FDEA5B-F622-2546-AEF4-31E7035B084B}" type="presParOf" srcId="{B352F261-E765-2D45-9E65-764088D6AD55}" destId="{5073A42F-7E73-AE4A-BD3C-4312DD9D6374}" srcOrd="1" destOrd="0" presId="urn:microsoft.com/office/officeart/2005/8/layout/hierarchy4"/>
    <dgm:cxn modelId="{D46E8579-4871-F64B-AF89-05A2357DA00A}" type="presParOf" srcId="{487AE418-1109-7D48-8502-B10417662904}" destId="{28030C6E-4160-F841-B839-5A337A6B491F}" srcOrd="1" destOrd="0" presId="urn:microsoft.com/office/officeart/2005/8/layout/hierarchy4"/>
    <dgm:cxn modelId="{0C09FDDF-5B31-7C4E-ADB3-5F69EC7D8EAE}" type="presParOf" srcId="{487AE418-1109-7D48-8502-B10417662904}" destId="{DD7A8A13-538B-3B41-AF17-2B5C7576EC7A}" srcOrd="2" destOrd="0" presId="urn:microsoft.com/office/officeart/2005/8/layout/hierarchy4"/>
    <dgm:cxn modelId="{73D1613F-1E5F-8849-B8D1-063B1E47FB7B}" type="presParOf" srcId="{DD7A8A13-538B-3B41-AF17-2B5C7576EC7A}" destId="{9F719EE2-B8BC-CA46-847A-64BF25E0D84C}" srcOrd="0" destOrd="0" presId="urn:microsoft.com/office/officeart/2005/8/layout/hierarchy4"/>
    <dgm:cxn modelId="{996F7D74-82BC-4049-8F5B-B2CEB01D84D6}" type="presParOf" srcId="{DD7A8A13-538B-3B41-AF17-2B5C7576EC7A}" destId="{99034103-0FD0-5540-BCCC-49677EE64CDE}" srcOrd="1" destOrd="0" presId="urn:microsoft.com/office/officeart/2005/8/layout/hierarchy4"/>
    <dgm:cxn modelId="{CD4752F1-1374-6540-873D-D446113D3EA6}" type="presParOf" srcId="{DD7A8A13-538B-3B41-AF17-2B5C7576EC7A}" destId="{FCCCB19A-18EA-1B4E-9C4B-F5EB36A1A398}" srcOrd="2" destOrd="0" presId="urn:microsoft.com/office/officeart/2005/8/layout/hierarchy4"/>
    <dgm:cxn modelId="{75E5452D-CE19-3348-9F48-70DF7B62AB17}" type="presParOf" srcId="{FCCCB19A-18EA-1B4E-9C4B-F5EB36A1A398}" destId="{29E53510-6950-6F44-8DDE-256606034BEF}" srcOrd="0" destOrd="0" presId="urn:microsoft.com/office/officeart/2005/8/layout/hierarchy4"/>
    <dgm:cxn modelId="{90782DE6-94FA-1445-A87C-1DD2A2CF6D03}" type="presParOf" srcId="{29E53510-6950-6F44-8DDE-256606034BEF}" destId="{613790E7-558C-014E-8248-4F94B10AFBCD}" srcOrd="0" destOrd="0" presId="urn:microsoft.com/office/officeart/2005/8/layout/hierarchy4"/>
    <dgm:cxn modelId="{DC7C8534-28F2-8D49-957E-17C50B8EBF72}" type="presParOf" srcId="{29E53510-6950-6F44-8DDE-256606034BEF}" destId="{B80C0B84-3405-474C-AA73-0BF7860CD676}" srcOrd="1" destOrd="0" presId="urn:microsoft.com/office/officeart/2005/8/layout/hierarchy4"/>
    <dgm:cxn modelId="{DC5AEB4A-D83D-BA4E-98F0-B03FDA9E8096}" type="presParOf" srcId="{29E53510-6950-6F44-8DDE-256606034BEF}" destId="{251D47BA-32A3-5D40-888B-2A72DA6936BD}" srcOrd="2" destOrd="0" presId="urn:microsoft.com/office/officeart/2005/8/layout/hierarchy4"/>
    <dgm:cxn modelId="{0E42BD59-B786-C24D-8ACA-A095B5A7C1B9}" type="presParOf" srcId="{251D47BA-32A3-5D40-888B-2A72DA6936BD}" destId="{B0FDE36E-96F4-2844-9042-D898746BE2C5}" srcOrd="0" destOrd="0" presId="urn:microsoft.com/office/officeart/2005/8/layout/hierarchy4"/>
    <dgm:cxn modelId="{36CFF3AC-F414-1741-B4F9-09F52E27CB05}" type="presParOf" srcId="{B0FDE36E-96F4-2844-9042-D898746BE2C5}" destId="{0A8EDEEF-0B8F-4C49-BBA7-1C7381292FDE}" srcOrd="0" destOrd="0" presId="urn:microsoft.com/office/officeart/2005/8/layout/hierarchy4"/>
    <dgm:cxn modelId="{27FF155E-0963-B441-9B95-28BC5056D1A7}" type="presParOf" srcId="{B0FDE36E-96F4-2844-9042-D898746BE2C5}" destId="{91919A7B-1E12-FB4B-A585-26EB28B1728C}" srcOrd="1" destOrd="0" presId="urn:microsoft.com/office/officeart/2005/8/layout/hierarchy4"/>
    <dgm:cxn modelId="{8E558539-F0F4-694A-AB58-33A126B6ACE7}" type="presParOf" srcId="{FCCCB19A-18EA-1B4E-9C4B-F5EB36A1A398}" destId="{CAADCAD7-7162-0040-B56D-088C50512033}" srcOrd="1" destOrd="0" presId="urn:microsoft.com/office/officeart/2005/8/layout/hierarchy4"/>
    <dgm:cxn modelId="{81D256ED-D728-5A4C-93C2-2E17DB026221}" type="presParOf" srcId="{FCCCB19A-18EA-1B4E-9C4B-F5EB36A1A398}" destId="{0C06A2E7-4AED-864C-9E8F-BA151DF7B1B2}" srcOrd="2" destOrd="0" presId="urn:microsoft.com/office/officeart/2005/8/layout/hierarchy4"/>
    <dgm:cxn modelId="{9FB1FF7D-5DB6-0243-8A3B-18463DA7FB33}" type="presParOf" srcId="{0C06A2E7-4AED-864C-9E8F-BA151DF7B1B2}" destId="{0C1F8C63-7AC4-044B-9D78-4E7C6B3EFA97}" srcOrd="0" destOrd="0" presId="urn:microsoft.com/office/officeart/2005/8/layout/hierarchy4"/>
    <dgm:cxn modelId="{B4644ABE-579E-4A4D-89F0-7F3D86E6D688}" type="presParOf" srcId="{0C06A2E7-4AED-864C-9E8F-BA151DF7B1B2}" destId="{A56BB835-BFA9-BF45-9D8C-C3D7DAE1291E}" srcOrd="1" destOrd="0" presId="urn:microsoft.com/office/officeart/2005/8/layout/hierarchy4"/>
    <dgm:cxn modelId="{BDFBFD83-C7F9-224E-ABEA-B8688A3C2502}" type="presParOf" srcId="{0C06A2E7-4AED-864C-9E8F-BA151DF7B1B2}" destId="{EA526AFB-F011-7D40-A87F-097E1B4F8519}" srcOrd="2" destOrd="0" presId="urn:microsoft.com/office/officeart/2005/8/layout/hierarchy4"/>
    <dgm:cxn modelId="{05EFE455-76B4-064B-8255-7634E96B31FB}" type="presParOf" srcId="{EA526AFB-F011-7D40-A87F-097E1B4F8519}" destId="{F2022589-1B09-7344-873B-C1DFC96C44D1}" srcOrd="0" destOrd="0" presId="urn:microsoft.com/office/officeart/2005/8/layout/hierarchy4"/>
    <dgm:cxn modelId="{3A18E77B-3D14-7F42-B090-DD377220A897}" type="presParOf" srcId="{F2022589-1B09-7344-873B-C1DFC96C44D1}" destId="{F81BF1B6-CC80-CF49-8C9A-71909D9FCF20}" srcOrd="0" destOrd="0" presId="urn:microsoft.com/office/officeart/2005/8/layout/hierarchy4"/>
    <dgm:cxn modelId="{4605F0AC-6A7D-8E4F-AA6F-C7D11AD4C05F}" type="presParOf" srcId="{F2022589-1B09-7344-873B-C1DFC96C44D1}" destId="{99ABE8BD-3D72-0A4F-B871-A6F50B6BC45D}" srcOrd="1" destOrd="0" presId="urn:microsoft.com/office/officeart/2005/8/layout/hierarchy4"/>
    <dgm:cxn modelId="{BD16A31C-9A01-074F-94CD-46B4558BDC4E}" type="presParOf" srcId="{EA526AFB-F011-7D40-A87F-097E1B4F8519}" destId="{B38E4558-7C3D-A141-A888-65CFCFB691D4}" srcOrd="1" destOrd="0" presId="urn:microsoft.com/office/officeart/2005/8/layout/hierarchy4"/>
    <dgm:cxn modelId="{865AD688-1F25-1F45-96F7-18E8EE5B8CD5}" type="presParOf" srcId="{EA526AFB-F011-7D40-A87F-097E1B4F8519}" destId="{1255300F-3CBF-E042-AE57-BBB61A896249}" srcOrd="2" destOrd="0" presId="urn:microsoft.com/office/officeart/2005/8/layout/hierarchy4"/>
    <dgm:cxn modelId="{2C21C7FF-A738-294F-9BC8-1FFE14C36A6E}" type="presParOf" srcId="{1255300F-3CBF-E042-AE57-BBB61A896249}" destId="{ED9EE849-C3B2-5B4B-8928-C92826FCCF13}" srcOrd="0" destOrd="0" presId="urn:microsoft.com/office/officeart/2005/8/layout/hierarchy4"/>
    <dgm:cxn modelId="{044DB2E4-2330-B640-9AB2-7F764B986C3E}" type="presParOf" srcId="{1255300F-3CBF-E042-AE57-BBB61A896249}" destId="{7616E59F-FE75-EC4D-9CA9-9FCD3596297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F8DCAB88-C706-A740-9D05-DA466C3D3F45}" type="doc">
      <dgm:prSet loTypeId="urn:microsoft.com/office/officeart/2005/8/layout/process1" loCatId="" qsTypeId="urn:microsoft.com/office/officeart/2005/8/quickstyle/simple1" qsCatId="simple" csTypeId="urn:microsoft.com/office/officeart/2005/8/colors/accent4_5" csCatId="accent4" phldr="1"/>
      <dgm:spPr/>
      <dgm:t>
        <a:bodyPr/>
        <a:lstStyle/>
        <a:p>
          <a:endParaRPr lang="zh-CN" altLang="en-US"/>
        </a:p>
      </dgm:t>
    </dgm:pt>
    <dgm:pt modelId="{0E66302A-A485-F642-831D-B0D41A1B3B36}">
      <dgm:prSet phldrT="[文本]"/>
      <dgm:spPr/>
      <dgm:t>
        <a:bodyPr anchor="ctr"/>
        <a:lstStyle/>
        <a:p>
          <a:pPr algn="ctr"/>
          <a:r>
            <a:rPr lang="en-US" altLang="zh-CN" b="1" dirty="0"/>
            <a:t>Estimate</a:t>
          </a:r>
          <a:r>
            <a:rPr lang="zh-CN" altLang="en-US" b="1" dirty="0"/>
            <a:t> </a:t>
          </a:r>
          <a:r>
            <a:rPr lang="en-US" altLang="zh-CN" b="1" dirty="0"/>
            <a:t>Ne</a:t>
          </a:r>
          <a:endParaRPr lang="zh-CN" altLang="en-US" b="1" dirty="0"/>
        </a:p>
      </dgm:t>
    </dgm:pt>
    <dgm:pt modelId="{1D860DE4-C003-F248-834C-26A68B4C5309}" type="parTrans" cxnId="{14D80CD2-8252-9C48-AF9A-B4C54C177CD5}">
      <dgm:prSet/>
      <dgm:spPr/>
      <dgm:t>
        <a:bodyPr/>
        <a:lstStyle/>
        <a:p>
          <a:pPr algn="ctr"/>
          <a:endParaRPr lang="zh-CN" altLang="en-US" b="1"/>
        </a:p>
      </dgm:t>
    </dgm:pt>
    <dgm:pt modelId="{F0569440-08C5-8C42-8819-64E4BD0CA755}" type="sibTrans" cxnId="{14D80CD2-8252-9C48-AF9A-B4C54C177CD5}">
      <dgm:prSet/>
      <dgm:spPr/>
      <dgm:t>
        <a:bodyPr/>
        <a:lstStyle/>
        <a:p>
          <a:pPr algn="ctr"/>
          <a:endParaRPr lang="zh-CN" altLang="en-US" b="1"/>
        </a:p>
      </dgm:t>
    </dgm:pt>
    <dgm:pt modelId="{EEE27890-401B-1E4E-9965-2F7ABFCC7EBD}">
      <dgm:prSet phldrT="[文本]"/>
      <dgm:spPr/>
      <dgm:t>
        <a:bodyPr anchor="ctr"/>
        <a:lstStyle/>
        <a:p>
          <a:pPr algn="ctr"/>
          <a:r>
            <a:rPr lang="en-US" altLang="zh-CN" b="1" dirty="0"/>
            <a:t>Quality</a:t>
          </a:r>
          <a:r>
            <a:rPr lang="zh-CN" altLang="en-US" b="1" dirty="0"/>
            <a:t> </a:t>
          </a:r>
          <a:r>
            <a:rPr lang="en-US" altLang="zh-CN" b="1" dirty="0"/>
            <a:t>Control</a:t>
          </a:r>
          <a:endParaRPr lang="zh-CN" altLang="en-US" b="1" dirty="0"/>
        </a:p>
      </dgm:t>
    </dgm:pt>
    <dgm:pt modelId="{696C0F3D-3F4A-D145-ACDA-67398FCA779C}" type="parTrans" cxnId="{A77F2355-F472-314E-8DDD-4E515567B4ED}">
      <dgm:prSet/>
      <dgm:spPr/>
      <dgm:t>
        <a:bodyPr/>
        <a:lstStyle/>
        <a:p>
          <a:pPr algn="ctr"/>
          <a:endParaRPr lang="zh-CN" altLang="en-US" b="1"/>
        </a:p>
      </dgm:t>
    </dgm:pt>
    <dgm:pt modelId="{0CE156C0-5A82-CF40-8273-CC49975FEB47}" type="sibTrans" cxnId="{A77F2355-F472-314E-8DDD-4E515567B4ED}">
      <dgm:prSet/>
      <dgm:spPr/>
      <dgm:t>
        <a:bodyPr/>
        <a:lstStyle/>
        <a:p>
          <a:pPr algn="ctr"/>
          <a:endParaRPr lang="zh-CN" altLang="en-US" b="1"/>
        </a:p>
      </dgm:t>
    </dgm:pt>
    <dgm:pt modelId="{76EA96AD-839B-5A4A-996E-EC72C8108D53}">
      <dgm:prSet phldrT="[文本]"/>
      <dgm:spPr/>
      <dgm:t>
        <a:bodyPr anchor="ctr"/>
        <a:lstStyle/>
        <a:p>
          <a:pPr algn="ctr"/>
          <a:r>
            <a:rPr lang="en-US" altLang="zh-CN" b="1" dirty="0"/>
            <a:t>Detecting</a:t>
          </a:r>
          <a:r>
            <a:rPr lang="zh-CN" altLang="en-US" b="1" dirty="0"/>
            <a:t> </a:t>
          </a:r>
          <a:r>
            <a:rPr lang="en-US" altLang="zh-CN" b="1" dirty="0"/>
            <a:t>selection</a:t>
          </a:r>
          <a:r>
            <a:rPr lang="zh-CN" altLang="en-US" b="1" dirty="0"/>
            <a:t> </a:t>
          </a:r>
          <a:r>
            <a:rPr lang="en-US" altLang="zh-CN" b="1" dirty="0"/>
            <a:t>target</a:t>
          </a:r>
          <a:endParaRPr lang="zh-CN" altLang="en-US" b="1" dirty="0"/>
        </a:p>
      </dgm:t>
    </dgm:pt>
    <dgm:pt modelId="{BD57AF26-505F-464A-AA95-0F09D51BE4CA}" type="parTrans" cxnId="{9A2CC311-1B26-DF49-BE7A-315E8DA0282D}">
      <dgm:prSet/>
      <dgm:spPr/>
      <dgm:t>
        <a:bodyPr/>
        <a:lstStyle/>
        <a:p>
          <a:pPr algn="ctr"/>
          <a:endParaRPr lang="zh-CN" altLang="en-US" b="1"/>
        </a:p>
      </dgm:t>
    </dgm:pt>
    <dgm:pt modelId="{8CFC8360-8DB4-5D41-8381-7C9F75F02F3D}" type="sibTrans" cxnId="{9A2CC311-1B26-DF49-BE7A-315E8DA0282D}">
      <dgm:prSet/>
      <dgm:spPr/>
      <dgm:t>
        <a:bodyPr/>
        <a:lstStyle/>
        <a:p>
          <a:pPr algn="ctr"/>
          <a:endParaRPr lang="zh-CN" altLang="en-US" b="1"/>
        </a:p>
      </dgm:t>
    </dgm:pt>
    <dgm:pt modelId="{7C5F6196-7797-2245-8EEE-44D5B0E37C83}">
      <dgm:prSet phldrT="[文本]"/>
      <dgm:spPr/>
      <dgm:t>
        <a:bodyPr anchor="ctr"/>
        <a:lstStyle/>
        <a:p>
          <a:pPr algn="ctr"/>
          <a:r>
            <a:rPr lang="en-US" altLang="zh-CN" b="1" dirty="0"/>
            <a:t>Reconstruct</a:t>
          </a:r>
          <a:r>
            <a:rPr lang="zh-CN" altLang="en-US" b="1" dirty="0"/>
            <a:t> </a:t>
          </a:r>
          <a:r>
            <a:rPr lang="en-US" altLang="zh-CN" b="1" dirty="0"/>
            <a:t>haplotype</a:t>
          </a:r>
          <a:r>
            <a:rPr lang="zh-CN" altLang="en-US" b="1" dirty="0"/>
            <a:t> </a:t>
          </a:r>
          <a:r>
            <a:rPr lang="en-US" altLang="zh-CN" b="1" dirty="0"/>
            <a:t>blocks</a:t>
          </a:r>
          <a:endParaRPr lang="zh-CN" altLang="en-US" b="1" dirty="0"/>
        </a:p>
      </dgm:t>
    </dgm:pt>
    <dgm:pt modelId="{467217F0-9D77-074F-8679-DBC236859A6B}" type="parTrans" cxnId="{A20E353E-704D-434E-B29D-DF2D6748CB35}">
      <dgm:prSet/>
      <dgm:spPr/>
      <dgm:t>
        <a:bodyPr/>
        <a:lstStyle/>
        <a:p>
          <a:pPr algn="ctr"/>
          <a:endParaRPr lang="zh-CN" altLang="en-US" b="1"/>
        </a:p>
      </dgm:t>
    </dgm:pt>
    <dgm:pt modelId="{B09A17A1-8E9D-534C-9E1D-CBFA57447665}" type="sibTrans" cxnId="{A20E353E-704D-434E-B29D-DF2D6748CB35}">
      <dgm:prSet/>
      <dgm:spPr/>
      <dgm:t>
        <a:bodyPr/>
        <a:lstStyle/>
        <a:p>
          <a:pPr algn="ctr"/>
          <a:endParaRPr lang="zh-CN" altLang="en-US" b="1"/>
        </a:p>
      </dgm:t>
    </dgm:pt>
    <dgm:pt modelId="{494E846C-698F-4345-95EA-B46E33A9BDA6}">
      <dgm:prSet/>
      <dgm:spPr/>
      <dgm:t>
        <a:bodyPr anchor="ctr"/>
        <a:lstStyle/>
        <a:p>
          <a:pPr algn="ctr"/>
          <a:r>
            <a:rPr lang="en-US" altLang="zh-CN" b="1" dirty="0"/>
            <a:t>characterizing</a:t>
          </a:r>
          <a:r>
            <a:rPr lang="zh-CN" altLang="en-US" b="1" dirty="0"/>
            <a:t> </a:t>
          </a:r>
          <a:r>
            <a:rPr lang="en-US" altLang="zh-CN" b="1" dirty="0"/>
            <a:t>selection</a:t>
          </a:r>
          <a:endParaRPr lang="zh-CN" altLang="en-US" b="1" dirty="0"/>
        </a:p>
      </dgm:t>
    </dgm:pt>
    <dgm:pt modelId="{0D98F7A6-3726-0B45-BFD8-31DB1792A06C}" type="sibTrans" cxnId="{65CD2F77-3869-6D4F-893C-1C985845DCB0}">
      <dgm:prSet/>
      <dgm:spPr/>
      <dgm:t>
        <a:bodyPr/>
        <a:lstStyle/>
        <a:p>
          <a:pPr algn="ctr"/>
          <a:endParaRPr lang="zh-CN" altLang="en-US" b="1"/>
        </a:p>
      </dgm:t>
    </dgm:pt>
    <dgm:pt modelId="{1799C1C9-C5C1-6D48-BEBF-1B66252DD814}" type="parTrans" cxnId="{65CD2F77-3869-6D4F-893C-1C985845DCB0}">
      <dgm:prSet/>
      <dgm:spPr/>
      <dgm:t>
        <a:bodyPr/>
        <a:lstStyle/>
        <a:p>
          <a:pPr algn="ctr"/>
          <a:endParaRPr lang="zh-CN" altLang="en-US" b="1"/>
        </a:p>
      </dgm:t>
    </dgm:pt>
    <dgm:pt modelId="{7727A0D3-C35A-314C-AD5A-94204F2DD94B}" type="pres">
      <dgm:prSet presAssocID="{F8DCAB88-C706-A740-9D05-DA466C3D3F45}" presName="Name0" presStyleCnt="0">
        <dgm:presLayoutVars>
          <dgm:dir/>
          <dgm:resizeHandles val="exact"/>
        </dgm:presLayoutVars>
      </dgm:prSet>
      <dgm:spPr/>
    </dgm:pt>
    <dgm:pt modelId="{C62E2537-314C-A646-BA3A-08FCB6FF8A99}" type="pres">
      <dgm:prSet presAssocID="{EEE27890-401B-1E4E-9965-2F7ABFCC7EBD}" presName="node" presStyleLbl="node1" presStyleIdx="0" presStyleCnt="5" custScaleY="159708">
        <dgm:presLayoutVars>
          <dgm:bulletEnabled val="1"/>
        </dgm:presLayoutVars>
      </dgm:prSet>
      <dgm:spPr/>
    </dgm:pt>
    <dgm:pt modelId="{DBD6666F-7011-5D4B-A528-B1F1D67B5E9A}" type="pres">
      <dgm:prSet presAssocID="{0CE156C0-5A82-CF40-8273-CC49975FEB47}" presName="sibTrans" presStyleLbl="sibTrans2D1" presStyleIdx="0" presStyleCnt="4"/>
      <dgm:spPr/>
    </dgm:pt>
    <dgm:pt modelId="{C5A6037A-477C-4A4D-9126-58B8FF57A5BC}" type="pres">
      <dgm:prSet presAssocID="{0CE156C0-5A82-CF40-8273-CC49975FEB47}" presName="connectorText" presStyleLbl="sibTrans2D1" presStyleIdx="0" presStyleCnt="4"/>
      <dgm:spPr/>
    </dgm:pt>
    <dgm:pt modelId="{DEF48CA6-8B01-334B-9F20-8281E6FF47A6}" type="pres">
      <dgm:prSet presAssocID="{0E66302A-A485-F642-831D-B0D41A1B3B36}" presName="node" presStyleLbl="node1" presStyleIdx="1" presStyleCnt="5" custScaleY="159708">
        <dgm:presLayoutVars>
          <dgm:bulletEnabled val="1"/>
        </dgm:presLayoutVars>
      </dgm:prSet>
      <dgm:spPr/>
    </dgm:pt>
    <dgm:pt modelId="{3130EE12-DE3F-8B41-A01E-C2FF0F1F9667}" type="pres">
      <dgm:prSet presAssocID="{F0569440-08C5-8C42-8819-64E4BD0CA755}" presName="sibTrans" presStyleLbl="sibTrans2D1" presStyleIdx="1" presStyleCnt="4"/>
      <dgm:spPr/>
    </dgm:pt>
    <dgm:pt modelId="{7B8C143C-BE32-184A-81BA-FF3C13545A17}" type="pres">
      <dgm:prSet presAssocID="{F0569440-08C5-8C42-8819-64E4BD0CA755}" presName="connectorText" presStyleLbl="sibTrans2D1" presStyleIdx="1" presStyleCnt="4"/>
      <dgm:spPr/>
    </dgm:pt>
    <dgm:pt modelId="{F20AF23E-23AD-8D43-871F-7724C0A2BA11}" type="pres">
      <dgm:prSet presAssocID="{76EA96AD-839B-5A4A-996E-EC72C8108D53}" presName="node" presStyleLbl="node1" presStyleIdx="2" presStyleCnt="5" custScaleY="159708">
        <dgm:presLayoutVars>
          <dgm:bulletEnabled val="1"/>
        </dgm:presLayoutVars>
      </dgm:prSet>
      <dgm:spPr/>
    </dgm:pt>
    <dgm:pt modelId="{D0370385-F307-6C42-B288-029E4D06E8FC}" type="pres">
      <dgm:prSet presAssocID="{8CFC8360-8DB4-5D41-8381-7C9F75F02F3D}" presName="sibTrans" presStyleLbl="sibTrans2D1" presStyleIdx="2" presStyleCnt="4"/>
      <dgm:spPr/>
    </dgm:pt>
    <dgm:pt modelId="{1C94B50B-0035-6345-9DFA-ABB001A4B7E9}" type="pres">
      <dgm:prSet presAssocID="{8CFC8360-8DB4-5D41-8381-7C9F75F02F3D}" presName="connectorText" presStyleLbl="sibTrans2D1" presStyleIdx="2" presStyleCnt="4"/>
      <dgm:spPr/>
    </dgm:pt>
    <dgm:pt modelId="{DA8223EB-C65E-A648-9803-B3B87384CE04}" type="pres">
      <dgm:prSet presAssocID="{7C5F6196-7797-2245-8EEE-44D5B0E37C83}" presName="node" presStyleLbl="node1" presStyleIdx="3" presStyleCnt="5" custScaleY="159708">
        <dgm:presLayoutVars>
          <dgm:bulletEnabled val="1"/>
        </dgm:presLayoutVars>
      </dgm:prSet>
      <dgm:spPr/>
    </dgm:pt>
    <dgm:pt modelId="{4FE6B68D-69D3-B34A-8535-AD4B90C89BCB}" type="pres">
      <dgm:prSet presAssocID="{B09A17A1-8E9D-534C-9E1D-CBFA57447665}" presName="sibTrans" presStyleLbl="sibTrans2D1" presStyleIdx="3" presStyleCnt="4"/>
      <dgm:spPr/>
    </dgm:pt>
    <dgm:pt modelId="{16769C67-9783-6145-A7F5-739D1BD7098B}" type="pres">
      <dgm:prSet presAssocID="{B09A17A1-8E9D-534C-9E1D-CBFA57447665}" presName="connectorText" presStyleLbl="sibTrans2D1" presStyleIdx="3" presStyleCnt="4"/>
      <dgm:spPr/>
    </dgm:pt>
    <dgm:pt modelId="{FCA32DBB-F7DC-6844-880D-77798C8A3CE4}" type="pres">
      <dgm:prSet presAssocID="{494E846C-698F-4345-95EA-B46E33A9BDA6}" presName="node" presStyleLbl="node1" presStyleIdx="4" presStyleCnt="5" custScaleY="159708">
        <dgm:presLayoutVars>
          <dgm:bulletEnabled val="1"/>
        </dgm:presLayoutVars>
      </dgm:prSet>
      <dgm:spPr/>
    </dgm:pt>
  </dgm:ptLst>
  <dgm:cxnLst>
    <dgm:cxn modelId="{9A2CC311-1B26-DF49-BE7A-315E8DA0282D}" srcId="{F8DCAB88-C706-A740-9D05-DA466C3D3F45}" destId="{76EA96AD-839B-5A4A-996E-EC72C8108D53}" srcOrd="2" destOrd="0" parTransId="{BD57AF26-505F-464A-AA95-0F09D51BE4CA}" sibTransId="{8CFC8360-8DB4-5D41-8381-7C9F75F02F3D}"/>
    <dgm:cxn modelId="{7509371A-CD1A-064D-A84D-554DD6FE840C}" type="presOf" srcId="{0CE156C0-5A82-CF40-8273-CC49975FEB47}" destId="{C5A6037A-477C-4A4D-9126-58B8FF57A5BC}" srcOrd="1" destOrd="0" presId="urn:microsoft.com/office/officeart/2005/8/layout/process1"/>
    <dgm:cxn modelId="{C6A5F721-F0B9-0542-92AC-8A2D79ED48FF}" type="presOf" srcId="{B09A17A1-8E9D-534C-9E1D-CBFA57447665}" destId="{16769C67-9783-6145-A7F5-739D1BD7098B}" srcOrd="1" destOrd="0" presId="urn:microsoft.com/office/officeart/2005/8/layout/process1"/>
    <dgm:cxn modelId="{A01D0135-25C0-8D42-A26C-D4064E8BFE1D}" type="presOf" srcId="{8CFC8360-8DB4-5D41-8381-7C9F75F02F3D}" destId="{1C94B50B-0035-6345-9DFA-ABB001A4B7E9}" srcOrd="1" destOrd="0" presId="urn:microsoft.com/office/officeart/2005/8/layout/process1"/>
    <dgm:cxn modelId="{CAEF1B37-0106-B044-84B4-F2C7DA593C19}" type="presOf" srcId="{B09A17A1-8E9D-534C-9E1D-CBFA57447665}" destId="{4FE6B68D-69D3-B34A-8535-AD4B90C89BCB}" srcOrd="0" destOrd="0" presId="urn:microsoft.com/office/officeart/2005/8/layout/process1"/>
    <dgm:cxn modelId="{A20E353E-704D-434E-B29D-DF2D6748CB35}" srcId="{F8DCAB88-C706-A740-9D05-DA466C3D3F45}" destId="{7C5F6196-7797-2245-8EEE-44D5B0E37C83}" srcOrd="3" destOrd="0" parTransId="{467217F0-9D77-074F-8679-DBC236859A6B}" sibTransId="{B09A17A1-8E9D-534C-9E1D-CBFA57447665}"/>
    <dgm:cxn modelId="{F276654C-EAA1-9D4F-805D-F03A282DA01D}" type="presOf" srcId="{8CFC8360-8DB4-5D41-8381-7C9F75F02F3D}" destId="{D0370385-F307-6C42-B288-029E4D06E8FC}" srcOrd="0" destOrd="0" presId="urn:microsoft.com/office/officeart/2005/8/layout/process1"/>
    <dgm:cxn modelId="{A77F2355-F472-314E-8DDD-4E515567B4ED}" srcId="{F8DCAB88-C706-A740-9D05-DA466C3D3F45}" destId="{EEE27890-401B-1E4E-9965-2F7ABFCC7EBD}" srcOrd="0" destOrd="0" parTransId="{696C0F3D-3F4A-D145-ACDA-67398FCA779C}" sibTransId="{0CE156C0-5A82-CF40-8273-CC49975FEB47}"/>
    <dgm:cxn modelId="{E28F2D73-BD08-294E-A944-BB171E292290}" type="presOf" srcId="{76EA96AD-839B-5A4A-996E-EC72C8108D53}" destId="{F20AF23E-23AD-8D43-871F-7724C0A2BA11}" srcOrd="0" destOrd="0" presId="urn:microsoft.com/office/officeart/2005/8/layout/process1"/>
    <dgm:cxn modelId="{65CD2F77-3869-6D4F-893C-1C985845DCB0}" srcId="{F8DCAB88-C706-A740-9D05-DA466C3D3F45}" destId="{494E846C-698F-4345-95EA-B46E33A9BDA6}" srcOrd="4" destOrd="0" parTransId="{1799C1C9-C5C1-6D48-BEBF-1B66252DD814}" sibTransId="{0D98F7A6-3726-0B45-BFD8-31DB1792A06C}"/>
    <dgm:cxn modelId="{3FDB7A7D-3D5F-4349-AA6B-36E2D4E17B76}" type="presOf" srcId="{EEE27890-401B-1E4E-9965-2F7ABFCC7EBD}" destId="{C62E2537-314C-A646-BA3A-08FCB6FF8A99}" srcOrd="0" destOrd="0" presId="urn:microsoft.com/office/officeart/2005/8/layout/process1"/>
    <dgm:cxn modelId="{4020CB87-6061-0C47-B69C-8733D9C4811E}" type="presOf" srcId="{F8DCAB88-C706-A740-9D05-DA466C3D3F45}" destId="{7727A0D3-C35A-314C-AD5A-94204F2DD94B}" srcOrd="0" destOrd="0" presId="urn:microsoft.com/office/officeart/2005/8/layout/process1"/>
    <dgm:cxn modelId="{1D7E08BA-1C13-9F48-B1B3-6C181AE29F09}" type="presOf" srcId="{0E66302A-A485-F642-831D-B0D41A1B3B36}" destId="{DEF48CA6-8B01-334B-9F20-8281E6FF47A6}" srcOrd="0" destOrd="0" presId="urn:microsoft.com/office/officeart/2005/8/layout/process1"/>
    <dgm:cxn modelId="{173FA6C3-0987-7044-9A4A-BEF3165E3FD3}" type="presOf" srcId="{F0569440-08C5-8C42-8819-64E4BD0CA755}" destId="{3130EE12-DE3F-8B41-A01E-C2FF0F1F9667}" srcOrd="0" destOrd="0" presId="urn:microsoft.com/office/officeart/2005/8/layout/process1"/>
    <dgm:cxn modelId="{14D80CD2-8252-9C48-AF9A-B4C54C177CD5}" srcId="{F8DCAB88-C706-A740-9D05-DA466C3D3F45}" destId="{0E66302A-A485-F642-831D-B0D41A1B3B36}" srcOrd="1" destOrd="0" parTransId="{1D860DE4-C003-F248-834C-26A68B4C5309}" sibTransId="{F0569440-08C5-8C42-8819-64E4BD0CA755}"/>
    <dgm:cxn modelId="{8A646BE1-E1A2-114A-A3A2-BB81F01F1836}" type="presOf" srcId="{494E846C-698F-4345-95EA-B46E33A9BDA6}" destId="{FCA32DBB-F7DC-6844-880D-77798C8A3CE4}" srcOrd="0" destOrd="0" presId="urn:microsoft.com/office/officeart/2005/8/layout/process1"/>
    <dgm:cxn modelId="{0046C3E7-1AE4-C742-8A5F-138086C872D3}" type="presOf" srcId="{7C5F6196-7797-2245-8EEE-44D5B0E37C83}" destId="{DA8223EB-C65E-A648-9803-B3B87384CE04}" srcOrd="0" destOrd="0" presId="urn:microsoft.com/office/officeart/2005/8/layout/process1"/>
    <dgm:cxn modelId="{E5FC40F7-66FC-B34B-958D-7B59B0BCB708}" type="presOf" srcId="{F0569440-08C5-8C42-8819-64E4BD0CA755}" destId="{7B8C143C-BE32-184A-81BA-FF3C13545A17}" srcOrd="1" destOrd="0" presId="urn:microsoft.com/office/officeart/2005/8/layout/process1"/>
    <dgm:cxn modelId="{1CF35EF8-3C64-FA4B-B441-2683227FBAD2}" type="presOf" srcId="{0CE156C0-5A82-CF40-8273-CC49975FEB47}" destId="{DBD6666F-7011-5D4B-A528-B1F1D67B5E9A}" srcOrd="0" destOrd="0" presId="urn:microsoft.com/office/officeart/2005/8/layout/process1"/>
    <dgm:cxn modelId="{0B3F2ED2-4BC9-0349-9242-A23A02337744}" type="presParOf" srcId="{7727A0D3-C35A-314C-AD5A-94204F2DD94B}" destId="{C62E2537-314C-A646-BA3A-08FCB6FF8A99}" srcOrd="0" destOrd="0" presId="urn:microsoft.com/office/officeart/2005/8/layout/process1"/>
    <dgm:cxn modelId="{8DDC234E-6F3A-C147-97EE-233A3BB7D631}" type="presParOf" srcId="{7727A0D3-C35A-314C-AD5A-94204F2DD94B}" destId="{DBD6666F-7011-5D4B-A528-B1F1D67B5E9A}" srcOrd="1" destOrd="0" presId="urn:microsoft.com/office/officeart/2005/8/layout/process1"/>
    <dgm:cxn modelId="{95A0A569-E492-C541-A1B3-6B18BA8117B6}" type="presParOf" srcId="{DBD6666F-7011-5D4B-A528-B1F1D67B5E9A}" destId="{C5A6037A-477C-4A4D-9126-58B8FF57A5BC}" srcOrd="0" destOrd="0" presId="urn:microsoft.com/office/officeart/2005/8/layout/process1"/>
    <dgm:cxn modelId="{B8AB2E66-A43A-0548-A454-C46D8A80C814}" type="presParOf" srcId="{7727A0D3-C35A-314C-AD5A-94204F2DD94B}" destId="{DEF48CA6-8B01-334B-9F20-8281E6FF47A6}" srcOrd="2" destOrd="0" presId="urn:microsoft.com/office/officeart/2005/8/layout/process1"/>
    <dgm:cxn modelId="{53DFE440-E2C8-9248-A14B-5549D416A0CC}" type="presParOf" srcId="{7727A0D3-C35A-314C-AD5A-94204F2DD94B}" destId="{3130EE12-DE3F-8B41-A01E-C2FF0F1F9667}" srcOrd="3" destOrd="0" presId="urn:microsoft.com/office/officeart/2005/8/layout/process1"/>
    <dgm:cxn modelId="{B09F7BA8-A3D7-5544-9FE1-161368BD0CCA}" type="presParOf" srcId="{3130EE12-DE3F-8B41-A01E-C2FF0F1F9667}" destId="{7B8C143C-BE32-184A-81BA-FF3C13545A17}" srcOrd="0" destOrd="0" presId="urn:microsoft.com/office/officeart/2005/8/layout/process1"/>
    <dgm:cxn modelId="{C9F85A75-DB74-8442-B24F-2B181C1C564C}" type="presParOf" srcId="{7727A0D3-C35A-314C-AD5A-94204F2DD94B}" destId="{F20AF23E-23AD-8D43-871F-7724C0A2BA11}" srcOrd="4" destOrd="0" presId="urn:microsoft.com/office/officeart/2005/8/layout/process1"/>
    <dgm:cxn modelId="{33D41282-85F9-D447-8EC3-6021441666CA}" type="presParOf" srcId="{7727A0D3-C35A-314C-AD5A-94204F2DD94B}" destId="{D0370385-F307-6C42-B288-029E4D06E8FC}" srcOrd="5" destOrd="0" presId="urn:microsoft.com/office/officeart/2005/8/layout/process1"/>
    <dgm:cxn modelId="{02DFC911-363A-D84C-BF7B-923B57BFCA7E}" type="presParOf" srcId="{D0370385-F307-6C42-B288-029E4D06E8FC}" destId="{1C94B50B-0035-6345-9DFA-ABB001A4B7E9}" srcOrd="0" destOrd="0" presId="urn:microsoft.com/office/officeart/2005/8/layout/process1"/>
    <dgm:cxn modelId="{23E51494-EA53-7F40-A957-23B5B8A59E3C}" type="presParOf" srcId="{7727A0D3-C35A-314C-AD5A-94204F2DD94B}" destId="{DA8223EB-C65E-A648-9803-B3B87384CE04}" srcOrd="6" destOrd="0" presId="urn:microsoft.com/office/officeart/2005/8/layout/process1"/>
    <dgm:cxn modelId="{51176D7B-056E-9947-9B1B-5DE211A716CD}" type="presParOf" srcId="{7727A0D3-C35A-314C-AD5A-94204F2DD94B}" destId="{4FE6B68D-69D3-B34A-8535-AD4B90C89BCB}" srcOrd="7" destOrd="0" presId="urn:microsoft.com/office/officeart/2005/8/layout/process1"/>
    <dgm:cxn modelId="{EF1F55D7-2C63-854E-8ECC-85E1E16A52F1}" type="presParOf" srcId="{4FE6B68D-69D3-B34A-8535-AD4B90C89BCB}" destId="{16769C67-9783-6145-A7F5-739D1BD7098B}" srcOrd="0" destOrd="0" presId="urn:microsoft.com/office/officeart/2005/8/layout/process1"/>
    <dgm:cxn modelId="{C533E9E2-C57A-5D48-9DCE-FEC8A5A6ACA2}" type="presParOf" srcId="{7727A0D3-C35A-314C-AD5A-94204F2DD94B}" destId="{FCA32DBB-F7DC-6844-880D-77798C8A3CE4}"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998F60D-0A5B-934F-964C-11BD0670C67E}" type="doc">
      <dgm:prSet loTypeId="urn:microsoft.com/office/officeart/2005/8/layout/hierarchy4" loCatId="" qsTypeId="urn:microsoft.com/office/officeart/2005/8/quickstyle/simple1" qsCatId="simple" csTypeId="urn:microsoft.com/office/officeart/2005/8/colors/accent2_4" csCatId="accent2" phldr="1"/>
      <dgm:spPr/>
      <dgm:t>
        <a:bodyPr/>
        <a:lstStyle/>
        <a:p>
          <a:endParaRPr lang="zh-CN" altLang="en-US"/>
        </a:p>
      </dgm:t>
    </dgm:pt>
    <dgm:pt modelId="{E665A6E9-3E2A-D348-8FBB-3277DC57F8B2}">
      <dgm:prSet phldrT="[文本]"/>
      <dgm:spPr>
        <a:solidFill>
          <a:srgbClr val="1140B3"/>
        </a:solidFill>
      </dgm:spPr>
      <dgm:t>
        <a:bodyPr/>
        <a:lstStyle/>
        <a:p>
          <a:r>
            <a:rPr lang="en-US" altLang="zh-CN" dirty="0"/>
            <a:t>Day1</a:t>
          </a:r>
          <a:endParaRPr lang="zh-CN" altLang="en-US" dirty="0"/>
        </a:p>
      </dgm:t>
    </dgm:pt>
    <dgm:pt modelId="{973ABEC2-353A-7643-B1FB-73AC763A8AFF}" type="parTrans" cxnId="{4C58AD06-B1C8-3949-BBE0-D156ACBB31B7}">
      <dgm:prSet/>
      <dgm:spPr/>
      <dgm:t>
        <a:bodyPr/>
        <a:lstStyle/>
        <a:p>
          <a:endParaRPr lang="zh-CN" altLang="en-US"/>
        </a:p>
      </dgm:t>
    </dgm:pt>
    <dgm:pt modelId="{BBE10B31-CDBC-094E-B2DA-2B914338CD28}" type="sibTrans" cxnId="{4C58AD06-B1C8-3949-BBE0-D156ACBB31B7}">
      <dgm:prSet/>
      <dgm:spPr/>
      <dgm:t>
        <a:bodyPr/>
        <a:lstStyle/>
        <a:p>
          <a:endParaRPr lang="zh-CN" altLang="en-US"/>
        </a:p>
      </dgm:t>
    </dgm:pt>
    <dgm:pt modelId="{D1D1C074-AB1F-0145-8966-39E395CA2A10}">
      <dgm:prSet phldrT="[文本]"/>
      <dgm:spPr>
        <a:solidFill>
          <a:srgbClr val="008EB3"/>
        </a:solidFill>
      </dgm:spPr>
      <dgm:t>
        <a:bodyPr/>
        <a:lstStyle/>
        <a:p>
          <a:r>
            <a:rPr lang="en-US" altLang="zh-CN" dirty="0"/>
            <a:t>Detecting</a:t>
          </a:r>
          <a:r>
            <a:rPr lang="zh-CN" altLang="en-US" dirty="0"/>
            <a:t> </a:t>
          </a:r>
          <a:r>
            <a:rPr lang="en-US" altLang="zh-CN" dirty="0"/>
            <a:t>selection</a:t>
          </a:r>
          <a:r>
            <a:rPr lang="zh-CN" altLang="en-US" dirty="0"/>
            <a:t> </a:t>
          </a:r>
          <a:r>
            <a:rPr lang="en-US" altLang="zh-CN" dirty="0"/>
            <a:t>target</a:t>
          </a:r>
          <a:endParaRPr lang="zh-CN" altLang="en-US" dirty="0"/>
        </a:p>
      </dgm:t>
    </dgm:pt>
    <dgm:pt modelId="{242FF263-66ED-D24B-B3C1-609896395BBC}" type="parTrans" cxnId="{0413D2A3-B9FA-8E4B-A286-876A5F7EBA72}">
      <dgm:prSet/>
      <dgm:spPr/>
      <dgm:t>
        <a:bodyPr/>
        <a:lstStyle/>
        <a:p>
          <a:endParaRPr lang="zh-CN" altLang="en-US"/>
        </a:p>
      </dgm:t>
    </dgm:pt>
    <dgm:pt modelId="{E2179A44-7BFE-0740-93AE-E52526F5A376}" type="sibTrans" cxnId="{0413D2A3-B9FA-8E4B-A286-876A5F7EBA72}">
      <dgm:prSet/>
      <dgm:spPr/>
      <dgm:t>
        <a:bodyPr/>
        <a:lstStyle/>
        <a:p>
          <a:endParaRPr lang="zh-CN" altLang="en-US"/>
        </a:p>
      </dgm:t>
    </dgm:pt>
    <dgm:pt modelId="{672CD119-8DD9-0A47-9D35-8ED4A64176F7}">
      <dgm:prSet phldrT="[文本]"/>
      <dgm:spPr>
        <a:solidFill>
          <a:srgbClr val="17995F"/>
        </a:solidFill>
      </dgm:spPr>
      <dgm:t>
        <a:bodyPr/>
        <a:lstStyle/>
        <a:p>
          <a:r>
            <a:rPr lang="en-US" altLang="zh-CN" dirty="0"/>
            <a:t>Reconstruct</a:t>
          </a:r>
          <a:r>
            <a:rPr lang="zh-CN" altLang="en-US" dirty="0"/>
            <a:t> </a:t>
          </a:r>
          <a:r>
            <a:rPr lang="en-US" altLang="zh-CN" dirty="0"/>
            <a:t>haplotype</a:t>
          </a:r>
          <a:r>
            <a:rPr lang="zh-CN" altLang="en-US" dirty="0"/>
            <a:t> </a:t>
          </a:r>
          <a:r>
            <a:rPr lang="en-US" altLang="zh-CN" dirty="0"/>
            <a:t>blocks</a:t>
          </a:r>
          <a:endParaRPr lang="zh-CN" altLang="en-US" dirty="0"/>
        </a:p>
      </dgm:t>
    </dgm:pt>
    <dgm:pt modelId="{9985AAB8-0774-684C-B525-5604A8A48C63}" type="parTrans" cxnId="{A81E5398-EC86-6141-8F4D-B89494481D3F}">
      <dgm:prSet/>
      <dgm:spPr/>
      <dgm:t>
        <a:bodyPr/>
        <a:lstStyle/>
        <a:p>
          <a:endParaRPr lang="zh-CN" altLang="en-US"/>
        </a:p>
      </dgm:t>
    </dgm:pt>
    <dgm:pt modelId="{B78BFE7F-42C9-6A44-8231-A738865FBE95}" type="sibTrans" cxnId="{A81E5398-EC86-6141-8F4D-B89494481D3F}">
      <dgm:prSet/>
      <dgm:spPr/>
      <dgm:t>
        <a:bodyPr/>
        <a:lstStyle/>
        <a:p>
          <a:endParaRPr lang="zh-CN" altLang="en-US"/>
        </a:p>
      </dgm:t>
    </dgm:pt>
    <dgm:pt modelId="{97C60692-CE25-8D42-A0FB-916B2C612704}">
      <dgm:prSet/>
      <dgm:spPr>
        <a:solidFill>
          <a:srgbClr val="B43434"/>
        </a:solidFill>
      </dgm:spPr>
      <dgm:t>
        <a:bodyPr/>
        <a:lstStyle/>
        <a:p>
          <a:r>
            <a:rPr lang="en-US" altLang="zh-CN" dirty="0"/>
            <a:t>Day</a:t>
          </a:r>
          <a:r>
            <a:rPr lang="zh-CN" altLang="en-US" dirty="0"/>
            <a:t> </a:t>
          </a:r>
          <a:r>
            <a:rPr lang="en-US" altLang="zh-CN" dirty="0"/>
            <a:t>2</a:t>
          </a:r>
          <a:endParaRPr lang="zh-CN" altLang="en-US" dirty="0"/>
        </a:p>
      </dgm:t>
    </dgm:pt>
    <dgm:pt modelId="{D95970C5-D9B3-584C-B54C-10FF8BCB9058}" type="parTrans" cxnId="{03CCF903-1000-3A4B-832D-7DC56189CB19}">
      <dgm:prSet/>
      <dgm:spPr/>
      <dgm:t>
        <a:bodyPr/>
        <a:lstStyle/>
        <a:p>
          <a:endParaRPr lang="zh-CN" altLang="en-US"/>
        </a:p>
      </dgm:t>
    </dgm:pt>
    <dgm:pt modelId="{E492EBCF-5951-FF4E-B618-520A7B0C7C86}" type="sibTrans" cxnId="{03CCF903-1000-3A4B-832D-7DC56189CB19}">
      <dgm:prSet/>
      <dgm:spPr/>
      <dgm:t>
        <a:bodyPr/>
        <a:lstStyle/>
        <a:p>
          <a:endParaRPr lang="zh-CN" altLang="en-US"/>
        </a:p>
      </dgm:t>
    </dgm:pt>
    <dgm:pt modelId="{41E36B90-A9B8-094F-849E-70FF586726BD}">
      <dgm:prSet/>
      <dgm:spPr>
        <a:solidFill>
          <a:srgbClr val="B35720"/>
        </a:solidFill>
      </dgm:spPr>
      <dgm:t>
        <a:bodyPr/>
        <a:lstStyle/>
        <a:p>
          <a:r>
            <a:rPr lang="en-US" altLang="zh-CN" dirty="0"/>
            <a:t>SLiM</a:t>
          </a:r>
          <a:r>
            <a:rPr lang="zh-CN" altLang="en-US" dirty="0"/>
            <a:t> </a:t>
          </a:r>
          <a:r>
            <a:rPr lang="en-US" altLang="zh-CN" dirty="0"/>
            <a:t>simulation</a:t>
          </a:r>
          <a:endParaRPr lang="zh-CN" altLang="en-US" dirty="0"/>
        </a:p>
      </dgm:t>
    </dgm:pt>
    <dgm:pt modelId="{1B9E2727-F852-9148-8D4F-1AB6F98FC17B}" type="parTrans" cxnId="{DEAA7D44-FD96-3A4C-A485-D7A82D48A72D}">
      <dgm:prSet/>
      <dgm:spPr/>
      <dgm:t>
        <a:bodyPr/>
        <a:lstStyle/>
        <a:p>
          <a:endParaRPr lang="zh-CN" altLang="en-US"/>
        </a:p>
      </dgm:t>
    </dgm:pt>
    <dgm:pt modelId="{CB0477C0-9F3D-5A4B-839C-81C699CD6E1F}" type="sibTrans" cxnId="{DEAA7D44-FD96-3A4C-A485-D7A82D48A72D}">
      <dgm:prSet/>
      <dgm:spPr/>
      <dgm:t>
        <a:bodyPr/>
        <a:lstStyle/>
        <a:p>
          <a:endParaRPr lang="zh-CN" altLang="en-US"/>
        </a:p>
      </dgm:t>
    </dgm:pt>
    <dgm:pt modelId="{A209DCA4-5318-1F4F-B9FC-31AC7EE30596}">
      <dgm:prSet/>
      <dgm:spPr>
        <a:solidFill>
          <a:srgbClr val="B38A1E"/>
        </a:solidFill>
      </dgm:spPr>
      <dgm:t>
        <a:bodyPr/>
        <a:lstStyle/>
        <a:p>
          <a:r>
            <a:rPr lang="en-US" altLang="zh-CN" dirty="0"/>
            <a:t>Model</a:t>
          </a:r>
          <a:r>
            <a:rPr lang="zh-CN" altLang="en-US" dirty="0"/>
            <a:t> </a:t>
          </a:r>
          <a:r>
            <a:rPr lang="en-US" altLang="zh-CN" dirty="0"/>
            <a:t>Fitting</a:t>
          </a:r>
          <a:endParaRPr lang="zh-CN" altLang="en-US" dirty="0"/>
        </a:p>
      </dgm:t>
    </dgm:pt>
    <dgm:pt modelId="{72FD16CB-A0FB-7745-807E-8D191953B08C}" type="parTrans" cxnId="{C9070E54-71C5-634A-85E4-4134085261A9}">
      <dgm:prSet/>
      <dgm:spPr/>
      <dgm:t>
        <a:bodyPr/>
        <a:lstStyle/>
        <a:p>
          <a:endParaRPr lang="zh-CN" altLang="en-US"/>
        </a:p>
      </dgm:t>
    </dgm:pt>
    <dgm:pt modelId="{342DD75B-0281-3549-8C04-F6FB8BED7D83}" type="sibTrans" cxnId="{C9070E54-71C5-634A-85E4-4134085261A9}">
      <dgm:prSet/>
      <dgm:spPr/>
      <dgm:t>
        <a:bodyPr/>
        <a:lstStyle/>
        <a:p>
          <a:endParaRPr lang="zh-CN" altLang="en-US"/>
        </a:p>
      </dgm:t>
    </dgm:pt>
    <dgm:pt modelId="{A3A8D93F-BC8B-A545-A20F-B7F9E4600746}">
      <dgm:prSet custT="1"/>
      <dgm:spPr>
        <a:solidFill>
          <a:srgbClr val="00CBFF"/>
        </a:solidFill>
      </dgm:spPr>
      <dgm:t>
        <a:bodyPr/>
        <a:lstStyle/>
        <a:p>
          <a:r>
            <a:rPr lang="en-US" altLang="zh-CN" sz="1600" dirty="0"/>
            <a:t>Drift</a:t>
          </a:r>
          <a:endParaRPr lang="zh-CN" altLang="en-US" sz="1600" dirty="0"/>
        </a:p>
      </dgm:t>
    </dgm:pt>
    <dgm:pt modelId="{B1846295-8179-A044-80B0-8B4F41AE3FCF}" type="parTrans" cxnId="{CB4385B5-6533-8E4F-B5E4-8A8B75D0E9BB}">
      <dgm:prSet/>
      <dgm:spPr/>
      <dgm:t>
        <a:bodyPr/>
        <a:lstStyle/>
        <a:p>
          <a:endParaRPr lang="zh-CN" altLang="en-US"/>
        </a:p>
      </dgm:t>
    </dgm:pt>
    <dgm:pt modelId="{CEA5DB29-727B-E146-A511-6BFA630D6642}" type="sibTrans" cxnId="{CB4385B5-6533-8E4F-B5E4-8A8B75D0E9BB}">
      <dgm:prSet/>
      <dgm:spPr/>
      <dgm:t>
        <a:bodyPr/>
        <a:lstStyle/>
        <a:p>
          <a:endParaRPr lang="zh-CN" altLang="en-US"/>
        </a:p>
      </dgm:t>
    </dgm:pt>
    <dgm:pt modelId="{801A4052-2F9E-7B4D-988F-6EDA35027E40}">
      <dgm:prSet custT="1"/>
      <dgm:spPr>
        <a:solidFill>
          <a:srgbClr val="00CBFF"/>
        </a:solidFill>
      </dgm:spPr>
      <dgm:t>
        <a:bodyPr/>
        <a:lstStyle/>
        <a:p>
          <a:pPr>
            <a:buNone/>
          </a:pPr>
          <a:r>
            <a:rPr lang="en-US" altLang="zh-CN" sz="1600" dirty="0"/>
            <a:t>statistical</a:t>
          </a:r>
          <a:r>
            <a:rPr lang="zh-CN" altLang="en-US" sz="1600" dirty="0"/>
            <a:t> </a:t>
          </a:r>
          <a:r>
            <a:rPr lang="en-US" altLang="zh-CN" sz="1600" dirty="0"/>
            <a:t>methods</a:t>
          </a:r>
        </a:p>
        <a:p>
          <a:pPr>
            <a:buFont typeface="Arial" panose="020B0604020202020204" pitchFamily="34" charset="0"/>
            <a:buChar char="•"/>
          </a:pPr>
          <a:r>
            <a:rPr lang="en-US" altLang="zh-CN" sz="1600" dirty="0"/>
            <a:t>(CMH-test</a:t>
          </a:r>
        </a:p>
        <a:p>
          <a:pPr>
            <a:buFont typeface="Arial" panose="020B0604020202020204" pitchFamily="34" charset="0"/>
            <a:buChar char="•"/>
          </a:pPr>
          <a:r>
            <a:rPr lang="en-US" altLang="zh-CN" sz="1600" dirty="0"/>
            <a:t>Chisq-test)</a:t>
          </a:r>
          <a:endParaRPr lang="zh-CN" altLang="en-US" sz="1600" dirty="0"/>
        </a:p>
      </dgm:t>
    </dgm:pt>
    <dgm:pt modelId="{B8C1F516-D69B-B84B-8D15-51E3C98A9B83}" type="parTrans" cxnId="{A94066DA-1037-E848-91D3-3A124F7DD822}">
      <dgm:prSet/>
      <dgm:spPr/>
      <dgm:t>
        <a:bodyPr/>
        <a:lstStyle/>
        <a:p>
          <a:endParaRPr lang="zh-CN" altLang="en-US"/>
        </a:p>
      </dgm:t>
    </dgm:pt>
    <dgm:pt modelId="{2FF4F670-F05E-E64F-9E0F-E78184ECBCB7}" type="sibTrans" cxnId="{A94066DA-1037-E848-91D3-3A124F7DD822}">
      <dgm:prSet/>
      <dgm:spPr/>
      <dgm:t>
        <a:bodyPr/>
        <a:lstStyle/>
        <a:p>
          <a:endParaRPr lang="zh-CN" altLang="en-US"/>
        </a:p>
      </dgm:t>
    </dgm:pt>
    <dgm:pt modelId="{80AEF599-6270-BE4C-840A-9D19C22B3D0D}">
      <dgm:prSet custT="1"/>
      <dgm:spPr>
        <a:solidFill>
          <a:srgbClr val="20CB7D"/>
        </a:solidFill>
      </dgm:spPr>
      <dgm:t>
        <a:bodyPr/>
        <a:lstStyle/>
        <a:p>
          <a:r>
            <a:rPr lang="en-US" altLang="zh-CN" sz="1600" dirty="0"/>
            <a:t>Linkage</a:t>
          </a:r>
          <a:r>
            <a:rPr lang="zh-CN" altLang="en-US" sz="1600" dirty="0"/>
            <a:t> </a:t>
          </a:r>
          <a:r>
            <a:rPr lang="en-US" altLang="zh-CN" sz="1600" dirty="0"/>
            <a:t>(correlated</a:t>
          </a:r>
          <a:r>
            <a:rPr lang="zh-CN" altLang="en-US" sz="1600" dirty="0"/>
            <a:t> </a:t>
          </a:r>
          <a:r>
            <a:rPr lang="en-US" altLang="zh-CN" sz="1600" dirty="0"/>
            <a:t>frequency</a:t>
          </a:r>
          <a:r>
            <a:rPr lang="zh-CN" altLang="en-US" sz="1600" dirty="0"/>
            <a:t> </a:t>
          </a:r>
          <a:r>
            <a:rPr lang="en-US" altLang="zh-CN" sz="1600" dirty="0"/>
            <a:t>change)</a:t>
          </a:r>
          <a:endParaRPr lang="zh-CN" altLang="en-US" sz="1600" dirty="0"/>
        </a:p>
      </dgm:t>
    </dgm:pt>
    <dgm:pt modelId="{92296856-F3D5-5B41-B7B6-5CC20EFF7CDF}" type="parTrans" cxnId="{D76F7EF6-1F57-814A-BEBA-3E949731BC30}">
      <dgm:prSet/>
      <dgm:spPr/>
      <dgm:t>
        <a:bodyPr/>
        <a:lstStyle/>
        <a:p>
          <a:endParaRPr lang="zh-CN" altLang="en-US"/>
        </a:p>
      </dgm:t>
    </dgm:pt>
    <dgm:pt modelId="{C49C914F-EFDB-934E-B254-9440E09E80BE}" type="sibTrans" cxnId="{D76F7EF6-1F57-814A-BEBA-3E949731BC30}">
      <dgm:prSet/>
      <dgm:spPr/>
      <dgm:t>
        <a:bodyPr/>
        <a:lstStyle/>
        <a:p>
          <a:endParaRPr lang="zh-CN" altLang="en-US"/>
        </a:p>
      </dgm:t>
    </dgm:pt>
    <dgm:pt modelId="{1D92D489-2FA4-5842-87E8-1800F02F3D24}">
      <dgm:prSet custT="1"/>
      <dgm:spPr>
        <a:solidFill>
          <a:srgbClr val="20CB7D"/>
        </a:solidFill>
      </dgm:spPr>
      <dgm:t>
        <a:bodyPr/>
        <a:lstStyle/>
        <a:p>
          <a:r>
            <a:rPr lang="en-US" altLang="zh-CN" sz="1600" dirty="0"/>
            <a:t>characterize</a:t>
          </a:r>
          <a:r>
            <a:rPr lang="zh-CN" altLang="en-US" sz="1600" dirty="0"/>
            <a:t> </a:t>
          </a:r>
          <a:r>
            <a:rPr lang="en-US" altLang="zh-CN" sz="1600" dirty="0"/>
            <a:t>selection</a:t>
          </a:r>
          <a:r>
            <a:rPr lang="zh-CN" altLang="en-US" sz="1600" dirty="0"/>
            <a:t> </a:t>
          </a:r>
          <a:r>
            <a:rPr lang="en-US" altLang="zh-CN" sz="1600" dirty="0"/>
            <a:t>(e.g.</a:t>
          </a:r>
          <a:r>
            <a:rPr lang="zh-CN" altLang="en-US" sz="1600" dirty="0"/>
            <a:t> </a:t>
          </a:r>
          <a:r>
            <a:rPr lang="en-US" altLang="zh-CN" sz="1600" dirty="0"/>
            <a:t>selection</a:t>
          </a:r>
          <a:r>
            <a:rPr lang="zh-CN" altLang="en-US" sz="1600" dirty="0"/>
            <a:t> </a:t>
          </a:r>
          <a:r>
            <a:rPr lang="en-US" altLang="zh-CN" sz="1600" dirty="0"/>
            <a:t>coefficient)</a:t>
          </a:r>
          <a:endParaRPr lang="zh-CN" altLang="en-US" sz="1600" dirty="0"/>
        </a:p>
      </dgm:t>
    </dgm:pt>
    <dgm:pt modelId="{8C36CCFA-ADE3-6B47-B1B4-15972C665023}" type="parTrans" cxnId="{8D9C4C14-6E1C-EE46-9E34-48318F1A165C}">
      <dgm:prSet/>
      <dgm:spPr/>
      <dgm:t>
        <a:bodyPr/>
        <a:lstStyle/>
        <a:p>
          <a:endParaRPr lang="zh-CN" altLang="en-US"/>
        </a:p>
      </dgm:t>
    </dgm:pt>
    <dgm:pt modelId="{AD01188C-6308-0945-BA65-1CA3D443C4B6}" type="sibTrans" cxnId="{8D9C4C14-6E1C-EE46-9E34-48318F1A165C}">
      <dgm:prSet/>
      <dgm:spPr/>
      <dgm:t>
        <a:bodyPr/>
        <a:lstStyle/>
        <a:p>
          <a:endParaRPr lang="zh-CN" altLang="en-US"/>
        </a:p>
      </dgm:t>
    </dgm:pt>
    <dgm:pt modelId="{53B3CF37-9FB8-D247-80A8-5C446C0BCA4B}">
      <dgm:prSet custT="1"/>
      <dgm:spPr>
        <a:solidFill>
          <a:srgbClr val="F87A2D"/>
        </a:solidFill>
      </dgm:spPr>
      <dgm:t>
        <a:bodyPr/>
        <a:lstStyle/>
        <a:p>
          <a:r>
            <a:rPr lang="en-US" altLang="zh-CN" sz="1600" dirty="0"/>
            <a:t>Model</a:t>
          </a:r>
          <a:r>
            <a:rPr lang="zh-CN" altLang="en-US" sz="1600" dirty="0"/>
            <a:t> </a:t>
          </a:r>
          <a:r>
            <a:rPr lang="en-US" altLang="zh-CN" sz="1600" dirty="0"/>
            <a:t>selection</a:t>
          </a:r>
        </a:p>
      </dgm:t>
    </dgm:pt>
    <dgm:pt modelId="{1A725357-A112-BA42-B4DD-856738D32DFD}" type="parTrans" cxnId="{1C12E62D-1729-9145-993F-5019643AF730}">
      <dgm:prSet/>
      <dgm:spPr/>
      <dgm:t>
        <a:bodyPr/>
        <a:lstStyle/>
        <a:p>
          <a:endParaRPr lang="zh-CN" altLang="en-US"/>
        </a:p>
      </dgm:t>
    </dgm:pt>
    <dgm:pt modelId="{DED37166-B209-584B-91BD-6503F617B7B2}" type="sibTrans" cxnId="{1C12E62D-1729-9145-993F-5019643AF730}">
      <dgm:prSet/>
      <dgm:spPr/>
      <dgm:t>
        <a:bodyPr/>
        <a:lstStyle/>
        <a:p>
          <a:endParaRPr lang="zh-CN" altLang="en-US"/>
        </a:p>
      </dgm:t>
    </dgm:pt>
    <dgm:pt modelId="{7C449DBC-336C-1C43-932E-56BB27F929F6}">
      <dgm:prSet custT="1"/>
      <dgm:spPr>
        <a:solidFill>
          <a:srgbClr val="FCC229"/>
        </a:solidFill>
      </dgm:spPr>
      <dgm:t>
        <a:bodyPr/>
        <a:lstStyle/>
        <a:p>
          <a:r>
            <a:rPr lang="en-US" altLang="zh-CN" sz="1600" dirty="0"/>
            <a:t>connection</a:t>
          </a:r>
          <a:r>
            <a:rPr lang="zh-CN" altLang="en-US" sz="1600" dirty="0"/>
            <a:t> </a:t>
          </a:r>
          <a:r>
            <a:rPr lang="en-US" altLang="zh-CN" sz="1600" dirty="0"/>
            <a:t>between</a:t>
          </a:r>
          <a:r>
            <a:rPr lang="zh-CN" altLang="en-US" sz="1600" dirty="0"/>
            <a:t> </a:t>
          </a:r>
          <a:r>
            <a:rPr lang="en-US" altLang="zh-CN" sz="1600" dirty="0"/>
            <a:t>simulation</a:t>
          </a:r>
          <a:r>
            <a:rPr lang="zh-CN" altLang="en-US" sz="1600" dirty="0"/>
            <a:t> </a:t>
          </a:r>
          <a:r>
            <a:rPr lang="en-US" altLang="zh-CN" sz="1600" dirty="0"/>
            <a:t>and</a:t>
          </a:r>
          <a:r>
            <a:rPr lang="zh-CN" altLang="en-US" sz="1600" dirty="0"/>
            <a:t> </a:t>
          </a:r>
          <a:r>
            <a:rPr lang="en-US" altLang="zh-CN" sz="1600" dirty="0"/>
            <a:t>experiments</a:t>
          </a:r>
          <a:endParaRPr lang="zh-CN" altLang="en-US" sz="1600" dirty="0"/>
        </a:p>
      </dgm:t>
    </dgm:pt>
    <dgm:pt modelId="{8228186A-6743-9F4D-8834-A210041221C0}" type="parTrans" cxnId="{5504E877-D46C-CB47-AEDA-BC70D67675C6}">
      <dgm:prSet/>
      <dgm:spPr/>
      <dgm:t>
        <a:bodyPr/>
        <a:lstStyle/>
        <a:p>
          <a:endParaRPr lang="zh-CN" altLang="en-US"/>
        </a:p>
      </dgm:t>
    </dgm:pt>
    <dgm:pt modelId="{A1912A08-6553-984A-AD94-08ED70DDF9D0}" type="sibTrans" cxnId="{5504E877-D46C-CB47-AEDA-BC70D67675C6}">
      <dgm:prSet/>
      <dgm:spPr/>
      <dgm:t>
        <a:bodyPr/>
        <a:lstStyle/>
        <a:p>
          <a:endParaRPr lang="zh-CN" altLang="en-US"/>
        </a:p>
      </dgm:t>
    </dgm:pt>
    <dgm:pt modelId="{AD06699E-0C04-EA42-AA63-5B75DB918D5E}">
      <dgm:prSet custT="1"/>
      <dgm:spPr>
        <a:solidFill>
          <a:srgbClr val="FCC229"/>
        </a:solidFill>
      </dgm:spPr>
      <dgm:t>
        <a:bodyPr/>
        <a:lstStyle/>
        <a:p>
          <a:r>
            <a:rPr lang="en-US" altLang="zh-CN" sz="1600" dirty="0"/>
            <a:t>summary</a:t>
          </a:r>
          <a:r>
            <a:rPr lang="zh-CN" altLang="en-US" sz="1600" dirty="0"/>
            <a:t> </a:t>
          </a:r>
          <a:r>
            <a:rPr lang="en-US" altLang="zh-CN" sz="1600" dirty="0"/>
            <a:t>statistics</a:t>
          </a:r>
          <a:r>
            <a:rPr lang="zh-CN" altLang="en-US" sz="1600" dirty="0"/>
            <a:t> </a:t>
          </a:r>
          <a:r>
            <a:rPr lang="en-US" altLang="zh-CN" sz="1600" dirty="0"/>
            <a:t>(e.g.</a:t>
          </a:r>
          <a:r>
            <a:rPr lang="zh-CN" altLang="en-US" sz="1600" dirty="0"/>
            <a:t> </a:t>
          </a:r>
          <a:r>
            <a:rPr lang="en-US" altLang="zh-CN" sz="1600" dirty="0"/>
            <a:t>Jaccard</a:t>
          </a:r>
          <a:r>
            <a:rPr lang="zh-CN" altLang="en-US" sz="1600" dirty="0"/>
            <a:t> </a:t>
          </a:r>
          <a:r>
            <a:rPr lang="en-US" altLang="zh-CN" sz="1600" dirty="0"/>
            <a:t>index)</a:t>
          </a:r>
          <a:endParaRPr lang="zh-CN" altLang="en-US" sz="1600" dirty="0"/>
        </a:p>
      </dgm:t>
    </dgm:pt>
    <dgm:pt modelId="{A7B81F6E-00BF-5647-9E5D-EC84F70F09BF}" type="parTrans" cxnId="{7E5D1CFA-0421-954E-8454-4EFBEE11ABEB}">
      <dgm:prSet/>
      <dgm:spPr/>
      <dgm:t>
        <a:bodyPr/>
        <a:lstStyle/>
        <a:p>
          <a:endParaRPr lang="zh-CN" altLang="en-US"/>
        </a:p>
      </dgm:t>
    </dgm:pt>
    <dgm:pt modelId="{C992873B-3C8B-0245-AF23-F8558CD0DBAD}" type="sibTrans" cxnId="{7E5D1CFA-0421-954E-8454-4EFBEE11ABEB}">
      <dgm:prSet/>
      <dgm:spPr/>
      <dgm:t>
        <a:bodyPr/>
        <a:lstStyle/>
        <a:p>
          <a:endParaRPr lang="zh-CN" altLang="en-US"/>
        </a:p>
      </dgm:t>
    </dgm:pt>
    <dgm:pt modelId="{487AE418-1109-7D48-8502-B10417662904}" type="pres">
      <dgm:prSet presAssocID="{0998F60D-0A5B-934F-964C-11BD0670C67E}" presName="Name0" presStyleCnt="0">
        <dgm:presLayoutVars>
          <dgm:chPref val="1"/>
          <dgm:dir/>
          <dgm:animOne val="branch"/>
          <dgm:animLvl val="lvl"/>
          <dgm:resizeHandles/>
        </dgm:presLayoutVars>
      </dgm:prSet>
      <dgm:spPr/>
    </dgm:pt>
    <dgm:pt modelId="{FAF90C42-6E09-4E4A-9AE5-23205CDB704C}" type="pres">
      <dgm:prSet presAssocID="{E665A6E9-3E2A-D348-8FBB-3277DC57F8B2}" presName="vertOne" presStyleCnt="0"/>
      <dgm:spPr/>
    </dgm:pt>
    <dgm:pt modelId="{EFD73942-7CA2-824E-AEA4-89F59B4080B3}" type="pres">
      <dgm:prSet presAssocID="{E665A6E9-3E2A-D348-8FBB-3277DC57F8B2}" presName="txOne" presStyleLbl="node0" presStyleIdx="0" presStyleCnt="2" custScaleX="104980" custScaleY="43365" custLinFactY="-7559" custLinFactNeighborX="-1022" custLinFactNeighborY="-100000">
        <dgm:presLayoutVars>
          <dgm:chPref val="3"/>
        </dgm:presLayoutVars>
      </dgm:prSet>
      <dgm:spPr/>
    </dgm:pt>
    <dgm:pt modelId="{103D46F6-E4A1-754D-8430-986E1EC17DFA}" type="pres">
      <dgm:prSet presAssocID="{E665A6E9-3E2A-D348-8FBB-3277DC57F8B2}" presName="parTransOne" presStyleCnt="0"/>
      <dgm:spPr/>
    </dgm:pt>
    <dgm:pt modelId="{467588DB-AF79-1A4E-BB53-3B9C4EC9308C}" type="pres">
      <dgm:prSet presAssocID="{E665A6E9-3E2A-D348-8FBB-3277DC57F8B2}" presName="horzOne" presStyleCnt="0"/>
      <dgm:spPr/>
    </dgm:pt>
    <dgm:pt modelId="{036B57FA-286A-FB4F-9B1A-FB39013B4918}" type="pres">
      <dgm:prSet presAssocID="{D1D1C074-AB1F-0145-8966-39E395CA2A10}" presName="vertTwo" presStyleCnt="0"/>
      <dgm:spPr/>
    </dgm:pt>
    <dgm:pt modelId="{EB5E25B9-EACB-DC47-B80D-EECE98E61E9C}" type="pres">
      <dgm:prSet presAssocID="{D1D1C074-AB1F-0145-8966-39E395CA2A10}" presName="txTwo" presStyleLbl="node2" presStyleIdx="0" presStyleCnt="4" custScaleY="75816">
        <dgm:presLayoutVars>
          <dgm:chPref val="3"/>
        </dgm:presLayoutVars>
      </dgm:prSet>
      <dgm:spPr/>
    </dgm:pt>
    <dgm:pt modelId="{85086992-19D5-A14C-B122-97D35D794855}" type="pres">
      <dgm:prSet presAssocID="{D1D1C074-AB1F-0145-8966-39E395CA2A10}" presName="parTransTwo" presStyleCnt="0"/>
      <dgm:spPr/>
    </dgm:pt>
    <dgm:pt modelId="{CA8FE7C1-A97D-2744-BD6B-64EBC9A4B0ED}" type="pres">
      <dgm:prSet presAssocID="{D1D1C074-AB1F-0145-8966-39E395CA2A10}" presName="horzTwo" presStyleCnt="0"/>
      <dgm:spPr/>
    </dgm:pt>
    <dgm:pt modelId="{626EAB0C-D9DA-7A49-894B-B785723E9918}" type="pres">
      <dgm:prSet presAssocID="{A3A8D93F-BC8B-A545-A20F-B7F9E4600746}" presName="vertThree" presStyleCnt="0"/>
      <dgm:spPr/>
    </dgm:pt>
    <dgm:pt modelId="{73085571-3DD3-4B42-BB2C-E1E942A84470}" type="pres">
      <dgm:prSet presAssocID="{A3A8D93F-BC8B-A545-A20F-B7F9E4600746}" presName="txThree" presStyleLbl="node3" presStyleIdx="0" presStyleCnt="7" custScaleX="102393" custScaleY="79606">
        <dgm:presLayoutVars>
          <dgm:chPref val="3"/>
        </dgm:presLayoutVars>
      </dgm:prSet>
      <dgm:spPr/>
    </dgm:pt>
    <dgm:pt modelId="{88458310-59DF-F543-90A4-8AD6AF5E1E82}" type="pres">
      <dgm:prSet presAssocID="{A3A8D93F-BC8B-A545-A20F-B7F9E4600746}" presName="horzThree" presStyleCnt="0"/>
      <dgm:spPr/>
    </dgm:pt>
    <dgm:pt modelId="{01C3AD21-9B0E-6E43-91D2-1EA3CABA83B2}" type="pres">
      <dgm:prSet presAssocID="{CEA5DB29-727B-E146-A511-6BFA630D6642}" presName="sibSpaceThree" presStyleCnt="0"/>
      <dgm:spPr/>
    </dgm:pt>
    <dgm:pt modelId="{83B4AE81-BEA0-B344-BB92-EEB2477CF3E9}" type="pres">
      <dgm:prSet presAssocID="{801A4052-2F9E-7B4D-988F-6EDA35027E40}" presName="vertThree" presStyleCnt="0"/>
      <dgm:spPr/>
    </dgm:pt>
    <dgm:pt modelId="{388CC943-F2F0-D545-A971-26B38C9A14DC}" type="pres">
      <dgm:prSet presAssocID="{801A4052-2F9E-7B4D-988F-6EDA35027E40}" presName="txThree" presStyleLbl="node3" presStyleIdx="1" presStyleCnt="7" custScaleY="79606">
        <dgm:presLayoutVars>
          <dgm:chPref val="3"/>
        </dgm:presLayoutVars>
      </dgm:prSet>
      <dgm:spPr/>
    </dgm:pt>
    <dgm:pt modelId="{2C2648E4-5A5E-5F4E-B244-EEDAC7C9FA5E}" type="pres">
      <dgm:prSet presAssocID="{801A4052-2F9E-7B4D-988F-6EDA35027E40}" presName="horzThree" presStyleCnt="0"/>
      <dgm:spPr/>
    </dgm:pt>
    <dgm:pt modelId="{86775195-6A10-7847-B219-F4905E258525}" type="pres">
      <dgm:prSet presAssocID="{E2179A44-7BFE-0740-93AE-E52526F5A376}" presName="sibSpaceTwo" presStyleCnt="0"/>
      <dgm:spPr/>
    </dgm:pt>
    <dgm:pt modelId="{5B56AF51-4453-A34B-AAD2-D4BF72477DA9}" type="pres">
      <dgm:prSet presAssocID="{672CD119-8DD9-0A47-9D35-8ED4A64176F7}" presName="vertTwo" presStyleCnt="0"/>
      <dgm:spPr/>
    </dgm:pt>
    <dgm:pt modelId="{866ED373-4A6A-4242-96F6-31ED9FDEDE17}" type="pres">
      <dgm:prSet presAssocID="{672CD119-8DD9-0A47-9D35-8ED4A64176F7}" presName="txTwo" presStyleLbl="node2" presStyleIdx="1" presStyleCnt="4" custScaleY="75771">
        <dgm:presLayoutVars>
          <dgm:chPref val="3"/>
        </dgm:presLayoutVars>
      </dgm:prSet>
      <dgm:spPr/>
    </dgm:pt>
    <dgm:pt modelId="{ABF294EA-79D8-3143-9E93-7319883D930D}" type="pres">
      <dgm:prSet presAssocID="{672CD119-8DD9-0A47-9D35-8ED4A64176F7}" presName="parTransTwo" presStyleCnt="0"/>
      <dgm:spPr/>
    </dgm:pt>
    <dgm:pt modelId="{E61C10FA-0666-9A47-84C8-880882D13D4B}" type="pres">
      <dgm:prSet presAssocID="{672CD119-8DD9-0A47-9D35-8ED4A64176F7}" presName="horzTwo" presStyleCnt="0"/>
      <dgm:spPr/>
    </dgm:pt>
    <dgm:pt modelId="{27171901-DD80-964A-B062-170FBD4179FD}" type="pres">
      <dgm:prSet presAssocID="{80AEF599-6270-BE4C-840A-9D19C22B3D0D}" presName="vertThree" presStyleCnt="0"/>
      <dgm:spPr/>
    </dgm:pt>
    <dgm:pt modelId="{7438F191-F176-5347-9037-65E497A81CF4}" type="pres">
      <dgm:prSet presAssocID="{80AEF599-6270-BE4C-840A-9D19C22B3D0D}" presName="txThree" presStyleLbl="node3" presStyleIdx="2" presStyleCnt="7" custScaleY="79606">
        <dgm:presLayoutVars>
          <dgm:chPref val="3"/>
        </dgm:presLayoutVars>
      </dgm:prSet>
      <dgm:spPr/>
    </dgm:pt>
    <dgm:pt modelId="{17941A9D-794F-FE4B-AF3A-3F61C398D635}" type="pres">
      <dgm:prSet presAssocID="{80AEF599-6270-BE4C-840A-9D19C22B3D0D}" presName="horzThree" presStyleCnt="0"/>
      <dgm:spPr/>
    </dgm:pt>
    <dgm:pt modelId="{3B15039E-5DD4-9A42-A836-E40D53BE18E2}" type="pres">
      <dgm:prSet presAssocID="{C49C914F-EFDB-934E-B254-9440E09E80BE}" presName="sibSpaceThree" presStyleCnt="0"/>
      <dgm:spPr/>
    </dgm:pt>
    <dgm:pt modelId="{B352F261-E765-2D45-9E65-764088D6AD55}" type="pres">
      <dgm:prSet presAssocID="{1D92D489-2FA4-5842-87E8-1800F02F3D24}" presName="vertThree" presStyleCnt="0"/>
      <dgm:spPr/>
    </dgm:pt>
    <dgm:pt modelId="{7D658B62-C8B6-894B-86BE-E21716A95FCF}" type="pres">
      <dgm:prSet presAssocID="{1D92D489-2FA4-5842-87E8-1800F02F3D24}" presName="txThree" presStyleLbl="node3" presStyleIdx="3" presStyleCnt="7" custScaleY="79606">
        <dgm:presLayoutVars>
          <dgm:chPref val="3"/>
        </dgm:presLayoutVars>
      </dgm:prSet>
      <dgm:spPr/>
    </dgm:pt>
    <dgm:pt modelId="{5073A42F-7E73-AE4A-BD3C-4312DD9D6374}" type="pres">
      <dgm:prSet presAssocID="{1D92D489-2FA4-5842-87E8-1800F02F3D24}" presName="horzThree" presStyleCnt="0"/>
      <dgm:spPr/>
    </dgm:pt>
    <dgm:pt modelId="{28030C6E-4160-F841-B839-5A337A6B491F}" type="pres">
      <dgm:prSet presAssocID="{BBE10B31-CDBC-094E-B2DA-2B914338CD28}" presName="sibSpaceOne" presStyleCnt="0"/>
      <dgm:spPr/>
    </dgm:pt>
    <dgm:pt modelId="{DD7A8A13-538B-3B41-AF17-2B5C7576EC7A}" type="pres">
      <dgm:prSet presAssocID="{97C60692-CE25-8D42-A0FB-916B2C612704}" presName="vertOne" presStyleCnt="0"/>
      <dgm:spPr/>
    </dgm:pt>
    <dgm:pt modelId="{9F719EE2-B8BC-CA46-847A-64BF25E0D84C}" type="pres">
      <dgm:prSet presAssocID="{97C60692-CE25-8D42-A0FB-916B2C612704}" presName="txOne" presStyleLbl="node0" presStyleIdx="1" presStyleCnt="2" custScaleX="107520" custScaleY="43387">
        <dgm:presLayoutVars>
          <dgm:chPref val="3"/>
        </dgm:presLayoutVars>
      </dgm:prSet>
      <dgm:spPr/>
    </dgm:pt>
    <dgm:pt modelId="{99034103-0FD0-5540-BCCC-49677EE64CDE}" type="pres">
      <dgm:prSet presAssocID="{97C60692-CE25-8D42-A0FB-916B2C612704}" presName="parTransOne" presStyleCnt="0"/>
      <dgm:spPr/>
    </dgm:pt>
    <dgm:pt modelId="{FCCCB19A-18EA-1B4E-9C4B-F5EB36A1A398}" type="pres">
      <dgm:prSet presAssocID="{97C60692-CE25-8D42-A0FB-916B2C612704}" presName="horzOne" presStyleCnt="0"/>
      <dgm:spPr/>
    </dgm:pt>
    <dgm:pt modelId="{29E53510-6950-6F44-8DDE-256606034BEF}" type="pres">
      <dgm:prSet presAssocID="{41E36B90-A9B8-094F-849E-70FF586726BD}" presName="vertTwo" presStyleCnt="0"/>
      <dgm:spPr/>
    </dgm:pt>
    <dgm:pt modelId="{613790E7-558C-014E-8248-4F94B10AFBCD}" type="pres">
      <dgm:prSet presAssocID="{41E36B90-A9B8-094F-849E-70FF586726BD}" presName="txTwo" presStyleLbl="node2" presStyleIdx="2" presStyleCnt="4" custScaleX="128484" custScaleY="75771">
        <dgm:presLayoutVars>
          <dgm:chPref val="3"/>
        </dgm:presLayoutVars>
      </dgm:prSet>
      <dgm:spPr/>
    </dgm:pt>
    <dgm:pt modelId="{B80C0B84-3405-474C-AA73-0BF7860CD676}" type="pres">
      <dgm:prSet presAssocID="{41E36B90-A9B8-094F-849E-70FF586726BD}" presName="parTransTwo" presStyleCnt="0"/>
      <dgm:spPr/>
    </dgm:pt>
    <dgm:pt modelId="{251D47BA-32A3-5D40-888B-2A72DA6936BD}" type="pres">
      <dgm:prSet presAssocID="{41E36B90-A9B8-094F-849E-70FF586726BD}" presName="horzTwo" presStyleCnt="0"/>
      <dgm:spPr/>
    </dgm:pt>
    <dgm:pt modelId="{B0FDE36E-96F4-2844-9042-D898746BE2C5}" type="pres">
      <dgm:prSet presAssocID="{53B3CF37-9FB8-D247-80A8-5C446C0BCA4B}" presName="vertThree" presStyleCnt="0"/>
      <dgm:spPr/>
    </dgm:pt>
    <dgm:pt modelId="{0A8EDEEF-0B8F-4C49-BBA7-1C7381292FDE}" type="pres">
      <dgm:prSet presAssocID="{53B3CF37-9FB8-D247-80A8-5C446C0BCA4B}" presName="txThree" presStyleLbl="node3" presStyleIdx="4" presStyleCnt="7" custScaleY="79606">
        <dgm:presLayoutVars>
          <dgm:chPref val="3"/>
        </dgm:presLayoutVars>
      </dgm:prSet>
      <dgm:spPr/>
    </dgm:pt>
    <dgm:pt modelId="{91919A7B-1E12-FB4B-A585-26EB28B1728C}" type="pres">
      <dgm:prSet presAssocID="{53B3CF37-9FB8-D247-80A8-5C446C0BCA4B}" presName="horzThree" presStyleCnt="0"/>
      <dgm:spPr/>
    </dgm:pt>
    <dgm:pt modelId="{CAADCAD7-7162-0040-B56D-088C50512033}" type="pres">
      <dgm:prSet presAssocID="{CB0477C0-9F3D-5A4B-839C-81C699CD6E1F}" presName="sibSpaceTwo" presStyleCnt="0"/>
      <dgm:spPr/>
    </dgm:pt>
    <dgm:pt modelId="{0C06A2E7-4AED-864C-9E8F-BA151DF7B1B2}" type="pres">
      <dgm:prSet presAssocID="{A209DCA4-5318-1F4F-B9FC-31AC7EE30596}" presName="vertTwo" presStyleCnt="0"/>
      <dgm:spPr/>
    </dgm:pt>
    <dgm:pt modelId="{0C1F8C63-7AC4-044B-9D78-4E7C6B3EFA97}" type="pres">
      <dgm:prSet presAssocID="{A209DCA4-5318-1F4F-B9FC-31AC7EE30596}" presName="txTwo" presStyleLbl="node2" presStyleIdx="3" presStyleCnt="4" custScaleX="100007" custScaleY="75771">
        <dgm:presLayoutVars>
          <dgm:chPref val="3"/>
        </dgm:presLayoutVars>
      </dgm:prSet>
      <dgm:spPr/>
    </dgm:pt>
    <dgm:pt modelId="{A56BB835-BFA9-BF45-9D8C-C3D7DAE1291E}" type="pres">
      <dgm:prSet presAssocID="{A209DCA4-5318-1F4F-B9FC-31AC7EE30596}" presName="parTransTwo" presStyleCnt="0"/>
      <dgm:spPr/>
    </dgm:pt>
    <dgm:pt modelId="{EA526AFB-F011-7D40-A87F-097E1B4F8519}" type="pres">
      <dgm:prSet presAssocID="{A209DCA4-5318-1F4F-B9FC-31AC7EE30596}" presName="horzTwo" presStyleCnt="0"/>
      <dgm:spPr/>
    </dgm:pt>
    <dgm:pt modelId="{F2022589-1B09-7344-873B-C1DFC96C44D1}" type="pres">
      <dgm:prSet presAssocID="{7C449DBC-336C-1C43-932E-56BB27F929F6}" presName="vertThree" presStyleCnt="0"/>
      <dgm:spPr/>
    </dgm:pt>
    <dgm:pt modelId="{F81BF1B6-CC80-CF49-8C9A-71909D9FCF20}" type="pres">
      <dgm:prSet presAssocID="{7C449DBC-336C-1C43-932E-56BB27F929F6}" presName="txThree" presStyleLbl="node3" presStyleIdx="5" presStyleCnt="7" custScaleY="79606">
        <dgm:presLayoutVars>
          <dgm:chPref val="3"/>
        </dgm:presLayoutVars>
      </dgm:prSet>
      <dgm:spPr/>
    </dgm:pt>
    <dgm:pt modelId="{99ABE8BD-3D72-0A4F-B871-A6F50B6BC45D}" type="pres">
      <dgm:prSet presAssocID="{7C449DBC-336C-1C43-932E-56BB27F929F6}" presName="horzThree" presStyleCnt="0"/>
      <dgm:spPr/>
    </dgm:pt>
    <dgm:pt modelId="{B38E4558-7C3D-A141-A888-65CFCFB691D4}" type="pres">
      <dgm:prSet presAssocID="{A1912A08-6553-984A-AD94-08ED70DDF9D0}" presName="sibSpaceThree" presStyleCnt="0"/>
      <dgm:spPr/>
    </dgm:pt>
    <dgm:pt modelId="{1255300F-3CBF-E042-AE57-BBB61A896249}" type="pres">
      <dgm:prSet presAssocID="{AD06699E-0C04-EA42-AA63-5B75DB918D5E}" presName="vertThree" presStyleCnt="0"/>
      <dgm:spPr/>
    </dgm:pt>
    <dgm:pt modelId="{ED9EE849-C3B2-5B4B-8928-C92826FCCF13}" type="pres">
      <dgm:prSet presAssocID="{AD06699E-0C04-EA42-AA63-5B75DB918D5E}" presName="txThree" presStyleLbl="node3" presStyleIdx="6" presStyleCnt="7" custScaleY="79606">
        <dgm:presLayoutVars>
          <dgm:chPref val="3"/>
        </dgm:presLayoutVars>
      </dgm:prSet>
      <dgm:spPr/>
    </dgm:pt>
    <dgm:pt modelId="{7616E59F-FE75-EC4D-9CA9-9FCD35962977}" type="pres">
      <dgm:prSet presAssocID="{AD06699E-0C04-EA42-AA63-5B75DB918D5E}" presName="horzThree" presStyleCnt="0"/>
      <dgm:spPr/>
    </dgm:pt>
  </dgm:ptLst>
  <dgm:cxnLst>
    <dgm:cxn modelId="{03CCF903-1000-3A4B-832D-7DC56189CB19}" srcId="{0998F60D-0A5B-934F-964C-11BD0670C67E}" destId="{97C60692-CE25-8D42-A0FB-916B2C612704}" srcOrd="1" destOrd="0" parTransId="{D95970C5-D9B3-584C-B54C-10FF8BCB9058}" sibTransId="{E492EBCF-5951-FF4E-B618-520A7B0C7C86}"/>
    <dgm:cxn modelId="{4C58AD06-B1C8-3949-BBE0-D156ACBB31B7}" srcId="{0998F60D-0A5B-934F-964C-11BD0670C67E}" destId="{E665A6E9-3E2A-D348-8FBB-3277DC57F8B2}" srcOrd="0" destOrd="0" parTransId="{973ABEC2-353A-7643-B1FB-73AC763A8AFF}" sibTransId="{BBE10B31-CDBC-094E-B2DA-2B914338CD28}"/>
    <dgm:cxn modelId="{A613EE09-559A-144C-9EE4-93C3F8B8825B}" type="presOf" srcId="{41E36B90-A9B8-094F-849E-70FF586726BD}" destId="{613790E7-558C-014E-8248-4F94B10AFBCD}" srcOrd="0" destOrd="0" presId="urn:microsoft.com/office/officeart/2005/8/layout/hierarchy4"/>
    <dgm:cxn modelId="{4257900B-DCBF-6B4D-AC27-76DA9CE20BC3}" type="presOf" srcId="{0998F60D-0A5B-934F-964C-11BD0670C67E}" destId="{487AE418-1109-7D48-8502-B10417662904}" srcOrd="0" destOrd="0" presId="urn:microsoft.com/office/officeart/2005/8/layout/hierarchy4"/>
    <dgm:cxn modelId="{8D9C4C14-6E1C-EE46-9E34-48318F1A165C}" srcId="{672CD119-8DD9-0A47-9D35-8ED4A64176F7}" destId="{1D92D489-2FA4-5842-87E8-1800F02F3D24}" srcOrd="1" destOrd="0" parTransId="{8C36CCFA-ADE3-6B47-B1B4-15972C665023}" sibTransId="{AD01188C-6308-0945-BA65-1CA3D443C4B6}"/>
    <dgm:cxn modelId="{FA0E1D1B-4952-A846-AABD-D9A1A0CCF916}" type="presOf" srcId="{AD06699E-0C04-EA42-AA63-5B75DB918D5E}" destId="{ED9EE849-C3B2-5B4B-8928-C92826FCCF13}" srcOrd="0" destOrd="0" presId="urn:microsoft.com/office/officeart/2005/8/layout/hierarchy4"/>
    <dgm:cxn modelId="{1C12E62D-1729-9145-993F-5019643AF730}" srcId="{41E36B90-A9B8-094F-849E-70FF586726BD}" destId="{53B3CF37-9FB8-D247-80A8-5C446C0BCA4B}" srcOrd="0" destOrd="0" parTransId="{1A725357-A112-BA42-B4DD-856738D32DFD}" sibTransId="{DED37166-B209-584B-91BD-6503F617B7B2}"/>
    <dgm:cxn modelId="{69F46034-C453-AD48-BE70-C773EAD86EA2}" type="presOf" srcId="{A3A8D93F-BC8B-A545-A20F-B7F9E4600746}" destId="{73085571-3DD3-4B42-BB2C-E1E942A84470}" srcOrd="0" destOrd="0" presId="urn:microsoft.com/office/officeart/2005/8/layout/hierarchy4"/>
    <dgm:cxn modelId="{6D27DE3B-1EA5-8B44-8331-8498D1682286}" type="presOf" srcId="{53B3CF37-9FB8-D247-80A8-5C446C0BCA4B}" destId="{0A8EDEEF-0B8F-4C49-BBA7-1C7381292FDE}" srcOrd="0" destOrd="0" presId="urn:microsoft.com/office/officeart/2005/8/layout/hierarchy4"/>
    <dgm:cxn modelId="{DEAA7D44-FD96-3A4C-A485-D7A82D48A72D}" srcId="{97C60692-CE25-8D42-A0FB-916B2C612704}" destId="{41E36B90-A9B8-094F-849E-70FF586726BD}" srcOrd="0" destOrd="0" parTransId="{1B9E2727-F852-9148-8D4F-1AB6F98FC17B}" sibTransId="{CB0477C0-9F3D-5A4B-839C-81C699CD6E1F}"/>
    <dgm:cxn modelId="{D8993849-AF5D-6347-A407-C9847A833841}" type="presOf" srcId="{672CD119-8DD9-0A47-9D35-8ED4A64176F7}" destId="{866ED373-4A6A-4242-96F6-31ED9FDEDE17}" srcOrd="0" destOrd="0" presId="urn:microsoft.com/office/officeart/2005/8/layout/hierarchy4"/>
    <dgm:cxn modelId="{F5F5D753-735B-7844-B432-082B1500981D}" type="presOf" srcId="{E665A6E9-3E2A-D348-8FBB-3277DC57F8B2}" destId="{EFD73942-7CA2-824E-AEA4-89F59B4080B3}" srcOrd="0" destOrd="0" presId="urn:microsoft.com/office/officeart/2005/8/layout/hierarchy4"/>
    <dgm:cxn modelId="{C9070E54-71C5-634A-85E4-4134085261A9}" srcId="{97C60692-CE25-8D42-A0FB-916B2C612704}" destId="{A209DCA4-5318-1F4F-B9FC-31AC7EE30596}" srcOrd="1" destOrd="0" parTransId="{72FD16CB-A0FB-7745-807E-8D191953B08C}" sibTransId="{342DD75B-0281-3549-8C04-F6FB8BED7D83}"/>
    <dgm:cxn modelId="{F1FF3A77-9788-AD4E-9641-9783F2917423}" type="presOf" srcId="{801A4052-2F9E-7B4D-988F-6EDA35027E40}" destId="{388CC943-F2F0-D545-A971-26B38C9A14DC}" srcOrd="0" destOrd="0" presId="urn:microsoft.com/office/officeart/2005/8/layout/hierarchy4"/>
    <dgm:cxn modelId="{5504E877-D46C-CB47-AEDA-BC70D67675C6}" srcId="{A209DCA4-5318-1F4F-B9FC-31AC7EE30596}" destId="{7C449DBC-336C-1C43-932E-56BB27F929F6}" srcOrd="0" destOrd="0" parTransId="{8228186A-6743-9F4D-8834-A210041221C0}" sibTransId="{A1912A08-6553-984A-AD94-08ED70DDF9D0}"/>
    <dgm:cxn modelId="{A651508F-80E9-214B-A7EC-A4A225B482FB}" type="presOf" srcId="{80AEF599-6270-BE4C-840A-9D19C22B3D0D}" destId="{7438F191-F176-5347-9037-65E497A81CF4}" srcOrd="0" destOrd="0" presId="urn:microsoft.com/office/officeart/2005/8/layout/hierarchy4"/>
    <dgm:cxn modelId="{6277F396-1D39-5A48-8CC6-530F20A4C01B}" type="presOf" srcId="{97C60692-CE25-8D42-A0FB-916B2C612704}" destId="{9F719EE2-B8BC-CA46-847A-64BF25E0D84C}" srcOrd="0" destOrd="0" presId="urn:microsoft.com/office/officeart/2005/8/layout/hierarchy4"/>
    <dgm:cxn modelId="{A81E5398-EC86-6141-8F4D-B89494481D3F}" srcId="{E665A6E9-3E2A-D348-8FBB-3277DC57F8B2}" destId="{672CD119-8DD9-0A47-9D35-8ED4A64176F7}" srcOrd="1" destOrd="0" parTransId="{9985AAB8-0774-684C-B525-5604A8A48C63}" sibTransId="{B78BFE7F-42C9-6A44-8231-A738865FBE95}"/>
    <dgm:cxn modelId="{947ED0A2-5BB8-724E-A8E6-0F3609740D1C}" type="presOf" srcId="{A209DCA4-5318-1F4F-B9FC-31AC7EE30596}" destId="{0C1F8C63-7AC4-044B-9D78-4E7C6B3EFA97}" srcOrd="0" destOrd="0" presId="urn:microsoft.com/office/officeart/2005/8/layout/hierarchy4"/>
    <dgm:cxn modelId="{0413D2A3-B9FA-8E4B-A286-876A5F7EBA72}" srcId="{E665A6E9-3E2A-D348-8FBB-3277DC57F8B2}" destId="{D1D1C074-AB1F-0145-8966-39E395CA2A10}" srcOrd="0" destOrd="0" parTransId="{242FF263-66ED-D24B-B3C1-609896395BBC}" sibTransId="{E2179A44-7BFE-0740-93AE-E52526F5A376}"/>
    <dgm:cxn modelId="{D99D4FB2-01F4-D446-BFE2-F0E7FBB5924A}" type="presOf" srcId="{7C449DBC-336C-1C43-932E-56BB27F929F6}" destId="{F81BF1B6-CC80-CF49-8C9A-71909D9FCF20}" srcOrd="0" destOrd="0" presId="urn:microsoft.com/office/officeart/2005/8/layout/hierarchy4"/>
    <dgm:cxn modelId="{CB4385B5-6533-8E4F-B5E4-8A8B75D0E9BB}" srcId="{D1D1C074-AB1F-0145-8966-39E395CA2A10}" destId="{A3A8D93F-BC8B-A545-A20F-B7F9E4600746}" srcOrd="0" destOrd="0" parTransId="{B1846295-8179-A044-80B0-8B4F41AE3FCF}" sibTransId="{CEA5DB29-727B-E146-A511-6BFA630D6642}"/>
    <dgm:cxn modelId="{A94066DA-1037-E848-91D3-3A124F7DD822}" srcId="{D1D1C074-AB1F-0145-8966-39E395CA2A10}" destId="{801A4052-2F9E-7B4D-988F-6EDA35027E40}" srcOrd="1" destOrd="0" parTransId="{B8C1F516-D69B-B84B-8D15-51E3C98A9B83}" sibTransId="{2FF4F670-F05E-E64F-9E0F-E78184ECBCB7}"/>
    <dgm:cxn modelId="{B1B1C8DE-C5CD-C84A-956E-A85D4C80847A}" type="presOf" srcId="{D1D1C074-AB1F-0145-8966-39E395CA2A10}" destId="{EB5E25B9-EACB-DC47-B80D-EECE98E61E9C}" srcOrd="0" destOrd="0" presId="urn:microsoft.com/office/officeart/2005/8/layout/hierarchy4"/>
    <dgm:cxn modelId="{3A470AE2-D82B-564D-9286-390F8D975D41}" type="presOf" srcId="{1D92D489-2FA4-5842-87E8-1800F02F3D24}" destId="{7D658B62-C8B6-894B-86BE-E21716A95FCF}" srcOrd="0" destOrd="0" presId="urn:microsoft.com/office/officeart/2005/8/layout/hierarchy4"/>
    <dgm:cxn modelId="{D76F7EF6-1F57-814A-BEBA-3E949731BC30}" srcId="{672CD119-8DD9-0A47-9D35-8ED4A64176F7}" destId="{80AEF599-6270-BE4C-840A-9D19C22B3D0D}" srcOrd="0" destOrd="0" parTransId="{92296856-F3D5-5B41-B7B6-5CC20EFF7CDF}" sibTransId="{C49C914F-EFDB-934E-B254-9440E09E80BE}"/>
    <dgm:cxn modelId="{7E5D1CFA-0421-954E-8454-4EFBEE11ABEB}" srcId="{A209DCA4-5318-1F4F-B9FC-31AC7EE30596}" destId="{AD06699E-0C04-EA42-AA63-5B75DB918D5E}" srcOrd="1" destOrd="0" parTransId="{A7B81F6E-00BF-5647-9E5D-EC84F70F09BF}" sibTransId="{C992873B-3C8B-0245-AF23-F8558CD0DBAD}"/>
    <dgm:cxn modelId="{440B2CFE-A68D-2948-9885-4C3A470FB84F}" type="presParOf" srcId="{487AE418-1109-7D48-8502-B10417662904}" destId="{FAF90C42-6E09-4E4A-9AE5-23205CDB704C}" srcOrd="0" destOrd="0" presId="urn:microsoft.com/office/officeart/2005/8/layout/hierarchy4"/>
    <dgm:cxn modelId="{ACF86FF1-EC63-F645-95C8-2F72D695FCB3}" type="presParOf" srcId="{FAF90C42-6E09-4E4A-9AE5-23205CDB704C}" destId="{EFD73942-7CA2-824E-AEA4-89F59B4080B3}" srcOrd="0" destOrd="0" presId="urn:microsoft.com/office/officeart/2005/8/layout/hierarchy4"/>
    <dgm:cxn modelId="{55979DF5-0729-4A42-9833-8F82E4882054}" type="presParOf" srcId="{FAF90C42-6E09-4E4A-9AE5-23205CDB704C}" destId="{103D46F6-E4A1-754D-8430-986E1EC17DFA}" srcOrd="1" destOrd="0" presId="urn:microsoft.com/office/officeart/2005/8/layout/hierarchy4"/>
    <dgm:cxn modelId="{AA6F486D-8127-D04D-822A-CB3B35F4F3AE}" type="presParOf" srcId="{FAF90C42-6E09-4E4A-9AE5-23205CDB704C}" destId="{467588DB-AF79-1A4E-BB53-3B9C4EC9308C}" srcOrd="2" destOrd="0" presId="urn:microsoft.com/office/officeart/2005/8/layout/hierarchy4"/>
    <dgm:cxn modelId="{06B85A55-50C5-3D42-A8A8-28EE350ADB59}" type="presParOf" srcId="{467588DB-AF79-1A4E-BB53-3B9C4EC9308C}" destId="{036B57FA-286A-FB4F-9B1A-FB39013B4918}" srcOrd="0" destOrd="0" presId="urn:microsoft.com/office/officeart/2005/8/layout/hierarchy4"/>
    <dgm:cxn modelId="{EADB3017-9B74-D648-9656-2F320019FCD5}" type="presParOf" srcId="{036B57FA-286A-FB4F-9B1A-FB39013B4918}" destId="{EB5E25B9-EACB-DC47-B80D-EECE98E61E9C}" srcOrd="0" destOrd="0" presId="urn:microsoft.com/office/officeart/2005/8/layout/hierarchy4"/>
    <dgm:cxn modelId="{A3FE4F8B-916D-234D-9619-BCF442FE075A}" type="presParOf" srcId="{036B57FA-286A-FB4F-9B1A-FB39013B4918}" destId="{85086992-19D5-A14C-B122-97D35D794855}" srcOrd="1" destOrd="0" presId="urn:microsoft.com/office/officeart/2005/8/layout/hierarchy4"/>
    <dgm:cxn modelId="{6D1779C8-D251-3B4A-91B0-D0CFE991DA91}" type="presParOf" srcId="{036B57FA-286A-FB4F-9B1A-FB39013B4918}" destId="{CA8FE7C1-A97D-2744-BD6B-64EBC9A4B0ED}" srcOrd="2" destOrd="0" presId="urn:microsoft.com/office/officeart/2005/8/layout/hierarchy4"/>
    <dgm:cxn modelId="{88157FEB-793D-A647-B917-EC9B7341B23B}" type="presParOf" srcId="{CA8FE7C1-A97D-2744-BD6B-64EBC9A4B0ED}" destId="{626EAB0C-D9DA-7A49-894B-B785723E9918}" srcOrd="0" destOrd="0" presId="urn:microsoft.com/office/officeart/2005/8/layout/hierarchy4"/>
    <dgm:cxn modelId="{E46F13C5-3477-954A-9E92-251D4159767D}" type="presParOf" srcId="{626EAB0C-D9DA-7A49-894B-B785723E9918}" destId="{73085571-3DD3-4B42-BB2C-E1E942A84470}" srcOrd="0" destOrd="0" presId="urn:microsoft.com/office/officeart/2005/8/layout/hierarchy4"/>
    <dgm:cxn modelId="{03D194A3-C8DF-AC4A-AB3E-B89CBCBA4A0B}" type="presParOf" srcId="{626EAB0C-D9DA-7A49-894B-B785723E9918}" destId="{88458310-59DF-F543-90A4-8AD6AF5E1E82}" srcOrd="1" destOrd="0" presId="urn:microsoft.com/office/officeart/2005/8/layout/hierarchy4"/>
    <dgm:cxn modelId="{7E214EA7-E849-4542-AD76-4E08258BC6B6}" type="presParOf" srcId="{CA8FE7C1-A97D-2744-BD6B-64EBC9A4B0ED}" destId="{01C3AD21-9B0E-6E43-91D2-1EA3CABA83B2}" srcOrd="1" destOrd="0" presId="urn:microsoft.com/office/officeart/2005/8/layout/hierarchy4"/>
    <dgm:cxn modelId="{F5D64F7A-0A45-D545-90ED-BF4401F4FD11}" type="presParOf" srcId="{CA8FE7C1-A97D-2744-BD6B-64EBC9A4B0ED}" destId="{83B4AE81-BEA0-B344-BB92-EEB2477CF3E9}" srcOrd="2" destOrd="0" presId="urn:microsoft.com/office/officeart/2005/8/layout/hierarchy4"/>
    <dgm:cxn modelId="{CAE239A3-3DD5-2C46-989E-2611315CFCC0}" type="presParOf" srcId="{83B4AE81-BEA0-B344-BB92-EEB2477CF3E9}" destId="{388CC943-F2F0-D545-A971-26B38C9A14DC}" srcOrd="0" destOrd="0" presId="urn:microsoft.com/office/officeart/2005/8/layout/hierarchy4"/>
    <dgm:cxn modelId="{EFC1CCB6-BB9F-5145-9070-997C917BD650}" type="presParOf" srcId="{83B4AE81-BEA0-B344-BB92-EEB2477CF3E9}" destId="{2C2648E4-5A5E-5F4E-B244-EEDAC7C9FA5E}" srcOrd="1" destOrd="0" presId="urn:microsoft.com/office/officeart/2005/8/layout/hierarchy4"/>
    <dgm:cxn modelId="{F2DBFD95-4145-0E42-BECC-ECAF25EE4D8A}" type="presParOf" srcId="{467588DB-AF79-1A4E-BB53-3B9C4EC9308C}" destId="{86775195-6A10-7847-B219-F4905E258525}" srcOrd="1" destOrd="0" presId="urn:microsoft.com/office/officeart/2005/8/layout/hierarchy4"/>
    <dgm:cxn modelId="{90D6390E-373A-B642-9337-F577D3D3BD41}" type="presParOf" srcId="{467588DB-AF79-1A4E-BB53-3B9C4EC9308C}" destId="{5B56AF51-4453-A34B-AAD2-D4BF72477DA9}" srcOrd="2" destOrd="0" presId="urn:microsoft.com/office/officeart/2005/8/layout/hierarchy4"/>
    <dgm:cxn modelId="{4EFEFF10-0CB9-D549-83E0-786E9983B766}" type="presParOf" srcId="{5B56AF51-4453-A34B-AAD2-D4BF72477DA9}" destId="{866ED373-4A6A-4242-96F6-31ED9FDEDE17}" srcOrd="0" destOrd="0" presId="urn:microsoft.com/office/officeart/2005/8/layout/hierarchy4"/>
    <dgm:cxn modelId="{1E9C61CB-9BE6-0640-9ED9-EBF833BAEF73}" type="presParOf" srcId="{5B56AF51-4453-A34B-AAD2-D4BF72477DA9}" destId="{ABF294EA-79D8-3143-9E93-7319883D930D}" srcOrd="1" destOrd="0" presId="urn:microsoft.com/office/officeart/2005/8/layout/hierarchy4"/>
    <dgm:cxn modelId="{7A842FEA-2B84-3943-A2F6-3A5645BD394F}" type="presParOf" srcId="{5B56AF51-4453-A34B-AAD2-D4BF72477DA9}" destId="{E61C10FA-0666-9A47-84C8-880882D13D4B}" srcOrd="2" destOrd="0" presId="urn:microsoft.com/office/officeart/2005/8/layout/hierarchy4"/>
    <dgm:cxn modelId="{D4EBF54E-7292-B64C-962D-65A0F7E8D4E0}" type="presParOf" srcId="{E61C10FA-0666-9A47-84C8-880882D13D4B}" destId="{27171901-DD80-964A-B062-170FBD4179FD}" srcOrd="0" destOrd="0" presId="urn:microsoft.com/office/officeart/2005/8/layout/hierarchy4"/>
    <dgm:cxn modelId="{05110FAB-3C6A-6A40-A19D-5860C5311F6E}" type="presParOf" srcId="{27171901-DD80-964A-B062-170FBD4179FD}" destId="{7438F191-F176-5347-9037-65E497A81CF4}" srcOrd="0" destOrd="0" presId="urn:microsoft.com/office/officeart/2005/8/layout/hierarchy4"/>
    <dgm:cxn modelId="{DBB24C66-CE16-444A-8C58-0BB6F1A24EC6}" type="presParOf" srcId="{27171901-DD80-964A-B062-170FBD4179FD}" destId="{17941A9D-794F-FE4B-AF3A-3F61C398D635}" srcOrd="1" destOrd="0" presId="urn:microsoft.com/office/officeart/2005/8/layout/hierarchy4"/>
    <dgm:cxn modelId="{765DF924-C412-964B-BF27-F2DAB65F2B0C}" type="presParOf" srcId="{E61C10FA-0666-9A47-84C8-880882D13D4B}" destId="{3B15039E-5DD4-9A42-A836-E40D53BE18E2}" srcOrd="1" destOrd="0" presId="urn:microsoft.com/office/officeart/2005/8/layout/hierarchy4"/>
    <dgm:cxn modelId="{AD3952FE-2CC0-C249-8739-1E2C5A1B1C69}" type="presParOf" srcId="{E61C10FA-0666-9A47-84C8-880882D13D4B}" destId="{B352F261-E765-2D45-9E65-764088D6AD55}" srcOrd="2" destOrd="0" presId="urn:microsoft.com/office/officeart/2005/8/layout/hierarchy4"/>
    <dgm:cxn modelId="{AF0A55E0-A780-124A-9BE6-1696D235A805}" type="presParOf" srcId="{B352F261-E765-2D45-9E65-764088D6AD55}" destId="{7D658B62-C8B6-894B-86BE-E21716A95FCF}" srcOrd="0" destOrd="0" presId="urn:microsoft.com/office/officeart/2005/8/layout/hierarchy4"/>
    <dgm:cxn modelId="{A3FDEA5B-F622-2546-AEF4-31E7035B084B}" type="presParOf" srcId="{B352F261-E765-2D45-9E65-764088D6AD55}" destId="{5073A42F-7E73-AE4A-BD3C-4312DD9D6374}" srcOrd="1" destOrd="0" presId="urn:microsoft.com/office/officeart/2005/8/layout/hierarchy4"/>
    <dgm:cxn modelId="{D46E8579-4871-F64B-AF89-05A2357DA00A}" type="presParOf" srcId="{487AE418-1109-7D48-8502-B10417662904}" destId="{28030C6E-4160-F841-B839-5A337A6B491F}" srcOrd="1" destOrd="0" presId="urn:microsoft.com/office/officeart/2005/8/layout/hierarchy4"/>
    <dgm:cxn modelId="{0C09FDDF-5B31-7C4E-ADB3-5F69EC7D8EAE}" type="presParOf" srcId="{487AE418-1109-7D48-8502-B10417662904}" destId="{DD7A8A13-538B-3B41-AF17-2B5C7576EC7A}" srcOrd="2" destOrd="0" presId="urn:microsoft.com/office/officeart/2005/8/layout/hierarchy4"/>
    <dgm:cxn modelId="{73D1613F-1E5F-8849-B8D1-063B1E47FB7B}" type="presParOf" srcId="{DD7A8A13-538B-3B41-AF17-2B5C7576EC7A}" destId="{9F719EE2-B8BC-CA46-847A-64BF25E0D84C}" srcOrd="0" destOrd="0" presId="urn:microsoft.com/office/officeart/2005/8/layout/hierarchy4"/>
    <dgm:cxn modelId="{996F7D74-82BC-4049-8F5B-B2CEB01D84D6}" type="presParOf" srcId="{DD7A8A13-538B-3B41-AF17-2B5C7576EC7A}" destId="{99034103-0FD0-5540-BCCC-49677EE64CDE}" srcOrd="1" destOrd="0" presId="urn:microsoft.com/office/officeart/2005/8/layout/hierarchy4"/>
    <dgm:cxn modelId="{CD4752F1-1374-6540-873D-D446113D3EA6}" type="presParOf" srcId="{DD7A8A13-538B-3B41-AF17-2B5C7576EC7A}" destId="{FCCCB19A-18EA-1B4E-9C4B-F5EB36A1A398}" srcOrd="2" destOrd="0" presId="urn:microsoft.com/office/officeart/2005/8/layout/hierarchy4"/>
    <dgm:cxn modelId="{75E5452D-CE19-3348-9F48-70DF7B62AB17}" type="presParOf" srcId="{FCCCB19A-18EA-1B4E-9C4B-F5EB36A1A398}" destId="{29E53510-6950-6F44-8DDE-256606034BEF}" srcOrd="0" destOrd="0" presId="urn:microsoft.com/office/officeart/2005/8/layout/hierarchy4"/>
    <dgm:cxn modelId="{90782DE6-94FA-1445-A87C-1DD2A2CF6D03}" type="presParOf" srcId="{29E53510-6950-6F44-8DDE-256606034BEF}" destId="{613790E7-558C-014E-8248-4F94B10AFBCD}" srcOrd="0" destOrd="0" presId="urn:microsoft.com/office/officeart/2005/8/layout/hierarchy4"/>
    <dgm:cxn modelId="{DC7C8534-28F2-8D49-957E-17C50B8EBF72}" type="presParOf" srcId="{29E53510-6950-6F44-8DDE-256606034BEF}" destId="{B80C0B84-3405-474C-AA73-0BF7860CD676}" srcOrd="1" destOrd="0" presId="urn:microsoft.com/office/officeart/2005/8/layout/hierarchy4"/>
    <dgm:cxn modelId="{DC5AEB4A-D83D-BA4E-98F0-B03FDA9E8096}" type="presParOf" srcId="{29E53510-6950-6F44-8DDE-256606034BEF}" destId="{251D47BA-32A3-5D40-888B-2A72DA6936BD}" srcOrd="2" destOrd="0" presId="urn:microsoft.com/office/officeart/2005/8/layout/hierarchy4"/>
    <dgm:cxn modelId="{0E42BD59-B786-C24D-8ACA-A095B5A7C1B9}" type="presParOf" srcId="{251D47BA-32A3-5D40-888B-2A72DA6936BD}" destId="{B0FDE36E-96F4-2844-9042-D898746BE2C5}" srcOrd="0" destOrd="0" presId="urn:microsoft.com/office/officeart/2005/8/layout/hierarchy4"/>
    <dgm:cxn modelId="{36CFF3AC-F414-1741-B4F9-09F52E27CB05}" type="presParOf" srcId="{B0FDE36E-96F4-2844-9042-D898746BE2C5}" destId="{0A8EDEEF-0B8F-4C49-BBA7-1C7381292FDE}" srcOrd="0" destOrd="0" presId="urn:microsoft.com/office/officeart/2005/8/layout/hierarchy4"/>
    <dgm:cxn modelId="{27FF155E-0963-B441-9B95-28BC5056D1A7}" type="presParOf" srcId="{B0FDE36E-96F4-2844-9042-D898746BE2C5}" destId="{91919A7B-1E12-FB4B-A585-26EB28B1728C}" srcOrd="1" destOrd="0" presId="urn:microsoft.com/office/officeart/2005/8/layout/hierarchy4"/>
    <dgm:cxn modelId="{8E558539-F0F4-694A-AB58-33A126B6ACE7}" type="presParOf" srcId="{FCCCB19A-18EA-1B4E-9C4B-F5EB36A1A398}" destId="{CAADCAD7-7162-0040-B56D-088C50512033}" srcOrd="1" destOrd="0" presId="urn:microsoft.com/office/officeart/2005/8/layout/hierarchy4"/>
    <dgm:cxn modelId="{81D256ED-D728-5A4C-93C2-2E17DB026221}" type="presParOf" srcId="{FCCCB19A-18EA-1B4E-9C4B-F5EB36A1A398}" destId="{0C06A2E7-4AED-864C-9E8F-BA151DF7B1B2}" srcOrd="2" destOrd="0" presId="urn:microsoft.com/office/officeart/2005/8/layout/hierarchy4"/>
    <dgm:cxn modelId="{9FB1FF7D-5DB6-0243-8A3B-18463DA7FB33}" type="presParOf" srcId="{0C06A2E7-4AED-864C-9E8F-BA151DF7B1B2}" destId="{0C1F8C63-7AC4-044B-9D78-4E7C6B3EFA97}" srcOrd="0" destOrd="0" presId="urn:microsoft.com/office/officeart/2005/8/layout/hierarchy4"/>
    <dgm:cxn modelId="{B4644ABE-579E-4A4D-89F0-7F3D86E6D688}" type="presParOf" srcId="{0C06A2E7-4AED-864C-9E8F-BA151DF7B1B2}" destId="{A56BB835-BFA9-BF45-9D8C-C3D7DAE1291E}" srcOrd="1" destOrd="0" presId="urn:microsoft.com/office/officeart/2005/8/layout/hierarchy4"/>
    <dgm:cxn modelId="{BDFBFD83-C7F9-224E-ABEA-B8688A3C2502}" type="presParOf" srcId="{0C06A2E7-4AED-864C-9E8F-BA151DF7B1B2}" destId="{EA526AFB-F011-7D40-A87F-097E1B4F8519}" srcOrd="2" destOrd="0" presId="urn:microsoft.com/office/officeart/2005/8/layout/hierarchy4"/>
    <dgm:cxn modelId="{05EFE455-76B4-064B-8255-7634E96B31FB}" type="presParOf" srcId="{EA526AFB-F011-7D40-A87F-097E1B4F8519}" destId="{F2022589-1B09-7344-873B-C1DFC96C44D1}" srcOrd="0" destOrd="0" presId="urn:microsoft.com/office/officeart/2005/8/layout/hierarchy4"/>
    <dgm:cxn modelId="{3A18E77B-3D14-7F42-B090-DD377220A897}" type="presParOf" srcId="{F2022589-1B09-7344-873B-C1DFC96C44D1}" destId="{F81BF1B6-CC80-CF49-8C9A-71909D9FCF20}" srcOrd="0" destOrd="0" presId="urn:microsoft.com/office/officeart/2005/8/layout/hierarchy4"/>
    <dgm:cxn modelId="{4605F0AC-6A7D-8E4F-AA6F-C7D11AD4C05F}" type="presParOf" srcId="{F2022589-1B09-7344-873B-C1DFC96C44D1}" destId="{99ABE8BD-3D72-0A4F-B871-A6F50B6BC45D}" srcOrd="1" destOrd="0" presId="urn:microsoft.com/office/officeart/2005/8/layout/hierarchy4"/>
    <dgm:cxn modelId="{BD16A31C-9A01-074F-94CD-46B4558BDC4E}" type="presParOf" srcId="{EA526AFB-F011-7D40-A87F-097E1B4F8519}" destId="{B38E4558-7C3D-A141-A888-65CFCFB691D4}" srcOrd="1" destOrd="0" presId="urn:microsoft.com/office/officeart/2005/8/layout/hierarchy4"/>
    <dgm:cxn modelId="{865AD688-1F25-1F45-96F7-18E8EE5B8CD5}" type="presParOf" srcId="{EA526AFB-F011-7D40-A87F-097E1B4F8519}" destId="{1255300F-3CBF-E042-AE57-BBB61A896249}" srcOrd="2" destOrd="0" presId="urn:microsoft.com/office/officeart/2005/8/layout/hierarchy4"/>
    <dgm:cxn modelId="{2C21C7FF-A738-294F-9BC8-1FFE14C36A6E}" type="presParOf" srcId="{1255300F-3CBF-E042-AE57-BBB61A896249}" destId="{ED9EE849-C3B2-5B4B-8928-C92826FCCF13}" srcOrd="0" destOrd="0" presId="urn:microsoft.com/office/officeart/2005/8/layout/hierarchy4"/>
    <dgm:cxn modelId="{044DB2E4-2330-B640-9AB2-7F764B986C3E}" type="presParOf" srcId="{1255300F-3CBF-E042-AE57-BBB61A896249}" destId="{7616E59F-FE75-EC4D-9CA9-9FCD3596297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3942-7CA2-824E-AEA4-89F59B4080B3}">
      <dsp:nvSpPr>
        <dsp:cNvPr id="0" name=""/>
        <dsp:cNvSpPr/>
      </dsp:nvSpPr>
      <dsp:spPr>
        <a:xfrm>
          <a:off x="0" y="0"/>
          <a:ext cx="6207035" cy="982503"/>
        </a:xfrm>
        <a:prstGeom prst="roundRect">
          <a:avLst>
            <a:gd name="adj" fmla="val 10000"/>
          </a:avLst>
        </a:prstGeom>
        <a:solidFill>
          <a:srgbClr val="1140B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altLang="zh-CN" sz="4200" kern="1200" dirty="0"/>
            <a:t>Day1</a:t>
          </a:r>
          <a:endParaRPr lang="zh-CN" altLang="en-US" sz="4200" kern="1200" dirty="0"/>
        </a:p>
      </dsp:txBody>
      <dsp:txXfrm>
        <a:off x="28777" y="28777"/>
        <a:ext cx="6149481" cy="924949"/>
      </dsp:txXfrm>
    </dsp:sp>
    <dsp:sp modelId="{EB5E25B9-EACB-DC47-B80D-EECE98E61E9C}">
      <dsp:nvSpPr>
        <dsp:cNvPr id="0" name=""/>
        <dsp:cNvSpPr/>
      </dsp:nvSpPr>
      <dsp:spPr>
        <a:xfrm>
          <a:off x="160091" y="1274483"/>
          <a:ext cx="2905402" cy="1717733"/>
        </a:xfrm>
        <a:prstGeom prst="roundRect">
          <a:avLst>
            <a:gd name="adj" fmla="val 10000"/>
          </a:avLst>
        </a:prstGeom>
        <a:solidFill>
          <a:srgbClr val="008EB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Detecting</a:t>
          </a:r>
          <a:r>
            <a:rPr lang="zh-CN" altLang="en-US" sz="2700" kern="1200" dirty="0"/>
            <a:t> </a:t>
          </a:r>
          <a:r>
            <a:rPr lang="en-US" altLang="zh-CN" sz="2700" kern="1200" dirty="0"/>
            <a:t>selection</a:t>
          </a:r>
          <a:r>
            <a:rPr lang="zh-CN" altLang="en-US" sz="2700" kern="1200" dirty="0"/>
            <a:t> </a:t>
          </a:r>
          <a:r>
            <a:rPr lang="en-US" altLang="zh-CN" sz="2700" kern="1200" dirty="0"/>
            <a:t>target</a:t>
          </a:r>
          <a:endParaRPr lang="zh-CN" altLang="en-US" sz="2700" kern="1200" dirty="0"/>
        </a:p>
      </dsp:txBody>
      <dsp:txXfrm>
        <a:off x="210402" y="1324794"/>
        <a:ext cx="2804780" cy="1617111"/>
      </dsp:txXfrm>
    </dsp:sp>
    <dsp:sp modelId="{73085571-3DD3-4B42-BB2C-E1E942A84470}">
      <dsp:nvSpPr>
        <dsp:cNvPr id="0" name=""/>
        <dsp:cNvSpPr/>
      </dsp:nvSpPr>
      <dsp:spPr>
        <a:xfrm>
          <a:off x="160120" y="3282098"/>
          <a:ext cx="1439994" cy="1803601"/>
        </a:xfrm>
        <a:prstGeom prst="roundRect">
          <a:avLst>
            <a:gd name="adj" fmla="val 10000"/>
          </a:avLst>
        </a:prstGeom>
        <a:solidFill>
          <a:srgbClr val="00CBF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Drift</a:t>
          </a:r>
          <a:endParaRPr lang="zh-CN" altLang="en-US" sz="1600" kern="1200" dirty="0"/>
        </a:p>
      </dsp:txBody>
      <dsp:txXfrm>
        <a:off x="202296" y="3324274"/>
        <a:ext cx="1355642" cy="1719249"/>
      </dsp:txXfrm>
    </dsp:sp>
    <dsp:sp modelId="{388CC943-F2F0-D545-A971-26B38C9A14DC}">
      <dsp:nvSpPr>
        <dsp:cNvPr id="0" name=""/>
        <dsp:cNvSpPr/>
      </dsp:nvSpPr>
      <dsp:spPr>
        <a:xfrm>
          <a:off x="1659123" y="3282098"/>
          <a:ext cx="1406341" cy="1803601"/>
        </a:xfrm>
        <a:prstGeom prst="roundRect">
          <a:avLst>
            <a:gd name="adj" fmla="val 10000"/>
          </a:avLst>
        </a:prstGeom>
        <a:solidFill>
          <a:srgbClr val="00CBF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statistical</a:t>
          </a:r>
          <a:r>
            <a:rPr lang="zh-CN" altLang="en-US" sz="1600" kern="1200" dirty="0"/>
            <a:t> </a:t>
          </a:r>
          <a:r>
            <a:rPr lang="en-US" altLang="zh-CN" sz="1600" kern="1200" dirty="0"/>
            <a:t>methods</a:t>
          </a:r>
        </a:p>
        <a:p>
          <a:pPr marL="0" lvl="0" indent="0" algn="ctr" defTabSz="711200">
            <a:lnSpc>
              <a:spcPct val="90000"/>
            </a:lnSpc>
            <a:spcBef>
              <a:spcPct val="0"/>
            </a:spcBef>
            <a:spcAft>
              <a:spcPct val="35000"/>
            </a:spcAft>
            <a:buFont typeface="Arial" panose="020B0604020202020204" pitchFamily="34" charset="0"/>
            <a:buNone/>
          </a:pPr>
          <a:r>
            <a:rPr lang="en-US" altLang="zh-CN" sz="1600" kern="1200" dirty="0"/>
            <a:t>(CMH-test</a:t>
          </a:r>
        </a:p>
        <a:p>
          <a:pPr marL="0" lvl="0" indent="0" algn="ctr" defTabSz="711200">
            <a:lnSpc>
              <a:spcPct val="90000"/>
            </a:lnSpc>
            <a:spcBef>
              <a:spcPct val="0"/>
            </a:spcBef>
            <a:spcAft>
              <a:spcPct val="35000"/>
            </a:spcAft>
            <a:buFont typeface="Arial" panose="020B0604020202020204" pitchFamily="34" charset="0"/>
            <a:buNone/>
          </a:pPr>
          <a:r>
            <a:rPr lang="en-US" altLang="zh-CN" sz="1600" kern="1200" dirty="0"/>
            <a:t>Chisq-test)</a:t>
          </a:r>
          <a:endParaRPr lang="zh-CN" altLang="en-US" sz="1600" kern="1200" dirty="0"/>
        </a:p>
      </dsp:txBody>
      <dsp:txXfrm>
        <a:off x="1700313" y="3323288"/>
        <a:ext cx="1323961" cy="1721221"/>
      </dsp:txXfrm>
    </dsp:sp>
    <dsp:sp modelId="{866ED373-4A6A-4242-96F6-31ED9FDEDE17}">
      <dsp:nvSpPr>
        <dsp:cNvPr id="0" name=""/>
        <dsp:cNvSpPr/>
      </dsp:nvSpPr>
      <dsp:spPr>
        <a:xfrm>
          <a:off x="3183511" y="1274483"/>
          <a:ext cx="2871748" cy="1716713"/>
        </a:xfrm>
        <a:prstGeom prst="roundRect">
          <a:avLst>
            <a:gd name="adj" fmla="val 10000"/>
          </a:avLst>
        </a:prstGeom>
        <a:solidFill>
          <a:srgbClr val="17995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Reconstruct</a:t>
          </a:r>
          <a:r>
            <a:rPr lang="zh-CN" altLang="en-US" sz="2700" kern="1200" dirty="0"/>
            <a:t> </a:t>
          </a:r>
          <a:r>
            <a:rPr lang="en-US" altLang="zh-CN" sz="2700" kern="1200" dirty="0"/>
            <a:t>haplotype</a:t>
          </a:r>
          <a:r>
            <a:rPr lang="zh-CN" altLang="en-US" sz="2700" kern="1200" dirty="0"/>
            <a:t> </a:t>
          </a:r>
          <a:r>
            <a:rPr lang="en-US" altLang="zh-CN" sz="2700" kern="1200" dirty="0"/>
            <a:t>blocks</a:t>
          </a:r>
          <a:endParaRPr lang="zh-CN" altLang="en-US" sz="2700" kern="1200" dirty="0"/>
        </a:p>
      </dsp:txBody>
      <dsp:txXfrm>
        <a:off x="3233792" y="1324764"/>
        <a:ext cx="2771186" cy="1616151"/>
      </dsp:txXfrm>
    </dsp:sp>
    <dsp:sp modelId="{7438F191-F176-5347-9037-65E497A81CF4}">
      <dsp:nvSpPr>
        <dsp:cNvPr id="0" name=""/>
        <dsp:cNvSpPr/>
      </dsp:nvSpPr>
      <dsp:spPr>
        <a:xfrm>
          <a:off x="3183539" y="3281078"/>
          <a:ext cx="1406341" cy="1803601"/>
        </a:xfrm>
        <a:prstGeom prst="roundRect">
          <a:avLst>
            <a:gd name="adj" fmla="val 10000"/>
          </a:avLst>
        </a:prstGeom>
        <a:solidFill>
          <a:srgbClr val="20CB7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Linkage</a:t>
          </a:r>
          <a:r>
            <a:rPr lang="zh-CN" altLang="en-US" sz="1600" kern="1200" dirty="0"/>
            <a:t> </a:t>
          </a:r>
          <a:r>
            <a:rPr lang="en-US" altLang="zh-CN" sz="1600" kern="1200" dirty="0"/>
            <a:t>(correlated</a:t>
          </a:r>
          <a:r>
            <a:rPr lang="zh-CN" altLang="en-US" sz="1600" kern="1200" dirty="0"/>
            <a:t> </a:t>
          </a:r>
          <a:r>
            <a:rPr lang="en-US" altLang="zh-CN" sz="1600" kern="1200" dirty="0"/>
            <a:t>frequency</a:t>
          </a:r>
          <a:r>
            <a:rPr lang="zh-CN" altLang="en-US" sz="1600" kern="1200" dirty="0"/>
            <a:t> </a:t>
          </a:r>
          <a:r>
            <a:rPr lang="en-US" altLang="zh-CN" sz="1600" kern="1200" dirty="0"/>
            <a:t>change)</a:t>
          </a:r>
          <a:endParaRPr lang="zh-CN" altLang="en-US" sz="1600" kern="1200" dirty="0"/>
        </a:p>
      </dsp:txBody>
      <dsp:txXfrm>
        <a:off x="3224729" y="3322268"/>
        <a:ext cx="1323961" cy="1721221"/>
      </dsp:txXfrm>
    </dsp:sp>
    <dsp:sp modelId="{7D658B62-C8B6-894B-86BE-E21716A95FCF}">
      <dsp:nvSpPr>
        <dsp:cNvPr id="0" name=""/>
        <dsp:cNvSpPr/>
      </dsp:nvSpPr>
      <dsp:spPr>
        <a:xfrm>
          <a:off x="4648889" y="3281078"/>
          <a:ext cx="1406341" cy="1803601"/>
        </a:xfrm>
        <a:prstGeom prst="roundRect">
          <a:avLst>
            <a:gd name="adj" fmla="val 10000"/>
          </a:avLst>
        </a:prstGeom>
        <a:solidFill>
          <a:srgbClr val="20CB7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characterize</a:t>
          </a:r>
          <a:r>
            <a:rPr lang="zh-CN" altLang="en-US" sz="1600" kern="1200" dirty="0"/>
            <a:t> </a:t>
          </a:r>
          <a:r>
            <a:rPr lang="en-US" altLang="zh-CN" sz="1600" kern="1200" dirty="0"/>
            <a:t>selection</a:t>
          </a:r>
          <a:r>
            <a:rPr lang="zh-CN" altLang="en-US" sz="1600" kern="1200" dirty="0"/>
            <a:t> </a:t>
          </a:r>
          <a:r>
            <a:rPr lang="en-US" altLang="zh-CN" sz="1600" kern="1200" dirty="0"/>
            <a:t>(e.g.</a:t>
          </a:r>
          <a:r>
            <a:rPr lang="zh-CN" altLang="en-US" sz="1600" kern="1200" dirty="0"/>
            <a:t> </a:t>
          </a:r>
          <a:r>
            <a:rPr lang="en-US" altLang="zh-CN" sz="1600" kern="1200" dirty="0"/>
            <a:t>selection</a:t>
          </a:r>
          <a:r>
            <a:rPr lang="zh-CN" altLang="en-US" sz="1600" kern="1200" dirty="0"/>
            <a:t> </a:t>
          </a:r>
          <a:r>
            <a:rPr lang="en-US" altLang="zh-CN" sz="1600" kern="1200" dirty="0"/>
            <a:t>coefficient)</a:t>
          </a:r>
          <a:endParaRPr lang="zh-CN" altLang="en-US" sz="1600" kern="1200" dirty="0"/>
        </a:p>
      </dsp:txBody>
      <dsp:txXfrm>
        <a:off x="4690079" y="3322268"/>
        <a:ext cx="1323961" cy="1721221"/>
      </dsp:txXfrm>
    </dsp:sp>
    <dsp:sp modelId="{9F719EE2-B8BC-CA46-847A-64BF25E0D84C}">
      <dsp:nvSpPr>
        <dsp:cNvPr id="0" name=""/>
        <dsp:cNvSpPr/>
      </dsp:nvSpPr>
      <dsp:spPr>
        <a:xfrm>
          <a:off x="6447458" y="2099"/>
          <a:ext cx="5172693" cy="983002"/>
        </a:xfrm>
        <a:prstGeom prst="roundRect">
          <a:avLst>
            <a:gd name="adj" fmla="val 10000"/>
          </a:avLst>
        </a:prstGeom>
        <a:solidFill>
          <a:srgbClr val="B43434"/>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altLang="zh-CN" sz="4200" kern="1200" dirty="0"/>
            <a:t>Day</a:t>
          </a:r>
          <a:r>
            <a:rPr lang="zh-CN" altLang="en-US" sz="4200" kern="1200" dirty="0"/>
            <a:t> </a:t>
          </a:r>
          <a:r>
            <a:rPr lang="en-US" altLang="zh-CN" sz="4200" kern="1200" dirty="0"/>
            <a:t>2</a:t>
          </a:r>
          <a:endParaRPr lang="zh-CN" altLang="en-US" sz="4200" kern="1200" dirty="0"/>
        </a:p>
      </dsp:txBody>
      <dsp:txXfrm>
        <a:off x="6476249" y="30890"/>
        <a:ext cx="5115111" cy="925420"/>
      </dsp:txXfrm>
    </dsp:sp>
    <dsp:sp modelId="{613790E7-558C-014E-8248-4F94B10AFBCD}">
      <dsp:nvSpPr>
        <dsp:cNvPr id="0" name=""/>
        <dsp:cNvSpPr/>
      </dsp:nvSpPr>
      <dsp:spPr>
        <a:xfrm>
          <a:off x="6633102" y="1274982"/>
          <a:ext cx="1808689" cy="1716713"/>
        </a:xfrm>
        <a:prstGeom prst="roundRect">
          <a:avLst>
            <a:gd name="adj" fmla="val 10000"/>
          </a:avLst>
        </a:prstGeom>
        <a:solidFill>
          <a:srgbClr val="B3572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SLiM</a:t>
          </a:r>
          <a:r>
            <a:rPr lang="zh-CN" altLang="en-US" sz="2700" kern="1200" dirty="0"/>
            <a:t> </a:t>
          </a:r>
          <a:r>
            <a:rPr lang="en-US" altLang="zh-CN" sz="2700" kern="1200" dirty="0"/>
            <a:t>simulation</a:t>
          </a:r>
          <a:endParaRPr lang="zh-CN" altLang="en-US" sz="2700" kern="1200" dirty="0"/>
        </a:p>
      </dsp:txBody>
      <dsp:txXfrm>
        <a:off x="6683383" y="1325263"/>
        <a:ext cx="1708127" cy="1616151"/>
      </dsp:txXfrm>
    </dsp:sp>
    <dsp:sp modelId="{0A8EDEEF-0B8F-4C49-BBA7-1C7381292FDE}">
      <dsp:nvSpPr>
        <dsp:cNvPr id="0" name=""/>
        <dsp:cNvSpPr/>
      </dsp:nvSpPr>
      <dsp:spPr>
        <a:xfrm>
          <a:off x="6833589" y="3281577"/>
          <a:ext cx="1407715" cy="1803601"/>
        </a:xfrm>
        <a:prstGeom prst="roundRect">
          <a:avLst>
            <a:gd name="adj" fmla="val 10000"/>
          </a:avLst>
        </a:prstGeom>
        <a:solidFill>
          <a:srgbClr val="F87A2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Model</a:t>
          </a:r>
          <a:r>
            <a:rPr lang="zh-CN" altLang="en-US" sz="1600" kern="1200" dirty="0"/>
            <a:t> </a:t>
          </a:r>
          <a:r>
            <a:rPr lang="en-US" altLang="zh-CN" sz="1600" kern="1200" dirty="0"/>
            <a:t>selection</a:t>
          </a:r>
        </a:p>
      </dsp:txBody>
      <dsp:txXfrm>
        <a:off x="6874820" y="3322808"/>
        <a:ext cx="1325253" cy="1721139"/>
      </dsp:txXfrm>
    </dsp:sp>
    <dsp:sp modelId="{0C1F8C63-7AC4-044B-9D78-4E7C6B3EFA97}">
      <dsp:nvSpPr>
        <dsp:cNvPr id="0" name=""/>
        <dsp:cNvSpPr/>
      </dsp:nvSpPr>
      <dsp:spPr>
        <a:xfrm>
          <a:off x="8559809" y="1274982"/>
          <a:ext cx="2874699" cy="1716713"/>
        </a:xfrm>
        <a:prstGeom prst="roundRect">
          <a:avLst>
            <a:gd name="adj" fmla="val 10000"/>
          </a:avLst>
        </a:prstGeom>
        <a:solidFill>
          <a:srgbClr val="B38A1E"/>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Model</a:t>
          </a:r>
          <a:r>
            <a:rPr lang="zh-CN" altLang="en-US" sz="2700" kern="1200" dirty="0"/>
            <a:t> </a:t>
          </a:r>
          <a:r>
            <a:rPr lang="en-US" altLang="zh-CN" sz="2700" kern="1200" dirty="0"/>
            <a:t>Fitting</a:t>
          </a:r>
          <a:endParaRPr lang="zh-CN" altLang="en-US" sz="2700" kern="1200" dirty="0"/>
        </a:p>
      </dsp:txBody>
      <dsp:txXfrm>
        <a:off x="8610090" y="1325263"/>
        <a:ext cx="2774137" cy="1616151"/>
      </dsp:txXfrm>
    </dsp:sp>
    <dsp:sp modelId="{F81BF1B6-CC80-CF49-8C9A-71909D9FCF20}">
      <dsp:nvSpPr>
        <dsp:cNvPr id="0" name=""/>
        <dsp:cNvSpPr/>
      </dsp:nvSpPr>
      <dsp:spPr>
        <a:xfrm>
          <a:off x="8559938" y="3281577"/>
          <a:ext cx="1407715" cy="1803601"/>
        </a:xfrm>
        <a:prstGeom prst="roundRect">
          <a:avLst>
            <a:gd name="adj" fmla="val 10000"/>
          </a:avLst>
        </a:prstGeom>
        <a:solidFill>
          <a:srgbClr val="FCC229"/>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connection</a:t>
          </a:r>
          <a:r>
            <a:rPr lang="zh-CN" altLang="en-US" sz="1600" kern="1200" dirty="0"/>
            <a:t> </a:t>
          </a:r>
          <a:r>
            <a:rPr lang="en-US" altLang="zh-CN" sz="1600" kern="1200" dirty="0"/>
            <a:t>between</a:t>
          </a:r>
          <a:r>
            <a:rPr lang="zh-CN" altLang="en-US" sz="1600" kern="1200" dirty="0"/>
            <a:t> </a:t>
          </a:r>
          <a:r>
            <a:rPr lang="en-US" altLang="zh-CN" sz="1600" kern="1200" dirty="0"/>
            <a:t>simulation</a:t>
          </a:r>
          <a:r>
            <a:rPr lang="zh-CN" altLang="en-US" sz="1600" kern="1200" dirty="0"/>
            <a:t> </a:t>
          </a:r>
          <a:r>
            <a:rPr lang="en-US" altLang="zh-CN" sz="1600" kern="1200" dirty="0"/>
            <a:t>and</a:t>
          </a:r>
          <a:r>
            <a:rPr lang="zh-CN" altLang="en-US" sz="1600" kern="1200" dirty="0"/>
            <a:t> </a:t>
          </a:r>
          <a:r>
            <a:rPr lang="en-US" altLang="zh-CN" sz="1600" kern="1200" dirty="0"/>
            <a:t>experiments</a:t>
          </a:r>
          <a:endParaRPr lang="zh-CN" altLang="en-US" sz="1600" kern="1200" dirty="0"/>
        </a:p>
      </dsp:txBody>
      <dsp:txXfrm>
        <a:off x="8601169" y="3322808"/>
        <a:ext cx="1325253" cy="1721139"/>
      </dsp:txXfrm>
    </dsp:sp>
    <dsp:sp modelId="{ED9EE849-C3B2-5B4B-8928-C92826FCCF13}">
      <dsp:nvSpPr>
        <dsp:cNvPr id="0" name=""/>
        <dsp:cNvSpPr/>
      </dsp:nvSpPr>
      <dsp:spPr>
        <a:xfrm>
          <a:off x="10026663" y="3281577"/>
          <a:ext cx="1407715" cy="1803601"/>
        </a:xfrm>
        <a:prstGeom prst="roundRect">
          <a:avLst>
            <a:gd name="adj" fmla="val 10000"/>
          </a:avLst>
        </a:prstGeom>
        <a:solidFill>
          <a:srgbClr val="FCC229"/>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summary</a:t>
          </a:r>
          <a:r>
            <a:rPr lang="zh-CN" altLang="en-US" sz="1600" kern="1200" dirty="0"/>
            <a:t> </a:t>
          </a:r>
          <a:r>
            <a:rPr lang="en-US" altLang="zh-CN" sz="1600" kern="1200" dirty="0"/>
            <a:t>statistics</a:t>
          </a:r>
          <a:r>
            <a:rPr lang="zh-CN" altLang="en-US" sz="1600" kern="1200" dirty="0"/>
            <a:t> </a:t>
          </a:r>
          <a:r>
            <a:rPr lang="en-US" altLang="zh-CN" sz="1600" kern="1200" dirty="0"/>
            <a:t>(e.g.</a:t>
          </a:r>
          <a:r>
            <a:rPr lang="zh-CN" altLang="en-US" sz="1600" kern="1200" dirty="0"/>
            <a:t> </a:t>
          </a:r>
          <a:r>
            <a:rPr lang="en-US" altLang="zh-CN" sz="1600" kern="1200" dirty="0"/>
            <a:t>Jaccard</a:t>
          </a:r>
          <a:r>
            <a:rPr lang="zh-CN" altLang="en-US" sz="1600" kern="1200" dirty="0"/>
            <a:t> </a:t>
          </a:r>
          <a:r>
            <a:rPr lang="en-US" altLang="zh-CN" sz="1600" kern="1200" dirty="0"/>
            <a:t>index)</a:t>
          </a:r>
          <a:endParaRPr lang="zh-CN" altLang="en-US" sz="1600" kern="1200" dirty="0"/>
        </a:p>
      </dsp:txBody>
      <dsp:txXfrm>
        <a:off x="10067894" y="3322808"/>
        <a:ext cx="1325253" cy="172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3942-7CA2-824E-AEA4-89F59B4080B3}">
      <dsp:nvSpPr>
        <dsp:cNvPr id="0" name=""/>
        <dsp:cNvSpPr/>
      </dsp:nvSpPr>
      <dsp:spPr>
        <a:xfrm>
          <a:off x="0" y="0"/>
          <a:ext cx="6207035" cy="982503"/>
        </a:xfrm>
        <a:prstGeom prst="roundRect">
          <a:avLst>
            <a:gd name="adj" fmla="val 10000"/>
          </a:avLst>
        </a:prstGeom>
        <a:solidFill>
          <a:srgbClr val="1140B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altLang="zh-CN" sz="4200" kern="1200" dirty="0"/>
            <a:t>Day1</a:t>
          </a:r>
          <a:endParaRPr lang="zh-CN" altLang="en-US" sz="4200" kern="1200" dirty="0"/>
        </a:p>
      </dsp:txBody>
      <dsp:txXfrm>
        <a:off x="28777" y="28777"/>
        <a:ext cx="6149481" cy="924949"/>
      </dsp:txXfrm>
    </dsp:sp>
    <dsp:sp modelId="{EB5E25B9-EACB-DC47-B80D-EECE98E61E9C}">
      <dsp:nvSpPr>
        <dsp:cNvPr id="0" name=""/>
        <dsp:cNvSpPr/>
      </dsp:nvSpPr>
      <dsp:spPr>
        <a:xfrm>
          <a:off x="160091" y="1274483"/>
          <a:ext cx="2905402" cy="1717733"/>
        </a:xfrm>
        <a:prstGeom prst="roundRect">
          <a:avLst>
            <a:gd name="adj" fmla="val 10000"/>
          </a:avLst>
        </a:prstGeom>
        <a:solidFill>
          <a:srgbClr val="008EB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Detecting</a:t>
          </a:r>
          <a:r>
            <a:rPr lang="zh-CN" altLang="en-US" sz="2700" kern="1200" dirty="0"/>
            <a:t> </a:t>
          </a:r>
          <a:r>
            <a:rPr lang="en-US" altLang="zh-CN" sz="2700" kern="1200" dirty="0"/>
            <a:t>selection</a:t>
          </a:r>
          <a:r>
            <a:rPr lang="zh-CN" altLang="en-US" sz="2700" kern="1200" dirty="0"/>
            <a:t> </a:t>
          </a:r>
          <a:r>
            <a:rPr lang="en-US" altLang="zh-CN" sz="2700" kern="1200" dirty="0"/>
            <a:t>target</a:t>
          </a:r>
          <a:endParaRPr lang="zh-CN" altLang="en-US" sz="2700" kern="1200" dirty="0"/>
        </a:p>
      </dsp:txBody>
      <dsp:txXfrm>
        <a:off x="210402" y="1324794"/>
        <a:ext cx="2804780" cy="1617111"/>
      </dsp:txXfrm>
    </dsp:sp>
    <dsp:sp modelId="{73085571-3DD3-4B42-BB2C-E1E942A84470}">
      <dsp:nvSpPr>
        <dsp:cNvPr id="0" name=""/>
        <dsp:cNvSpPr/>
      </dsp:nvSpPr>
      <dsp:spPr>
        <a:xfrm>
          <a:off x="160120" y="3282098"/>
          <a:ext cx="1439994" cy="1803601"/>
        </a:xfrm>
        <a:prstGeom prst="roundRect">
          <a:avLst>
            <a:gd name="adj" fmla="val 10000"/>
          </a:avLst>
        </a:prstGeom>
        <a:solidFill>
          <a:srgbClr val="00CBF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Drift</a:t>
          </a:r>
          <a:endParaRPr lang="zh-CN" altLang="en-US" sz="1600" kern="1200" dirty="0"/>
        </a:p>
      </dsp:txBody>
      <dsp:txXfrm>
        <a:off x="202296" y="3324274"/>
        <a:ext cx="1355642" cy="1719249"/>
      </dsp:txXfrm>
    </dsp:sp>
    <dsp:sp modelId="{388CC943-F2F0-D545-A971-26B38C9A14DC}">
      <dsp:nvSpPr>
        <dsp:cNvPr id="0" name=""/>
        <dsp:cNvSpPr/>
      </dsp:nvSpPr>
      <dsp:spPr>
        <a:xfrm>
          <a:off x="1659123" y="3282098"/>
          <a:ext cx="1406341" cy="1803601"/>
        </a:xfrm>
        <a:prstGeom prst="roundRect">
          <a:avLst>
            <a:gd name="adj" fmla="val 10000"/>
          </a:avLst>
        </a:prstGeom>
        <a:solidFill>
          <a:srgbClr val="00CBF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statistical</a:t>
          </a:r>
          <a:r>
            <a:rPr lang="zh-CN" altLang="en-US" sz="1600" kern="1200" dirty="0"/>
            <a:t> </a:t>
          </a:r>
          <a:r>
            <a:rPr lang="en-US" altLang="zh-CN" sz="1600" kern="1200" dirty="0"/>
            <a:t>methods</a:t>
          </a:r>
        </a:p>
        <a:p>
          <a:pPr marL="0" lvl="0" indent="0" algn="ctr" defTabSz="711200">
            <a:lnSpc>
              <a:spcPct val="90000"/>
            </a:lnSpc>
            <a:spcBef>
              <a:spcPct val="0"/>
            </a:spcBef>
            <a:spcAft>
              <a:spcPct val="35000"/>
            </a:spcAft>
            <a:buFont typeface="Arial" panose="020B0604020202020204" pitchFamily="34" charset="0"/>
            <a:buNone/>
          </a:pPr>
          <a:r>
            <a:rPr lang="en-US" altLang="zh-CN" sz="1600" kern="1200" dirty="0"/>
            <a:t>(CMH-test</a:t>
          </a:r>
        </a:p>
        <a:p>
          <a:pPr marL="0" lvl="0" indent="0" algn="ctr" defTabSz="711200">
            <a:lnSpc>
              <a:spcPct val="90000"/>
            </a:lnSpc>
            <a:spcBef>
              <a:spcPct val="0"/>
            </a:spcBef>
            <a:spcAft>
              <a:spcPct val="35000"/>
            </a:spcAft>
            <a:buFont typeface="Arial" panose="020B0604020202020204" pitchFamily="34" charset="0"/>
            <a:buNone/>
          </a:pPr>
          <a:r>
            <a:rPr lang="en-US" altLang="zh-CN" sz="1600" kern="1200" dirty="0"/>
            <a:t>Chisq-test)</a:t>
          </a:r>
          <a:endParaRPr lang="zh-CN" altLang="en-US" sz="1600" kern="1200" dirty="0"/>
        </a:p>
      </dsp:txBody>
      <dsp:txXfrm>
        <a:off x="1700313" y="3323288"/>
        <a:ext cx="1323961" cy="1721221"/>
      </dsp:txXfrm>
    </dsp:sp>
    <dsp:sp modelId="{866ED373-4A6A-4242-96F6-31ED9FDEDE17}">
      <dsp:nvSpPr>
        <dsp:cNvPr id="0" name=""/>
        <dsp:cNvSpPr/>
      </dsp:nvSpPr>
      <dsp:spPr>
        <a:xfrm>
          <a:off x="3183511" y="1274483"/>
          <a:ext cx="2871748" cy="1716713"/>
        </a:xfrm>
        <a:prstGeom prst="roundRect">
          <a:avLst>
            <a:gd name="adj" fmla="val 10000"/>
          </a:avLst>
        </a:prstGeom>
        <a:solidFill>
          <a:srgbClr val="17995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Reconstruct</a:t>
          </a:r>
          <a:r>
            <a:rPr lang="zh-CN" altLang="en-US" sz="2700" kern="1200" dirty="0"/>
            <a:t> </a:t>
          </a:r>
          <a:r>
            <a:rPr lang="en-US" altLang="zh-CN" sz="2700" kern="1200" dirty="0"/>
            <a:t>haplotype</a:t>
          </a:r>
          <a:r>
            <a:rPr lang="zh-CN" altLang="en-US" sz="2700" kern="1200" dirty="0"/>
            <a:t> </a:t>
          </a:r>
          <a:r>
            <a:rPr lang="en-US" altLang="zh-CN" sz="2700" kern="1200" dirty="0"/>
            <a:t>blocks</a:t>
          </a:r>
          <a:endParaRPr lang="zh-CN" altLang="en-US" sz="2700" kern="1200" dirty="0"/>
        </a:p>
      </dsp:txBody>
      <dsp:txXfrm>
        <a:off x="3233792" y="1324764"/>
        <a:ext cx="2771186" cy="1616151"/>
      </dsp:txXfrm>
    </dsp:sp>
    <dsp:sp modelId="{7438F191-F176-5347-9037-65E497A81CF4}">
      <dsp:nvSpPr>
        <dsp:cNvPr id="0" name=""/>
        <dsp:cNvSpPr/>
      </dsp:nvSpPr>
      <dsp:spPr>
        <a:xfrm>
          <a:off x="3183539" y="3281078"/>
          <a:ext cx="1406341" cy="1803601"/>
        </a:xfrm>
        <a:prstGeom prst="roundRect">
          <a:avLst>
            <a:gd name="adj" fmla="val 10000"/>
          </a:avLst>
        </a:prstGeom>
        <a:solidFill>
          <a:srgbClr val="20CB7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Linkage</a:t>
          </a:r>
          <a:r>
            <a:rPr lang="zh-CN" altLang="en-US" sz="1600" kern="1200" dirty="0"/>
            <a:t> </a:t>
          </a:r>
          <a:r>
            <a:rPr lang="en-US" altLang="zh-CN" sz="1600" kern="1200" dirty="0"/>
            <a:t>(correlated</a:t>
          </a:r>
          <a:r>
            <a:rPr lang="zh-CN" altLang="en-US" sz="1600" kern="1200" dirty="0"/>
            <a:t> </a:t>
          </a:r>
          <a:r>
            <a:rPr lang="en-US" altLang="zh-CN" sz="1600" kern="1200" dirty="0"/>
            <a:t>frequency</a:t>
          </a:r>
          <a:r>
            <a:rPr lang="zh-CN" altLang="en-US" sz="1600" kern="1200" dirty="0"/>
            <a:t> </a:t>
          </a:r>
          <a:r>
            <a:rPr lang="en-US" altLang="zh-CN" sz="1600" kern="1200" dirty="0"/>
            <a:t>change)</a:t>
          </a:r>
          <a:endParaRPr lang="zh-CN" altLang="en-US" sz="1600" kern="1200" dirty="0"/>
        </a:p>
      </dsp:txBody>
      <dsp:txXfrm>
        <a:off x="3224729" y="3322268"/>
        <a:ext cx="1323961" cy="1721221"/>
      </dsp:txXfrm>
    </dsp:sp>
    <dsp:sp modelId="{7D658B62-C8B6-894B-86BE-E21716A95FCF}">
      <dsp:nvSpPr>
        <dsp:cNvPr id="0" name=""/>
        <dsp:cNvSpPr/>
      </dsp:nvSpPr>
      <dsp:spPr>
        <a:xfrm>
          <a:off x="4648889" y="3281078"/>
          <a:ext cx="1406341" cy="1803601"/>
        </a:xfrm>
        <a:prstGeom prst="roundRect">
          <a:avLst>
            <a:gd name="adj" fmla="val 10000"/>
          </a:avLst>
        </a:prstGeom>
        <a:solidFill>
          <a:srgbClr val="20CB7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characterize</a:t>
          </a:r>
          <a:r>
            <a:rPr lang="zh-CN" altLang="en-US" sz="1600" kern="1200" dirty="0"/>
            <a:t> </a:t>
          </a:r>
          <a:r>
            <a:rPr lang="en-US" altLang="zh-CN" sz="1600" kern="1200" dirty="0"/>
            <a:t>selection</a:t>
          </a:r>
          <a:r>
            <a:rPr lang="zh-CN" altLang="en-US" sz="1600" kern="1200" dirty="0"/>
            <a:t> </a:t>
          </a:r>
          <a:r>
            <a:rPr lang="en-US" altLang="zh-CN" sz="1600" kern="1200" dirty="0"/>
            <a:t>(e.g.</a:t>
          </a:r>
          <a:r>
            <a:rPr lang="zh-CN" altLang="en-US" sz="1600" kern="1200" dirty="0"/>
            <a:t> </a:t>
          </a:r>
          <a:r>
            <a:rPr lang="en-US" altLang="zh-CN" sz="1600" kern="1200" dirty="0"/>
            <a:t>selection</a:t>
          </a:r>
          <a:r>
            <a:rPr lang="zh-CN" altLang="en-US" sz="1600" kern="1200" dirty="0"/>
            <a:t> </a:t>
          </a:r>
          <a:r>
            <a:rPr lang="en-US" altLang="zh-CN" sz="1600" kern="1200" dirty="0"/>
            <a:t>coefficient)</a:t>
          </a:r>
          <a:endParaRPr lang="zh-CN" altLang="en-US" sz="1600" kern="1200" dirty="0"/>
        </a:p>
      </dsp:txBody>
      <dsp:txXfrm>
        <a:off x="4690079" y="3322268"/>
        <a:ext cx="1323961" cy="1721221"/>
      </dsp:txXfrm>
    </dsp:sp>
    <dsp:sp modelId="{9F719EE2-B8BC-CA46-847A-64BF25E0D84C}">
      <dsp:nvSpPr>
        <dsp:cNvPr id="0" name=""/>
        <dsp:cNvSpPr/>
      </dsp:nvSpPr>
      <dsp:spPr>
        <a:xfrm>
          <a:off x="6447458" y="2099"/>
          <a:ext cx="5172693" cy="983002"/>
        </a:xfrm>
        <a:prstGeom prst="roundRect">
          <a:avLst>
            <a:gd name="adj" fmla="val 10000"/>
          </a:avLst>
        </a:prstGeom>
        <a:solidFill>
          <a:srgbClr val="B43434"/>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altLang="zh-CN" sz="4200" kern="1200" dirty="0"/>
            <a:t>Day</a:t>
          </a:r>
          <a:r>
            <a:rPr lang="zh-CN" altLang="en-US" sz="4200" kern="1200" dirty="0"/>
            <a:t> </a:t>
          </a:r>
          <a:r>
            <a:rPr lang="en-US" altLang="zh-CN" sz="4200" kern="1200" dirty="0"/>
            <a:t>2</a:t>
          </a:r>
          <a:endParaRPr lang="zh-CN" altLang="en-US" sz="4200" kern="1200" dirty="0"/>
        </a:p>
      </dsp:txBody>
      <dsp:txXfrm>
        <a:off x="6476249" y="30890"/>
        <a:ext cx="5115111" cy="925420"/>
      </dsp:txXfrm>
    </dsp:sp>
    <dsp:sp modelId="{613790E7-558C-014E-8248-4F94B10AFBCD}">
      <dsp:nvSpPr>
        <dsp:cNvPr id="0" name=""/>
        <dsp:cNvSpPr/>
      </dsp:nvSpPr>
      <dsp:spPr>
        <a:xfrm>
          <a:off x="6633102" y="1274982"/>
          <a:ext cx="1808689" cy="1716713"/>
        </a:xfrm>
        <a:prstGeom prst="roundRect">
          <a:avLst>
            <a:gd name="adj" fmla="val 10000"/>
          </a:avLst>
        </a:prstGeom>
        <a:solidFill>
          <a:srgbClr val="B3572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SLiM</a:t>
          </a:r>
          <a:r>
            <a:rPr lang="zh-CN" altLang="en-US" sz="2700" kern="1200" dirty="0"/>
            <a:t> </a:t>
          </a:r>
          <a:r>
            <a:rPr lang="en-US" altLang="zh-CN" sz="2700" kern="1200" dirty="0"/>
            <a:t>simulation</a:t>
          </a:r>
          <a:endParaRPr lang="zh-CN" altLang="en-US" sz="2700" kern="1200" dirty="0"/>
        </a:p>
      </dsp:txBody>
      <dsp:txXfrm>
        <a:off x="6683383" y="1325263"/>
        <a:ext cx="1708127" cy="1616151"/>
      </dsp:txXfrm>
    </dsp:sp>
    <dsp:sp modelId="{0A8EDEEF-0B8F-4C49-BBA7-1C7381292FDE}">
      <dsp:nvSpPr>
        <dsp:cNvPr id="0" name=""/>
        <dsp:cNvSpPr/>
      </dsp:nvSpPr>
      <dsp:spPr>
        <a:xfrm>
          <a:off x="6833589" y="3281577"/>
          <a:ext cx="1407715" cy="1803601"/>
        </a:xfrm>
        <a:prstGeom prst="roundRect">
          <a:avLst>
            <a:gd name="adj" fmla="val 10000"/>
          </a:avLst>
        </a:prstGeom>
        <a:solidFill>
          <a:srgbClr val="F87A2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Model</a:t>
          </a:r>
          <a:r>
            <a:rPr lang="zh-CN" altLang="en-US" sz="1600" kern="1200" dirty="0"/>
            <a:t> </a:t>
          </a:r>
          <a:r>
            <a:rPr lang="en-US" altLang="zh-CN" sz="1600" kern="1200" dirty="0"/>
            <a:t>selection</a:t>
          </a:r>
        </a:p>
      </dsp:txBody>
      <dsp:txXfrm>
        <a:off x="6874820" y="3322808"/>
        <a:ext cx="1325253" cy="1721139"/>
      </dsp:txXfrm>
    </dsp:sp>
    <dsp:sp modelId="{0C1F8C63-7AC4-044B-9D78-4E7C6B3EFA97}">
      <dsp:nvSpPr>
        <dsp:cNvPr id="0" name=""/>
        <dsp:cNvSpPr/>
      </dsp:nvSpPr>
      <dsp:spPr>
        <a:xfrm>
          <a:off x="8559809" y="1274982"/>
          <a:ext cx="2874699" cy="1716713"/>
        </a:xfrm>
        <a:prstGeom prst="roundRect">
          <a:avLst>
            <a:gd name="adj" fmla="val 10000"/>
          </a:avLst>
        </a:prstGeom>
        <a:solidFill>
          <a:srgbClr val="B38A1E"/>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Model</a:t>
          </a:r>
          <a:r>
            <a:rPr lang="zh-CN" altLang="en-US" sz="2700" kern="1200" dirty="0"/>
            <a:t> </a:t>
          </a:r>
          <a:r>
            <a:rPr lang="en-US" altLang="zh-CN" sz="2700" kern="1200" dirty="0"/>
            <a:t>Fitting</a:t>
          </a:r>
          <a:endParaRPr lang="zh-CN" altLang="en-US" sz="2700" kern="1200" dirty="0"/>
        </a:p>
      </dsp:txBody>
      <dsp:txXfrm>
        <a:off x="8610090" y="1325263"/>
        <a:ext cx="2774137" cy="1616151"/>
      </dsp:txXfrm>
    </dsp:sp>
    <dsp:sp modelId="{F81BF1B6-CC80-CF49-8C9A-71909D9FCF20}">
      <dsp:nvSpPr>
        <dsp:cNvPr id="0" name=""/>
        <dsp:cNvSpPr/>
      </dsp:nvSpPr>
      <dsp:spPr>
        <a:xfrm>
          <a:off x="8559938" y="3281577"/>
          <a:ext cx="1407715" cy="1803601"/>
        </a:xfrm>
        <a:prstGeom prst="roundRect">
          <a:avLst>
            <a:gd name="adj" fmla="val 10000"/>
          </a:avLst>
        </a:prstGeom>
        <a:solidFill>
          <a:srgbClr val="FCC229"/>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connection</a:t>
          </a:r>
          <a:r>
            <a:rPr lang="zh-CN" altLang="en-US" sz="1600" kern="1200" dirty="0"/>
            <a:t> </a:t>
          </a:r>
          <a:r>
            <a:rPr lang="en-US" altLang="zh-CN" sz="1600" kern="1200" dirty="0"/>
            <a:t>between</a:t>
          </a:r>
          <a:r>
            <a:rPr lang="zh-CN" altLang="en-US" sz="1600" kern="1200" dirty="0"/>
            <a:t> </a:t>
          </a:r>
          <a:r>
            <a:rPr lang="en-US" altLang="zh-CN" sz="1600" kern="1200" dirty="0"/>
            <a:t>simulation</a:t>
          </a:r>
          <a:r>
            <a:rPr lang="zh-CN" altLang="en-US" sz="1600" kern="1200" dirty="0"/>
            <a:t> </a:t>
          </a:r>
          <a:r>
            <a:rPr lang="en-US" altLang="zh-CN" sz="1600" kern="1200" dirty="0"/>
            <a:t>and</a:t>
          </a:r>
          <a:r>
            <a:rPr lang="zh-CN" altLang="en-US" sz="1600" kern="1200" dirty="0"/>
            <a:t> </a:t>
          </a:r>
          <a:r>
            <a:rPr lang="en-US" altLang="zh-CN" sz="1600" kern="1200" dirty="0"/>
            <a:t>experiments</a:t>
          </a:r>
          <a:endParaRPr lang="zh-CN" altLang="en-US" sz="1600" kern="1200" dirty="0"/>
        </a:p>
      </dsp:txBody>
      <dsp:txXfrm>
        <a:off x="8601169" y="3322808"/>
        <a:ext cx="1325253" cy="1721139"/>
      </dsp:txXfrm>
    </dsp:sp>
    <dsp:sp modelId="{ED9EE849-C3B2-5B4B-8928-C92826FCCF13}">
      <dsp:nvSpPr>
        <dsp:cNvPr id="0" name=""/>
        <dsp:cNvSpPr/>
      </dsp:nvSpPr>
      <dsp:spPr>
        <a:xfrm>
          <a:off x="10026663" y="3281577"/>
          <a:ext cx="1407715" cy="1803601"/>
        </a:xfrm>
        <a:prstGeom prst="roundRect">
          <a:avLst>
            <a:gd name="adj" fmla="val 10000"/>
          </a:avLst>
        </a:prstGeom>
        <a:solidFill>
          <a:srgbClr val="FCC229"/>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summary</a:t>
          </a:r>
          <a:r>
            <a:rPr lang="zh-CN" altLang="en-US" sz="1600" kern="1200" dirty="0"/>
            <a:t> </a:t>
          </a:r>
          <a:r>
            <a:rPr lang="en-US" altLang="zh-CN" sz="1600" kern="1200" dirty="0"/>
            <a:t>statistics</a:t>
          </a:r>
          <a:r>
            <a:rPr lang="zh-CN" altLang="en-US" sz="1600" kern="1200" dirty="0"/>
            <a:t> </a:t>
          </a:r>
          <a:r>
            <a:rPr lang="en-US" altLang="zh-CN" sz="1600" kern="1200" dirty="0"/>
            <a:t>(e.g.</a:t>
          </a:r>
          <a:r>
            <a:rPr lang="zh-CN" altLang="en-US" sz="1600" kern="1200" dirty="0"/>
            <a:t> </a:t>
          </a:r>
          <a:r>
            <a:rPr lang="en-US" altLang="zh-CN" sz="1600" kern="1200" dirty="0"/>
            <a:t>Jaccard</a:t>
          </a:r>
          <a:r>
            <a:rPr lang="zh-CN" altLang="en-US" sz="1600" kern="1200" dirty="0"/>
            <a:t> </a:t>
          </a:r>
          <a:r>
            <a:rPr lang="en-US" altLang="zh-CN" sz="1600" kern="1200" dirty="0"/>
            <a:t>index)</a:t>
          </a:r>
          <a:endParaRPr lang="zh-CN" altLang="en-US" sz="1600" kern="1200" dirty="0"/>
        </a:p>
      </dsp:txBody>
      <dsp:txXfrm>
        <a:off x="10067894" y="3322808"/>
        <a:ext cx="1325253" cy="1721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2E2537-314C-A646-BA3A-08FCB6FF8A99}">
      <dsp:nvSpPr>
        <dsp:cNvPr id="0" name=""/>
        <dsp:cNvSpPr/>
      </dsp:nvSpPr>
      <dsp:spPr>
        <a:xfrm>
          <a:off x="5165" y="1272843"/>
          <a:ext cx="1601273" cy="1534417"/>
        </a:xfrm>
        <a:prstGeom prst="roundRect">
          <a:avLst>
            <a:gd name="adj" fmla="val 10000"/>
          </a:avLst>
        </a:prstGeom>
        <a:solidFill>
          <a:schemeClr val="accent4">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Quality</a:t>
          </a:r>
          <a:r>
            <a:rPr lang="zh-CN" altLang="en-US" sz="1700" b="1" kern="1200" dirty="0"/>
            <a:t> </a:t>
          </a:r>
          <a:r>
            <a:rPr lang="en-US" altLang="zh-CN" sz="1700" b="1" kern="1200" dirty="0"/>
            <a:t>Control</a:t>
          </a:r>
          <a:endParaRPr lang="zh-CN" altLang="en-US" sz="1700" b="1" kern="1200" dirty="0"/>
        </a:p>
      </dsp:txBody>
      <dsp:txXfrm>
        <a:off x="50107" y="1317785"/>
        <a:ext cx="1511389" cy="1444533"/>
      </dsp:txXfrm>
    </dsp:sp>
    <dsp:sp modelId="{DBD6666F-7011-5D4B-A528-B1F1D67B5E9A}">
      <dsp:nvSpPr>
        <dsp:cNvPr id="0" name=""/>
        <dsp:cNvSpPr/>
      </dsp:nvSpPr>
      <dsp:spPr>
        <a:xfrm>
          <a:off x="1766566" y="1841494"/>
          <a:ext cx="339469" cy="397115"/>
        </a:xfrm>
        <a:prstGeom prst="rightArrow">
          <a:avLst>
            <a:gd name="adj1" fmla="val 60000"/>
            <a:gd name="adj2" fmla="val 50000"/>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b="1" kern="1200"/>
        </a:p>
      </dsp:txBody>
      <dsp:txXfrm>
        <a:off x="1766566" y="1920917"/>
        <a:ext cx="237628" cy="238269"/>
      </dsp:txXfrm>
    </dsp:sp>
    <dsp:sp modelId="{DEF48CA6-8B01-334B-9F20-8281E6FF47A6}">
      <dsp:nvSpPr>
        <dsp:cNvPr id="0" name=""/>
        <dsp:cNvSpPr/>
      </dsp:nvSpPr>
      <dsp:spPr>
        <a:xfrm>
          <a:off x="2246948" y="1272843"/>
          <a:ext cx="1601273" cy="1534417"/>
        </a:xfrm>
        <a:prstGeom prst="roundRect">
          <a:avLst>
            <a:gd name="adj" fmla="val 10000"/>
          </a:avLst>
        </a:prstGeom>
        <a:solidFill>
          <a:schemeClr val="accent4">
            <a:alpha val="90000"/>
            <a:hueOff val="0"/>
            <a:satOff val="0"/>
            <a:lumOff val="0"/>
            <a:alpha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Estimate</a:t>
          </a:r>
          <a:r>
            <a:rPr lang="zh-CN" altLang="en-US" sz="1700" b="1" kern="1200" dirty="0"/>
            <a:t> </a:t>
          </a:r>
          <a:r>
            <a:rPr lang="en-US" altLang="zh-CN" sz="1700" b="1" kern="1200" dirty="0"/>
            <a:t>Ne</a:t>
          </a:r>
          <a:endParaRPr lang="zh-CN" altLang="en-US" sz="1700" b="1" kern="1200" dirty="0"/>
        </a:p>
      </dsp:txBody>
      <dsp:txXfrm>
        <a:off x="2291890" y="1317785"/>
        <a:ext cx="1511389" cy="1444533"/>
      </dsp:txXfrm>
    </dsp:sp>
    <dsp:sp modelId="{3130EE12-DE3F-8B41-A01E-C2FF0F1F9667}">
      <dsp:nvSpPr>
        <dsp:cNvPr id="0" name=""/>
        <dsp:cNvSpPr/>
      </dsp:nvSpPr>
      <dsp:spPr>
        <a:xfrm>
          <a:off x="4008349" y="1841494"/>
          <a:ext cx="339469" cy="397115"/>
        </a:xfrm>
        <a:prstGeom prst="rightArrow">
          <a:avLst>
            <a:gd name="adj1" fmla="val 60000"/>
            <a:gd name="adj2" fmla="val 50000"/>
          </a:avLst>
        </a:prstGeom>
        <a:solidFill>
          <a:schemeClr val="accent4">
            <a:shade val="90000"/>
            <a:hueOff val="210583"/>
            <a:satOff val="-10943"/>
            <a:lumOff val="1347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b="1" kern="1200"/>
        </a:p>
      </dsp:txBody>
      <dsp:txXfrm>
        <a:off x="4008349" y="1920917"/>
        <a:ext cx="237628" cy="238269"/>
      </dsp:txXfrm>
    </dsp:sp>
    <dsp:sp modelId="{F20AF23E-23AD-8D43-871F-7724C0A2BA11}">
      <dsp:nvSpPr>
        <dsp:cNvPr id="0" name=""/>
        <dsp:cNvSpPr/>
      </dsp:nvSpPr>
      <dsp:spPr>
        <a:xfrm>
          <a:off x="4488731" y="1272843"/>
          <a:ext cx="1601273" cy="1534417"/>
        </a:xfrm>
        <a:prstGeom prst="roundRect">
          <a:avLst>
            <a:gd name="adj" fmla="val 10000"/>
          </a:avLst>
        </a:prstGeom>
        <a:solidFill>
          <a:schemeClr val="accent4">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Detecting</a:t>
          </a:r>
          <a:r>
            <a:rPr lang="zh-CN" altLang="en-US" sz="1700" b="1" kern="1200" dirty="0"/>
            <a:t> </a:t>
          </a:r>
          <a:r>
            <a:rPr lang="en-US" altLang="zh-CN" sz="1700" b="1" kern="1200" dirty="0"/>
            <a:t>selection</a:t>
          </a:r>
          <a:r>
            <a:rPr lang="zh-CN" altLang="en-US" sz="1700" b="1" kern="1200" dirty="0"/>
            <a:t> </a:t>
          </a:r>
          <a:r>
            <a:rPr lang="en-US" altLang="zh-CN" sz="1700" b="1" kern="1200" dirty="0"/>
            <a:t>target</a:t>
          </a:r>
          <a:endParaRPr lang="zh-CN" altLang="en-US" sz="1700" b="1" kern="1200" dirty="0"/>
        </a:p>
      </dsp:txBody>
      <dsp:txXfrm>
        <a:off x="4533673" y="1317785"/>
        <a:ext cx="1511389" cy="1444533"/>
      </dsp:txXfrm>
    </dsp:sp>
    <dsp:sp modelId="{D0370385-F307-6C42-B288-029E4D06E8FC}">
      <dsp:nvSpPr>
        <dsp:cNvPr id="0" name=""/>
        <dsp:cNvSpPr/>
      </dsp:nvSpPr>
      <dsp:spPr>
        <a:xfrm>
          <a:off x="6250132" y="1841494"/>
          <a:ext cx="339469" cy="397115"/>
        </a:xfrm>
        <a:prstGeom prst="rightArrow">
          <a:avLst>
            <a:gd name="adj1" fmla="val 60000"/>
            <a:gd name="adj2" fmla="val 50000"/>
          </a:avLst>
        </a:prstGeom>
        <a:solidFill>
          <a:schemeClr val="accent4">
            <a:shade val="90000"/>
            <a:hueOff val="421166"/>
            <a:satOff val="-21886"/>
            <a:lumOff val="2694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b="1" kern="1200"/>
        </a:p>
      </dsp:txBody>
      <dsp:txXfrm>
        <a:off x="6250132" y="1920917"/>
        <a:ext cx="237628" cy="238269"/>
      </dsp:txXfrm>
    </dsp:sp>
    <dsp:sp modelId="{DA8223EB-C65E-A648-9803-B3B87384CE04}">
      <dsp:nvSpPr>
        <dsp:cNvPr id="0" name=""/>
        <dsp:cNvSpPr/>
      </dsp:nvSpPr>
      <dsp:spPr>
        <a:xfrm>
          <a:off x="6730514" y="1272843"/>
          <a:ext cx="1601273" cy="1534417"/>
        </a:xfrm>
        <a:prstGeom prst="roundRect">
          <a:avLst>
            <a:gd name="adj" fmla="val 10000"/>
          </a:avLst>
        </a:prstGeom>
        <a:solidFill>
          <a:schemeClr val="accent4">
            <a:alpha val="90000"/>
            <a:hueOff val="0"/>
            <a:satOff val="0"/>
            <a:lumOff val="0"/>
            <a:alphaOff val="-3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Reconstruct</a:t>
          </a:r>
          <a:r>
            <a:rPr lang="zh-CN" altLang="en-US" sz="1700" b="1" kern="1200" dirty="0"/>
            <a:t> </a:t>
          </a:r>
          <a:r>
            <a:rPr lang="en-US" altLang="zh-CN" sz="1700" b="1" kern="1200" dirty="0"/>
            <a:t>haplotype</a:t>
          </a:r>
          <a:r>
            <a:rPr lang="zh-CN" altLang="en-US" sz="1700" b="1" kern="1200" dirty="0"/>
            <a:t> </a:t>
          </a:r>
          <a:r>
            <a:rPr lang="en-US" altLang="zh-CN" sz="1700" b="1" kern="1200" dirty="0"/>
            <a:t>blocks</a:t>
          </a:r>
          <a:endParaRPr lang="zh-CN" altLang="en-US" sz="1700" b="1" kern="1200" dirty="0"/>
        </a:p>
      </dsp:txBody>
      <dsp:txXfrm>
        <a:off x="6775456" y="1317785"/>
        <a:ext cx="1511389" cy="1444533"/>
      </dsp:txXfrm>
    </dsp:sp>
    <dsp:sp modelId="{4FE6B68D-69D3-B34A-8535-AD4B90C89BCB}">
      <dsp:nvSpPr>
        <dsp:cNvPr id="0" name=""/>
        <dsp:cNvSpPr/>
      </dsp:nvSpPr>
      <dsp:spPr>
        <a:xfrm>
          <a:off x="8491915" y="1841494"/>
          <a:ext cx="339469" cy="397115"/>
        </a:xfrm>
        <a:prstGeom prst="rightArrow">
          <a:avLst>
            <a:gd name="adj1" fmla="val 60000"/>
            <a:gd name="adj2" fmla="val 50000"/>
          </a:avLst>
        </a:prstGeom>
        <a:solidFill>
          <a:schemeClr val="accent4">
            <a:shade val="90000"/>
            <a:hueOff val="631749"/>
            <a:satOff val="-32829"/>
            <a:lumOff val="404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b="1" kern="1200"/>
        </a:p>
      </dsp:txBody>
      <dsp:txXfrm>
        <a:off x="8491915" y="1920917"/>
        <a:ext cx="237628" cy="238269"/>
      </dsp:txXfrm>
    </dsp:sp>
    <dsp:sp modelId="{FCA32DBB-F7DC-6844-880D-77798C8A3CE4}">
      <dsp:nvSpPr>
        <dsp:cNvPr id="0" name=""/>
        <dsp:cNvSpPr/>
      </dsp:nvSpPr>
      <dsp:spPr>
        <a:xfrm>
          <a:off x="8972297" y="1272843"/>
          <a:ext cx="1601273" cy="1534417"/>
        </a:xfrm>
        <a:prstGeom prst="roundRect">
          <a:avLst>
            <a:gd name="adj" fmla="val 10000"/>
          </a:avLst>
        </a:prstGeom>
        <a:solidFill>
          <a:schemeClr val="accent4">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characterizing</a:t>
          </a:r>
          <a:r>
            <a:rPr lang="zh-CN" altLang="en-US" sz="1700" b="1" kern="1200" dirty="0"/>
            <a:t> </a:t>
          </a:r>
          <a:r>
            <a:rPr lang="en-US" altLang="zh-CN" sz="1700" b="1" kern="1200" dirty="0"/>
            <a:t>selection</a:t>
          </a:r>
          <a:endParaRPr lang="zh-CN" altLang="en-US" sz="1700" b="1" kern="1200" dirty="0"/>
        </a:p>
      </dsp:txBody>
      <dsp:txXfrm>
        <a:off x="9017239" y="1317785"/>
        <a:ext cx="1511389" cy="14445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3942-7CA2-824E-AEA4-89F59B4080B3}">
      <dsp:nvSpPr>
        <dsp:cNvPr id="0" name=""/>
        <dsp:cNvSpPr/>
      </dsp:nvSpPr>
      <dsp:spPr>
        <a:xfrm>
          <a:off x="0" y="0"/>
          <a:ext cx="6207035" cy="982503"/>
        </a:xfrm>
        <a:prstGeom prst="roundRect">
          <a:avLst>
            <a:gd name="adj" fmla="val 10000"/>
          </a:avLst>
        </a:prstGeom>
        <a:solidFill>
          <a:srgbClr val="1140B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altLang="zh-CN" sz="4200" kern="1200" dirty="0"/>
            <a:t>Day1</a:t>
          </a:r>
          <a:endParaRPr lang="zh-CN" altLang="en-US" sz="4200" kern="1200" dirty="0"/>
        </a:p>
      </dsp:txBody>
      <dsp:txXfrm>
        <a:off x="28777" y="28777"/>
        <a:ext cx="6149481" cy="924949"/>
      </dsp:txXfrm>
    </dsp:sp>
    <dsp:sp modelId="{EB5E25B9-EACB-DC47-B80D-EECE98E61E9C}">
      <dsp:nvSpPr>
        <dsp:cNvPr id="0" name=""/>
        <dsp:cNvSpPr/>
      </dsp:nvSpPr>
      <dsp:spPr>
        <a:xfrm>
          <a:off x="160091" y="1274483"/>
          <a:ext cx="2905402" cy="1717733"/>
        </a:xfrm>
        <a:prstGeom prst="roundRect">
          <a:avLst>
            <a:gd name="adj" fmla="val 10000"/>
          </a:avLst>
        </a:prstGeom>
        <a:solidFill>
          <a:srgbClr val="008EB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Detecting</a:t>
          </a:r>
          <a:r>
            <a:rPr lang="zh-CN" altLang="en-US" sz="2700" kern="1200" dirty="0"/>
            <a:t> </a:t>
          </a:r>
          <a:r>
            <a:rPr lang="en-US" altLang="zh-CN" sz="2700" kern="1200" dirty="0"/>
            <a:t>selection</a:t>
          </a:r>
          <a:r>
            <a:rPr lang="zh-CN" altLang="en-US" sz="2700" kern="1200" dirty="0"/>
            <a:t> </a:t>
          </a:r>
          <a:r>
            <a:rPr lang="en-US" altLang="zh-CN" sz="2700" kern="1200" dirty="0"/>
            <a:t>target</a:t>
          </a:r>
          <a:endParaRPr lang="zh-CN" altLang="en-US" sz="2700" kern="1200" dirty="0"/>
        </a:p>
      </dsp:txBody>
      <dsp:txXfrm>
        <a:off x="210402" y="1324794"/>
        <a:ext cx="2804780" cy="1617111"/>
      </dsp:txXfrm>
    </dsp:sp>
    <dsp:sp modelId="{73085571-3DD3-4B42-BB2C-E1E942A84470}">
      <dsp:nvSpPr>
        <dsp:cNvPr id="0" name=""/>
        <dsp:cNvSpPr/>
      </dsp:nvSpPr>
      <dsp:spPr>
        <a:xfrm>
          <a:off x="160120" y="3282098"/>
          <a:ext cx="1439994" cy="1803601"/>
        </a:xfrm>
        <a:prstGeom prst="roundRect">
          <a:avLst>
            <a:gd name="adj" fmla="val 10000"/>
          </a:avLst>
        </a:prstGeom>
        <a:solidFill>
          <a:srgbClr val="00CBF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Drift</a:t>
          </a:r>
          <a:endParaRPr lang="zh-CN" altLang="en-US" sz="1600" kern="1200" dirty="0"/>
        </a:p>
      </dsp:txBody>
      <dsp:txXfrm>
        <a:off x="202296" y="3324274"/>
        <a:ext cx="1355642" cy="1719249"/>
      </dsp:txXfrm>
    </dsp:sp>
    <dsp:sp modelId="{388CC943-F2F0-D545-A971-26B38C9A14DC}">
      <dsp:nvSpPr>
        <dsp:cNvPr id="0" name=""/>
        <dsp:cNvSpPr/>
      </dsp:nvSpPr>
      <dsp:spPr>
        <a:xfrm>
          <a:off x="1659123" y="3282098"/>
          <a:ext cx="1406341" cy="1803601"/>
        </a:xfrm>
        <a:prstGeom prst="roundRect">
          <a:avLst>
            <a:gd name="adj" fmla="val 10000"/>
          </a:avLst>
        </a:prstGeom>
        <a:solidFill>
          <a:srgbClr val="00CBF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statistical</a:t>
          </a:r>
          <a:r>
            <a:rPr lang="zh-CN" altLang="en-US" sz="1600" kern="1200" dirty="0"/>
            <a:t> </a:t>
          </a:r>
          <a:r>
            <a:rPr lang="en-US" altLang="zh-CN" sz="1600" kern="1200" dirty="0"/>
            <a:t>methods</a:t>
          </a:r>
        </a:p>
        <a:p>
          <a:pPr marL="0" lvl="0" indent="0" algn="ctr" defTabSz="711200">
            <a:lnSpc>
              <a:spcPct val="90000"/>
            </a:lnSpc>
            <a:spcBef>
              <a:spcPct val="0"/>
            </a:spcBef>
            <a:spcAft>
              <a:spcPct val="35000"/>
            </a:spcAft>
            <a:buFont typeface="Arial" panose="020B0604020202020204" pitchFamily="34" charset="0"/>
            <a:buNone/>
          </a:pPr>
          <a:r>
            <a:rPr lang="en-US" altLang="zh-CN" sz="1600" kern="1200" dirty="0"/>
            <a:t>(CMH-test</a:t>
          </a:r>
        </a:p>
        <a:p>
          <a:pPr marL="0" lvl="0" indent="0" algn="ctr" defTabSz="711200">
            <a:lnSpc>
              <a:spcPct val="90000"/>
            </a:lnSpc>
            <a:spcBef>
              <a:spcPct val="0"/>
            </a:spcBef>
            <a:spcAft>
              <a:spcPct val="35000"/>
            </a:spcAft>
            <a:buFont typeface="Arial" panose="020B0604020202020204" pitchFamily="34" charset="0"/>
            <a:buNone/>
          </a:pPr>
          <a:r>
            <a:rPr lang="en-US" altLang="zh-CN" sz="1600" kern="1200" dirty="0"/>
            <a:t>Chisq-test)</a:t>
          </a:r>
          <a:endParaRPr lang="zh-CN" altLang="en-US" sz="1600" kern="1200" dirty="0"/>
        </a:p>
      </dsp:txBody>
      <dsp:txXfrm>
        <a:off x="1700313" y="3323288"/>
        <a:ext cx="1323961" cy="1721221"/>
      </dsp:txXfrm>
    </dsp:sp>
    <dsp:sp modelId="{866ED373-4A6A-4242-96F6-31ED9FDEDE17}">
      <dsp:nvSpPr>
        <dsp:cNvPr id="0" name=""/>
        <dsp:cNvSpPr/>
      </dsp:nvSpPr>
      <dsp:spPr>
        <a:xfrm>
          <a:off x="3183511" y="1274483"/>
          <a:ext cx="2871748" cy="1716713"/>
        </a:xfrm>
        <a:prstGeom prst="roundRect">
          <a:avLst>
            <a:gd name="adj" fmla="val 10000"/>
          </a:avLst>
        </a:prstGeom>
        <a:solidFill>
          <a:srgbClr val="17995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Reconstruct</a:t>
          </a:r>
          <a:r>
            <a:rPr lang="zh-CN" altLang="en-US" sz="2700" kern="1200" dirty="0"/>
            <a:t> </a:t>
          </a:r>
          <a:r>
            <a:rPr lang="en-US" altLang="zh-CN" sz="2700" kern="1200" dirty="0"/>
            <a:t>haplotype</a:t>
          </a:r>
          <a:r>
            <a:rPr lang="zh-CN" altLang="en-US" sz="2700" kern="1200" dirty="0"/>
            <a:t> </a:t>
          </a:r>
          <a:r>
            <a:rPr lang="en-US" altLang="zh-CN" sz="2700" kern="1200" dirty="0"/>
            <a:t>blocks</a:t>
          </a:r>
          <a:endParaRPr lang="zh-CN" altLang="en-US" sz="2700" kern="1200" dirty="0"/>
        </a:p>
      </dsp:txBody>
      <dsp:txXfrm>
        <a:off x="3233792" y="1324764"/>
        <a:ext cx="2771186" cy="1616151"/>
      </dsp:txXfrm>
    </dsp:sp>
    <dsp:sp modelId="{7438F191-F176-5347-9037-65E497A81CF4}">
      <dsp:nvSpPr>
        <dsp:cNvPr id="0" name=""/>
        <dsp:cNvSpPr/>
      </dsp:nvSpPr>
      <dsp:spPr>
        <a:xfrm>
          <a:off x="3183539" y="3281078"/>
          <a:ext cx="1406341" cy="1803601"/>
        </a:xfrm>
        <a:prstGeom prst="roundRect">
          <a:avLst>
            <a:gd name="adj" fmla="val 10000"/>
          </a:avLst>
        </a:prstGeom>
        <a:solidFill>
          <a:srgbClr val="20CB7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Linkage</a:t>
          </a:r>
          <a:r>
            <a:rPr lang="zh-CN" altLang="en-US" sz="1600" kern="1200" dirty="0"/>
            <a:t> </a:t>
          </a:r>
          <a:r>
            <a:rPr lang="en-US" altLang="zh-CN" sz="1600" kern="1200" dirty="0"/>
            <a:t>(correlated</a:t>
          </a:r>
          <a:r>
            <a:rPr lang="zh-CN" altLang="en-US" sz="1600" kern="1200" dirty="0"/>
            <a:t> </a:t>
          </a:r>
          <a:r>
            <a:rPr lang="en-US" altLang="zh-CN" sz="1600" kern="1200" dirty="0"/>
            <a:t>frequency</a:t>
          </a:r>
          <a:r>
            <a:rPr lang="zh-CN" altLang="en-US" sz="1600" kern="1200" dirty="0"/>
            <a:t> </a:t>
          </a:r>
          <a:r>
            <a:rPr lang="en-US" altLang="zh-CN" sz="1600" kern="1200" dirty="0"/>
            <a:t>change)</a:t>
          </a:r>
          <a:endParaRPr lang="zh-CN" altLang="en-US" sz="1600" kern="1200" dirty="0"/>
        </a:p>
      </dsp:txBody>
      <dsp:txXfrm>
        <a:off x="3224729" y="3322268"/>
        <a:ext cx="1323961" cy="1721221"/>
      </dsp:txXfrm>
    </dsp:sp>
    <dsp:sp modelId="{7D658B62-C8B6-894B-86BE-E21716A95FCF}">
      <dsp:nvSpPr>
        <dsp:cNvPr id="0" name=""/>
        <dsp:cNvSpPr/>
      </dsp:nvSpPr>
      <dsp:spPr>
        <a:xfrm>
          <a:off x="4648889" y="3281078"/>
          <a:ext cx="1406341" cy="1803601"/>
        </a:xfrm>
        <a:prstGeom prst="roundRect">
          <a:avLst>
            <a:gd name="adj" fmla="val 10000"/>
          </a:avLst>
        </a:prstGeom>
        <a:solidFill>
          <a:srgbClr val="20CB7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characterize</a:t>
          </a:r>
          <a:r>
            <a:rPr lang="zh-CN" altLang="en-US" sz="1600" kern="1200" dirty="0"/>
            <a:t> </a:t>
          </a:r>
          <a:r>
            <a:rPr lang="en-US" altLang="zh-CN" sz="1600" kern="1200" dirty="0"/>
            <a:t>selection</a:t>
          </a:r>
          <a:r>
            <a:rPr lang="zh-CN" altLang="en-US" sz="1600" kern="1200" dirty="0"/>
            <a:t> </a:t>
          </a:r>
          <a:r>
            <a:rPr lang="en-US" altLang="zh-CN" sz="1600" kern="1200" dirty="0"/>
            <a:t>(e.g.</a:t>
          </a:r>
          <a:r>
            <a:rPr lang="zh-CN" altLang="en-US" sz="1600" kern="1200" dirty="0"/>
            <a:t> </a:t>
          </a:r>
          <a:r>
            <a:rPr lang="en-US" altLang="zh-CN" sz="1600" kern="1200" dirty="0"/>
            <a:t>selection</a:t>
          </a:r>
          <a:r>
            <a:rPr lang="zh-CN" altLang="en-US" sz="1600" kern="1200" dirty="0"/>
            <a:t> </a:t>
          </a:r>
          <a:r>
            <a:rPr lang="en-US" altLang="zh-CN" sz="1600" kern="1200" dirty="0"/>
            <a:t>coefficient)</a:t>
          </a:r>
          <a:endParaRPr lang="zh-CN" altLang="en-US" sz="1600" kern="1200" dirty="0"/>
        </a:p>
      </dsp:txBody>
      <dsp:txXfrm>
        <a:off x="4690079" y="3322268"/>
        <a:ext cx="1323961" cy="1721221"/>
      </dsp:txXfrm>
    </dsp:sp>
    <dsp:sp modelId="{9F719EE2-B8BC-CA46-847A-64BF25E0D84C}">
      <dsp:nvSpPr>
        <dsp:cNvPr id="0" name=""/>
        <dsp:cNvSpPr/>
      </dsp:nvSpPr>
      <dsp:spPr>
        <a:xfrm>
          <a:off x="6447458" y="2099"/>
          <a:ext cx="5172693" cy="983002"/>
        </a:xfrm>
        <a:prstGeom prst="roundRect">
          <a:avLst>
            <a:gd name="adj" fmla="val 10000"/>
          </a:avLst>
        </a:prstGeom>
        <a:solidFill>
          <a:srgbClr val="B43434"/>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altLang="zh-CN" sz="4200" kern="1200" dirty="0"/>
            <a:t>Day</a:t>
          </a:r>
          <a:r>
            <a:rPr lang="zh-CN" altLang="en-US" sz="4200" kern="1200" dirty="0"/>
            <a:t> </a:t>
          </a:r>
          <a:r>
            <a:rPr lang="en-US" altLang="zh-CN" sz="4200" kern="1200" dirty="0"/>
            <a:t>2</a:t>
          </a:r>
          <a:endParaRPr lang="zh-CN" altLang="en-US" sz="4200" kern="1200" dirty="0"/>
        </a:p>
      </dsp:txBody>
      <dsp:txXfrm>
        <a:off x="6476249" y="30890"/>
        <a:ext cx="5115111" cy="925420"/>
      </dsp:txXfrm>
    </dsp:sp>
    <dsp:sp modelId="{613790E7-558C-014E-8248-4F94B10AFBCD}">
      <dsp:nvSpPr>
        <dsp:cNvPr id="0" name=""/>
        <dsp:cNvSpPr/>
      </dsp:nvSpPr>
      <dsp:spPr>
        <a:xfrm>
          <a:off x="6633102" y="1274982"/>
          <a:ext cx="1808689" cy="1716713"/>
        </a:xfrm>
        <a:prstGeom prst="roundRect">
          <a:avLst>
            <a:gd name="adj" fmla="val 10000"/>
          </a:avLst>
        </a:prstGeom>
        <a:solidFill>
          <a:srgbClr val="B3572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SLiM</a:t>
          </a:r>
          <a:r>
            <a:rPr lang="zh-CN" altLang="en-US" sz="2700" kern="1200" dirty="0"/>
            <a:t> </a:t>
          </a:r>
          <a:r>
            <a:rPr lang="en-US" altLang="zh-CN" sz="2700" kern="1200" dirty="0"/>
            <a:t>simulation</a:t>
          </a:r>
          <a:endParaRPr lang="zh-CN" altLang="en-US" sz="2700" kern="1200" dirty="0"/>
        </a:p>
      </dsp:txBody>
      <dsp:txXfrm>
        <a:off x="6683383" y="1325263"/>
        <a:ext cx="1708127" cy="1616151"/>
      </dsp:txXfrm>
    </dsp:sp>
    <dsp:sp modelId="{0A8EDEEF-0B8F-4C49-BBA7-1C7381292FDE}">
      <dsp:nvSpPr>
        <dsp:cNvPr id="0" name=""/>
        <dsp:cNvSpPr/>
      </dsp:nvSpPr>
      <dsp:spPr>
        <a:xfrm>
          <a:off x="6833589" y="3281577"/>
          <a:ext cx="1407715" cy="1803601"/>
        </a:xfrm>
        <a:prstGeom prst="roundRect">
          <a:avLst>
            <a:gd name="adj" fmla="val 10000"/>
          </a:avLst>
        </a:prstGeom>
        <a:solidFill>
          <a:srgbClr val="F87A2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Model</a:t>
          </a:r>
          <a:r>
            <a:rPr lang="zh-CN" altLang="en-US" sz="1600" kern="1200" dirty="0"/>
            <a:t> </a:t>
          </a:r>
          <a:r>
            <a:rPr lang="en-US" altLang="zh-CN" sz="1600" kern="1200" dirty="0"/>
            <a:t>selection</a:t>
          </a:r>
        </a:p>
      </dsp:txBody>
      <dsp:txXfrm>
        <a:off x="6874820" y="3322808"/>
        <a:ext cx="1325253" cy="1721139"/>
      </dsp:txXfrm>
    </dsp:sp>
    <dsp:sp modelId="{0C1F8C63-7AC4-044B-9D78-4E7C6B3EFA97}">
      <dsp:nvSpPr>
        <dsp:cNvPr id="0" name=""/>
        <dsp:cNvSpPr/>
      </dsp:nvSpPr>
      <dsp:spPr>
        <a:xfrm>
          <a:off x="8559809" y="1274982"/>
          <a:ext cx="2874699" cy="1716713"/>
        </a:xfrm>
        <a:prstGeom prst="roundRect">
          <a:avLst>
            <a:gd name="adj" fmla="val 10000"/>
          </a:avLst>
        </a:prstGeom>
        <a:solidFill>
          <a:srgbClr val="B38A1E"/>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Model</a:t>
          </a:r>
          <a:r>
            <a:rPr lang="zh-CN" altLang="en-US" sz="2700" kern="1200" dirty="0"/>
            <a:t> </a:t>
          </a:r>
          <a:r>
            <a:rPr lang="en-US" altLang="zh-CN" sz="2700" kern="1200" dirty="0"/>
            <a:t>Fitting</a:t>
          </a:r>
          <a:endParaRPr lang="zh-CN" altLang="en-US" sz="2700" kern="1200" dirty="0"/>
        </a:p>
      </dsp:txBody>
      <dsp:txXfrm>
        <a:off x="8610090" y="1325263"/>
        <a:ext cx="2774137" cy="1616151"/>
      </dsp:txXfrm>
    </dsp:sp>
    <dsp:sp modelId="{F81BF1B6-CC80-CF49-8C9A-71909D9FCF20}">
      <dsp:nvSpPr>
        <dsp:cNvPr id="0" name=""/>
        <dsp:cNvSpPr/>
      </dsp:nvSpPr>
      <dsp:spPr>
        <a:xfrm>
          <a:off x="8559938" y="3281577"/>
          <a:ext cx="1407715" cy="1803601"/>
        </a:xfrm>
        <a:prstGeom prst="roundRect">
          <a:avLst>
            <a:gd name="adj" fmla="val 10000"/>
          </a:avLst>
        </a:prstGeom>
        <a:solidFill>
          <a:srgbClr val="FCC229"/>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connection</a:t>
          </a:r>
          <a:r>
            <a:rPr lang="zh-CN" altLang="en-US" sz="1600" kern="1200" dirty="0"/>
            <a:t> </a:t>
          </a:r>
          <a:r>
            <a:rPr lang="en-US" altLang="zh-CN" sz="1600" kern="1200" dirty="0"/>
            <a:t>between</a:t>
          </a:r>
          <a:r>
            <a:rPr lang="zh-CN" altLang="en-US" sz="1600" kern="1200" dirty="0"/>
            <a:t> </a:t>
          </a:r>
          <a:r>
            <a:rPr lang="en-US" altLang="zh-CN" sz="1600" kern="1200" dirty="0"/>
            <a:t>simulation</a:t>
          </a:r>
          <a:r>
            <a:rPr lang="zh-CN" altLang="en-US" sz="1600" kern="1200" dirty="0"/>
            <a:t> </a:t>
          </a:r>
          <a:r>
            <a:rPr lang="en-US" altLang="zh-CN" sz="1600" kern="1200" dirty="0"/>
            <a:t>and</a:t>
          </a:r>
          <a:r>
            <a:rPr lang="zh-CN" altLang="en-US" sz="1600" kern="1200" dirty="0"/>
            <a:t> </a:t>
          </a:r>
          <a:r>
            <a:rPr lang="en-US" altLang="zh-CN" sz="1600" kern="1200" dirty="0"/>
            <a:t>experiments</a:t>
          </a:r>
          <a:endParaRPr lang="zh-CN" altLang="en-US" sz="1600" kern="1200" dirty="0"/>
        </a:p>
      </dsp:txBody>
      <dsp:txXfrm>
        <a:off x="8601169" y="3322808"/>
        <a:ext cx="1325253" cy="1721139"/>
      </dsp:txXfrm>
    </dsp:sp>
    <dsp:sp modelId="{ED9EE849-C3B2-5B4B-8928-C92826FCCF13}">
      <dsp:nvSpPr>
        <dsp:cNvPr id="0" name=""/>
        <dsp:cNvSpPr/>
      </dsp:nvSpPr>
      <dsp:spPr>
        <a:xfrm>
          <a:off x="10026663" y="3281577"/>
          <a:ext cx="1407715" cy="1803601"/>
        </a:xfrm>
        <a:prstGeom prst="roundRect">
          <a:avLst>
            <a:gd name="adj" fmla="val 10000"/>
          </a:avLst>
        </a:prstGeom>
        <a:solidFill>
          <a:srgbClr val="FCC229"/>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summary</a:t>
          </a:r>
          <a:r>
            <a:rPr lang="zh-CN" altLang="en-US" sz="1600" kern="1200" dirty="0"/>
            <a:t> </a:t>
          </a:r>
          <a:r>
            <a:rPr lang="en-US" altLang="zh-CN" sz="1600" kern="1200" dirty="0"/>
            <a:t>statistics</a:t>
          </a:r>
          <a:r>
            <a:rPr lang="zh-CN" altLang="en-US" sz="1600" kern="1200" dirty="0"/>
            <a:t> </a:t>
          </a:r>
          <a:r>
            <a:rPr lang="en-US" altLang="zh-CN" sz="1600" kern="1200" dirty="0"/>
            <a:t>(e.g.</a:t>
          </a:r>
          <a:r>
            <a:rPr lang="zh-CN" altLang="en-US" sz="1600" kern="1200" dirty="0"/>
            <a:t> </a:t>
          </a:r>
          <a:r>
            <a:rPr lang="en-US" altLang="zh-CN" sz="1600" kern="1200" dirty="0"/>
            <a:t>Jaccard</a:t>
          </a:r>
          <a:r>
            <a:rPr lang="zh-CN" altLang="en-US" sz="1600" kern="1200" dirty="0"/>
            <a:t> </a:t>
          </a:r>
          <a:r>
            <a:rPr lang="en-US" altLang="zh-CN" sz="1600" kern="1200" dirty="0"/>
            <a:t>index)</a:t>
          </a:r>
          <a:endParaRPr lang="zh-CN" altLang="en-US" sz="1600" kern="1200" dirty="0"/>
        </a:p>
      </dsp:txBody>
      <dsp:txXfrm>
        <a:off x="10067894" y="3322808"/>
        <a:ext cx="1325253" cy="1721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3AD0E8C-A9CD-0CDB-9BE0-78985D78C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3A484374-F90C-7FCD-7DDD-1F8BB24E95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3DF9E6-2AD4-254E-B3D1-9C5F99682C92}" type="datetimeFigureOut">
              <a:rPr lang="en-US" smtClean="0"/>
              <a:t>3/10/25</a:t>
            </a:fld>
            <a:endParaRPr lang="en-US"/>
          </a:p>
        </p:txBody>
      </p:sp>
      <p:sp>
        <p:nvSpPr>
          <p:cNvPr id="4" name="页脚占位符 3">
            <a:extLst>
              <a:ext uri="{FF2B5EF4-FFF2-40B4-BE49-F238E27FC236}">
                <a16:creationId xmlns:a16="http://schemas.microsoft.com/office/drawing/2014/main" id="{E9BBE3F9-60DD-1658-E297-272620155C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83789465-5F61-2DCF-CACF-C4B326116D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93B72C-C4F2-9B44-AE8D-43E5022FC029}" type="slidenum">
              <a:rPr lang="en-US" smtClean="0"/>
              <a:t>‹#›</a:t>
            </a:fld>
            <a:endParaRPr lang="en-US"/>
          </a:p>
        </p:txBody>
      </p:sp>
    </p:spTree>
    <p:extLst>
      <p:ext uri="{BB962C8B-B14F-4D97-AF65-F5344CB8AC3E}">
        <p14:creationId xmlns:p14="http://schemas.microsoft.com/office/powerpoint/2010/main" val="29027707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255E62-38CE-C441-A4BE-45A2F77CDD33}" type="datetimeFigureOut">
              <a:rPr lang="en-US" smtClean="0"/>
              <a:t>3/10/25</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FE323E-D0B6-4843-81D3-B7B4CA7D509D}" type="slidenum">
              <a:rPr lang="en-US" smtClean="0"/>
              <a:t>‹#›</a:t>
            </a:fld>
            <a:endParaRPr lang="en-US"/>
          </a:p>
        </p:txBody>
      </p:sp>
    </p:spTree>
    <p:extLst>
      <p:ext uri="{BB962C8B-B14F-4D97-AF65-F5344CB8AC3E}">
        <p14:creationId xmlns:p14="http://schemas.microsoft.com/office/powerpoint/2010/main" val="2881577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04FE323E-D0B6-4843-81D3-B7B4CA7D509D}" type="slidenum">
              <a:rPr lang="en-US" smtClean="0"/>
              <a:t>15</a:t>
            </a:fld>
            <a:endParaRPr lang="en-US"/>
          </a:p>
        </p:txBody>
      </p:sp>
    </p:spTree>
    <p:extLst>
      <p:ext uri="{BB962C8B-B14F-4D97-AF65-F5344CB8AC3E}">
        <p14:creationId xmlns:p14="http://schemas.microsoft.com/office/powerpoint/2010/main" val="2032110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wright fisher model:</a:t>
            </a:r>
            <a:endParaRPr/>
          </a:p>
          <a:p>
            <a:pPr marL="0" lvl="0" indent="0" algn="l" rtl="0">
              <a:spcBef>
                <a:spcPts val="0"/>
              </a:spcBef>
              <a:spcAft>
                <a:spcPts val="0"/>
              </a:spcAft>
              <a:buNone/>
            </a:pPr>
            <a:r>
              <a:rPr lang="en-US"/>
              <a:t>Non-overlaping generation</a:t>
            </a:r>
            <a:endParaRPr/>
          </a:p>
          <a:p>
            <a:pPr marL="0" lvl="0" indent="0" algn="l" rtl="0">
              <a:spcBef>
                <a:spcPts val="0"/>
              </a:spcBef>
              <a:spcAft>
                <a:spcPts val="0"/>
              </a:spcAft>
              <a:buNone/>
            </a:pPr>
            <a:r>
              <a:rPr lang="en-US"/>
              <a:t>parents are chosen via random sampling with replacement</a:t>
            </a:r>
            <a:endParaRPr/>
          </a:p>
        </p:txBody>
      </p:sp>
      <p:sp>
        <p:nvSpPr>
          <p:cNvPr id="201" name="Google Shape;20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t>Keep</a:t>
            </a:r>
            <a:r>
              <a:rPr lang="zh-CN" altLang="en-US" dirty="0"/>
              <a:t> </a:t>
            </a:r>
            <a:r>
              <a:rPr lang="en-US" altLang="zh-CN" dirty="0"/>
              <a:t>in</a:t>
            </a:r>
            <a:r>
              <a:rPr lang="zh-CN" altLang="en-US" dirty="0"/>
              <a:t> </a:t>
            </a:r>
            <a:r>
              <a:rPr lang="en-US" altLang="zh-CN" dirty="0"/>
              <a:t>mind:</a:t>
            </a:r>
            <a:r>
              <a:rPr lang="zh-CN" altLang="en-US" dirty="0"/>
              <a:t> </a:t>
            </a:r>
            <a:r>
              <a:rPr lang="en-US" altLang="zh-CN" dirty="0"/>
              <a:t>autosome</a:t>
            </a:r>
            <a:r>
              <a:rPr lang="zh-CN" altLang="en-US" dirty="0"/>
              <a:t> </a:t>
            </a:r>
            <a:r>
              <a:rPr lang="en-US" altLang="zh-CN" dirty="0"/>
              <a:t>VS</a:t>
            </a:r>
            <a:r>
              <a:rPr lang="zh-CN" altLang="en-US" dirty="0"/>
              <a:t> </a:t>
            </a:r>
            <a:r>
              <a:rPr lang="en-US" altLang="zh-CN" dirty="0"/>
              <a:t>X</a:t>
            </a:r>
            <a:endParaRPr dirty="0"/>
          </a:p>
        </p:txBody>
      </p:sp>
      <p:sp>
        <p:nvSpPr>
          <p:cNvPr id="211" name="Google Shape;21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Add example</a:t>
            </a:r>
          </a:p>
        </p:txBody>
      </p:sp>
      <p:sp>
        <p:nvSpPr>
          <p:cNvPr id="4" name="灯片编号占位符 3"/>
          <p:cNvSpPr>
            <a:spLocks noGrp="1"/>
          </p:cNvSpPr>
          <p:nvPr>
            <p:ph type="sldNum" sz="quarter" idx="5"/>
          </p:nvPr>
        </p:nvSpPr>
        <p:spPr/>
        <p:txBody>
          <a:bodyPr/>
          <a:lstStyle/>
          <a:p>
            <a:fld id="{04FE323E-D0B6-4843-81D3-B7B4CA7D509D}" type="slidenum">
              <a:rPr lang="en-US" smtClean="0"/>
              <a:t>20</a:t>
            </a:fld>
            <a:endParaRPr lang="en-US"/>
          </a:p>
        </p:txBody>
      </p:sp>
    </p:spTree>
    <p:extLst>
      <p:ext uri="{BB962C8B-B14F-4D97-AF65-F5344CB8AC3E}">
        <p14:creationId xmlns:p14="http://schemas.microsoft.com/office/powerpoint/2010/main" val="622850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D2BDD-4D3F-D59F-3338-B7491FF9A5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67DC2A-A16A-BEB4-7BF3-38F1C5C3F96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D9AB32C-5320-058A-5E05-F54C296CE5C5}"/>
              </a:ext>
            </a:extLst>
          </p:cNvPr>
          <p:cNvSpPr>
            <a:spLocks noGrp="1"/>
          </p:cNvSpPr>
          <p:nvPr>
            <p:ph type="body" idx="1"/>
          </p:nvPr>
        </p:nvSpPr>
        <p:spPr/>
        <p:txBody>
          <a:bodyPr/>
          <a:lstStyle/>
          <a:p>
            <a:r>
              <a:rPr lang="en-US" dirty="0"/>
              <a:t>Add example</a:t>
            </a:r>
          </a:p>
        </p:txBody>
      </p:sp>
      <p:sp>
        <p:nvSpPr>
          <p:cNvPr id="4" name="灯片编号占位符 3">
            <a:extLst>
              <a:ext uri="{FF2B5EF4-FFF2-40B4-BE49-F238E27FC236}">
                <a16:creationId xmlns:a16="http://schemas.microsoft.com/office/drawing/2014/main" id="{EA8CA6C0-F5A4-4C72-B114-A4538595D470}"/>
              </a:ext>
            </a:extLst>
          </p:cNvPr>
          <p:cNvSpPr>
            <a:spLocks noGrp="1"/>
          </p:cNvSpPr>
          <p:nvPr>
            <p:ph type="sldNum" sz="quarter" idx="5"/>
          </p:nvPr>
        </p:nvSpPr>
        <p:spPr/>
        <p:txBody>
          <a:bodyPr/>
          <a:lstStyle/>
          <a:p>
            <a:fld id="{04FE323E-D0B6-4843-81D3-B7B4CA7D509D}" type="slidenum">
              <a:rPr lang="en-US" smtClean="0"/>
              <a:t>22</a:t>
            </a:fld>
            <a:endParaRPr lang="en-US"/>
          </a:p>
        </p:txBody>
      </p:sp>
    </p:spTree>
    <p:extLst>
      <p:ext uri="{BB962C8B-B14F-4D97-AF65-F5344CB8AC3E}">
        <p14:creationId xmlns:p14="http://schemas.microsoft.com/office/powerpoint/2010/main" val="1638039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9" name="Google Shape;26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B14B0-856B-BC82-F274-F29A6D00240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B62165-AE77-3D68-97ED-AFB51DC727B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7784F1-2585-FAE0-A6CE-28FCEE43BDB8}"/>
              </a:ext>
            </a:extLst>
          </p:cNvPr>
          <p:cNvSpPr>
            <a:spLocks noGrp="1"/>
          </p:cNvSpPr>
          <p:nvPr>
            <p:ph type="body" idx="1"/>
          </p:nvPr>
        </p:nvSpPr>
        <p:spPr/>
        <p:txBody>
          <a:bodyPr/>
          <a:lstStyle/>
          <a:p>
            <a:r>
              <a:rPr lang="en-US" altLang="zh-CN" dirty="0"/>
              <a:t>1.1</a:t>
            </a:r>
            <a:r>
              <a:rPr lang="zh-CN" altLang="en-US" dirty="0"/>
              <a:t> </a:t>
            </a:r>
            <a:r>
              <a:rPr lang="en-US" altLang="zh-CN" dirty="0"/>
              <a:t>detecting</a:t>
            </a:r>
            <a:r>
              <a:rPr lang="zh-CN" altLang="en-US" dirty="0"/>
              <a:t> </a:t>
            </a:r>
            <a:r>
              <a:rPr lang="en-US" altLang="zh-CN" dirty="0"/>
              <a:t>selection</a:t>
            </a:r>
            <a:r>
              <a:rPr lang="zh-CN" altLang="en-US" dirty="0"/>
              <a:t> </a:t>
            </a:r>
            <a:r>
              <a:rPr lang="en-US" altLang="zh-CN" dirty="0"/>
              <a:t>target</a:t>
            </a:r>
          </a:p>
          <a:p>
            <a:r>
              <a:rPr lang="en-US" altLang="zh-CN" dirty="0"/>
              <a:t>-understand</a:t>
            </a:r>
            <a:r>
              <a:rPr lang="zh-CN" altLang="en-US" dirty="0"/>
              <a:t> </a:t>
            </a:r>
            <a:r>
              <a:rPr lang="en-US" altLang="zh-CN" dirty="0"/>
              <a:t>drift,</a:t>
            </a:r>
            <a:r>
              <a:rPr lang="zh-CN" altLang="en-US" dirty="0"/>
              <a:t> </a:t>
            </a:r>
            <a:r>
              <a:rPr lang="en-US" altLang="zh-CN" dirty="0"/>
              <a:t>effective</a:t>
            </a:r>
            <a:r>
              <a:rPr lang="zh-CN" altLang="en-US" dirty="0"/>
              <a:t> </a:t>
            </a:r>
            <a:r>
              <a:rPr lang="en-US" altLang="zh-CN" dirty="0"/>
              <a:t>population</a:t>
            </a:r>
            <a:r>
              <a:rPr lang="zh-CN" altLang="en-US" dirty="0"/>
              <a:t> </a:t>
            </a:r>
            <a:r>
              <a:rPr lang="en-US" altLang="zh-CN" dirty="0"/>
              <a:t>size</a:t>
            </a:r>
            <a:r>
              <a:rPr lang="zh-CN" altLang="en-US" dirty="0"/>
              <a:t> </a:t>
            </a:r>
            <a:r>
              <a:rPr lang="en-US" altLang="zh-CN" dirty="0"/>
              <a:t>and</a:t>
            </a:r>
            <a:r>
              <a:rPr lang="zh-CN" altLang="en-US" dirty="0"/>
              <a:t> </a:t>
            </a:r>
            <a:r>
              <a:rPr lang="en-US" altLang="zh-CN" dirty="0"/>
              <a:t>how</a:t>
            </a:r>
            <a:r>
              <a:rPr lang="zh-CN" altLang="en-US" dirty="0"/>
              <a:t> </a:t>
            </a:r>
            <a:r>
              <a:rPr lang="en-US" altLang="zh-CN" dirty="0"/>
              <a:t>they</a:t>
            </a:r>
            <a:r>
              <a:rPr lang="zh-CN" altLang="en-US" dirty="0"/>
              <a:t> </a:t>
            </a:r>
            <a:r>
              <a:rPr lang="en-US" altLang="zh-CN" dirty="0"/>
              <a:t>influence</a:t>
            </a:r>
            <a:r>
              <a:rPr lang="zh-CN" altLang="en-US" dirty="0"/>
              <a:t> </a:t>
            </a:r>
            <a:r>
              <a:rPr lang="en-US" altLang="zh-CN" dirty="0"/>
              <a:t>selection</a:t>
            </a:r>
          </a:p>
          <a:p>
            <a:r>
              <a:rPr lang="en-US" altLang="zh-CN" dirty="0"/>
              <a:t>-statical</a:t>
            </a:r>
            <a:r>
              <a:rPr lang="zh-CN" altLang="en-US" dirty="0"/>
              <a:t> </a:t>
            </a:r>
            <a:r>
              <a:rPr lang="en-US" altLang="zh-CN" dirty="0"/>
              <a:t>method</a:t>
            </a:r>
            <a:r>
              <a:rPr lang="zh-CN" altLang="en-US" dirty="0"/>
              <a:t> </a:t>
            </a:r>
            <a:r>
              <a:rPr lang="en-US" altLang="zh-CN" dirty="0"/>
              <a:t>detecting</a:t>
            </a:r>
            <a:r>
              <a:rPr lang="zh-CN" altLang="en-US" dirty="0"/>
              <a:t> </a:t>
            </a:r>
            <a:r>
              <a:rPr lang="en-US" altLang="zh-CN" dirty="0"/>
              <a:t>loci</a:t>
            </a:r>
            <a:r>
              <a:rPr lang="zh-CN" altLang="en-US" dirty="0"/>
              <a:t> </a:t>
            </a:r>
            <a:r>
              <a:rPr lang="en-US" altLang="zh-CN" dirty="0"/>
              <a:t>underlying</a:t>
            </a:r>
            <a:r>
              <a:rPr lang="zh-CN" altLang="en-US" dirty="0"/>
              <a:t> </a:t>
            </a:r>
            <a:r>
              <a:rPr lang="en-US" altLang="zh-CN" dirty="0"/>
              <a:t>selection</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p>
          <a:p>
            <a:endParaRPr lang="en-US" altLang="zh-CN" dirty="0"/>
          </a:p>
          <a:p>
            <a:r>
              <a:rPr lang="en-US" altLang="zh-CN" dirty="0"/>
              <a:t>1.2</a:t>
            </a:r>
            <a:r>
              <a:rPr lang="zh-CN" altLang="en-US" dirty="0"/>
              <a:t> </a:t>
            </a:r>
            <a:r>
              <a:rPr lang="en-US" altLang="zh-CN" dirty="0"/>
              <a:t>reconstruct</a:t>
            </a:r>
            <a:r>
              <a:rPr lang="zh-CN" altLang="en-US" dirty="0"/>
              <a:t> </a:t>
            </a:r>
            <a:r>
              <a:rPr lang="en-US" altLang="zh-CN" dirty="0"/>
              <a:t>haplotype</a:t>
            </a:r>
            <a:r>
              <a:rPr lang="zh-CN" altLang="en-US" dirty="0"/>
              <a:t> </a:t>
            </a:r>
            <a:r>
              <a:rPr lang="en-US" altLang="zh-CN" dirty="0"/>
              <a:t>blocks</a:t>
            </a:r>
          </a:p>
          <a:p>
            <a:r>
              <a:rPr lang="en-US" altLang="zh-CN" dirty="0"/>
              <a:t>-understand</a:t>
            </a:r>
            <a:r>
              <a:rPr lang="zh-CN" altLang="en-US" dirty="0"/>
              <a:t> </a:t>
            </a:r>
            <a:r>
              <a:rPr lang="en-US" altLang="zh-CN" dirty="0"/>
              <a:t>linkage</a:t>
            </a:r>
          </a:p>
          <a:p>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in</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r>
              <a:rPr lang="zh-CN" altLang="en-US" dirty="0"/>
              <a:t> </a:t>
            </a:r>
            <a:r>
              <a:rPr lang="en-US" altLang="zh-CN" dirty="0"/>
              <a:t>between</a:t>
            </a:r>
            <a:r>
              <a:rPr lang="zh-CN" altLang="en-US" dirty="0"/>
              <a:t> </a:t>
            </a:r>
            <a:r>
              <a:rPr lang="en-US" altLang="zh-CN" dirty="0"/>
              <a:t>SNPs</a:t>
            </a:r>
          </a:p>
          <a:p>
            <a:r>
              <a:rPr lang="en-US" altLang="zh-CN" dirty="0"/>
              <a:t>-characterize</a:t>
            </a:r>
            <a:r>
              <a:rPr lang="zh-CN" altLang="en-US" dirty="0"/>
              <a:t> </a:t>
            </a:r>
            <a:r>
              <a:rPr lang="en-US" altLang="zh-CN" dirty="0"/>
              <a:t>selection</a:t>
            </a:r>
            <a:r>
              <a:rPr lang="zh-CN" altLang="en-US" dirty="0"/>
              <a:t> </a:t>
            </a:r>
            <a:r>
              <a:rPr lang="en-US" altLang="zh-CN" dirty="0"/>
              <a:t>at</a:t>
            </a:r>
            <a:r>
              <a:rPr lang="zh-CN" altLang="en-US" dirty="0"/>
              <a:t> </a:t>
            </a:r>
            <a:r>
              <a:rPr lang="en-US" altLang="zh-CN" dirty="0"/>
              <a:t>the</a:t>
            </a:r>
            <a:r>
              <a:rPr lang="zh-CN" altLang="en-US" dirty="0"/>
              <a:t> </a:t>
            </a:r>
            <a:r>
              <a:rPr lang="en-US" altLang="zh-CN" dirty="0"/>
              <a:t>haplotype</a:t>
            </a:r>
            <a:r>
              <a:rPr lang="zh-CN" altLang="en-US" dirty="0"/>
              <a:t> </a:t>
            </a:r>
            <a:r>
              <a:rPr lang="en-US" altLang="zh-CN" dirty="0"/>
              <a:t>scale(allele</a:t>
            </a:r>
            <a:r>
              <a:rPr lang="zh-CN" altLang="en-US" dirty="0"/>
              <a:t> </a:t>
            </a:r>
            <a:r>
              <a:rPr lang="en-US" altLang="zh-CN" dirty="0"/>
              <a:t>frequency</a:t>
            </a:r>
            <a:r>
              <a:rPr lang="zh-CN" altLang="en-US" dirty="0"/>
              <a:t> </a:t>
            </a:r>
            <a:r>
              <a:rPr lang="en-US" altLang="zh-CN" dirty="0"/>
              <a:t>change</a:t>
            </a:r>
            <a:r>
              <a:rPr lang="zh-CN" altLang="en-US" dirty="0"/>
              <a:t> </a:t>
            </a:r>
            <a:r>
              <a:rPr lang="en-US" altLang="zh-CN" dirty="0"/>
              <a:t>trajectories)</a:t>
            </a:r>
          </a:p>
          <a:p>
            <a:endParaRPr lang="en-US" altLang="zh-CN" dirty="0"/>
          </a:p>
          <a:p>
            <a:r>
              <a:rPr lang="en-US" altLang="zh-CN" dirty="0"/>
              <a:t>2.1</a:t>
            </a:r>
            <a:r>
              <a:rPr lang="zh-CN" altLang="en-US" dirty="0"/>
              <a:t> </a:t>
            </a:r>
            <a:r>
              <a:rPr lang="en-US" altLang="zh-CN" dirty="0"/>
              <a:t>SLiM</a:t>
            </a:r>
            <a:r>
              <a:rPr lang="zh-CN" altLang="en-US" dirty="0"/>
              <a:t> </a:t>
            </a:r>
            <a:r>
              <a:rPr lang="en-US" altLang="zh-CN" dirty="0"/>
              <a:t>simulation</a:t>
            </a:r>
          </a:p>
          <a:p>
            <a:r>
              <a:rPr lang="en-US" altLang="zh-CN" dirty="0"/>
              <a:t>-learn</a:t>
            </a:r>
            <a:r>
              <a:rPr lang="zh-CN" altLang="en-US" dirty="0"/>
              <a:t> </a:t>
            </a:r>
            <a:r>
              <a:rPr lang="en-US" altLang="zh-CN" dirty="0"/>
              <a:t>two</a:t>
            </a:r>
            <a:r>
              <a:rPr lang="zh-CN" altLang="en-US" dirty="0"/>
              <a:t> </a:t>
            </a:r>
            <a:r>
              <a:rPr lang="en-US" altLang="zh-CN" dirty="0"/>
              <a:t>major</a:t>
            </a:r>
            <a:r>
              <a:rPr lang="zh-CN" altLang="en-US" dirty="0"/>
              <a:t> </a:t>
            </a:r>
            <a:r>
              <a:rPr lang="en-US" altLang="zh-CN" dirty="0"/>
              <a:t>selection</a:t>
            </a:r>
            <a:r>
              <a:rPr lang="zh-CN" altLang="en-US" dirty="0"/>
              <a:t> </a:t>
            </a:r>
            <a:r>
              <a:rPr lang="en-US" altLang="zh-CN" dirty="0"/>
              <a:t>process</a:t>
            </a:r>
            <a:r>
              <a:rPr lang="zh-CN" altLang="en-US" dirty="0"/>
              <a:t> </a:t>
            </a:r>
            <a:endParaRPr lang="en-US" altLang="zh-CN" dirty="0"/>
          </a:p>
          <a:p>
            <a:r>
              <a:rPr lang="en-US" altLang="zh-CN" dirty="0"/>
              <a:t>-define</a:t>
            </a:r>
            <a:r>
              <a:rPr lang="zh-CN" altLang="en-US" dirty="0"/>
              <a:t> </a:t>
            </a:r>
            <a:r>
              <a:rPr lang="en-US" altLang="zh-CN" dirty="0"/>
              <a:t>selection</a:t>
            </a:r>
            <a:r>
              <a:rPr lang="zh-CN" altLang="en-US" dirty="0"/>
              <a:t> </a:t>
            </a:r>
            <a:r>
              <a:rPr lang="en-US" altLang="zh-CN" dirty="0"/>
              <a:t>model</a:t>
            </a:r>
            <a:r>
              <a:rPr lang="zh-CN" altLang="en-US" dirty="0"/>
              <a:t> </a:t>
            </a:r>
            <a:r>
              <a:rPr lang="en-US" altLang="zh-CN" dirty="0"/>
              <a:t>in</a:t>
            </a:r>
            <a:r>
              <a:rPr lang="zh-CN" altLang="en-US" dirty="0"/>
              <a:t> </a:t>
            </a:r>
            <a:r>
              <a:rPr lang="en-US" altLang="zh-CN" dirty="0"/>
              <a:t>SLiM</a:t>
            </a:r>
          </a:p>
          <a:p>
            <a:endParaRPr lang="en-US" altLang="zh-CN" dirty="0"/>
          </a:p>
          <a:p>
            <a:r>
              <a:rPr lang="en-US" altLang="zh-CN" dirty="0"/>
              <a:t>2.2</a:t>
            </a:r>
            <a:r>
              <a:rPr lang="zh-CN" altLang="en-US" dirty="0"/>
              <a:t> </a:t>
            </a:r>
            <a:r>
              <a:rPr lang="en-US" altLang="zh-CN" dirty="0"/>
              <a:t>model</a:t>
            </a:r>
            <a:r>
              <a:rPr lang="zh-CN" altLang="en-US" dirty="0"/>
              <a:t> </a:t>
            </a:r>
            <a:r>
              <a:rPr lang="en-US" altLang="zh-CN" dirty="0"/>
              <a:t>fitting</a:t>
            </a:r>
          </a:p>
          <a:p>
            <a:r>
              <a:rPr lang="en-US" altLang="zh-CN" dirty="0"/>
              <a:t>-connection</a:t>
            </a:r>
            <a:r>
              <a:rPr lang="zh-CN" altLang="en-US" dirty="0"/>
              <a:t> </a:t>
            </a:r>
            <a:r>
              <a:rPr lang="en-US" altLang="zh-CN" dirty="0"/>
              <a:t>between</a:t>
            </a:r>
            <a:r>
              <a:rPr lang="zh-CN" altLang="en-US" dirty="0"/>
              <a:t> </a:t>
            </a:r>
            <a:r>
              <a:rPr lang="en-US" altLang="zh-CN" dirty="0"/>
              <a:t>simulation</a:t>
            </a:r>
            <a:r>
              <a:rPr lang="zh-CN" altLang="en-US" dirty="0"/>
              <a:t> </a:t>
            </a:r>
            <a:r>
              <a:rPr lang="en-US" altLang="zh-CN" dirty="0"/>
              <a:t>and</a:t>
            </a:r>
            <a:r>
              <a:rPr lang="zh-CN" altLang="en-US" dirty="0"/>
              <a:t> </a:t>
            </a:r>
            <a:r>
              <a:rPr lang="en-US" altLang="zh-CN" dirty="0"/>
              <a:t>empirical</a:t>
            </a:r>
            <a:r>
              <a:rPr lang="zh-CN" altLang="en-US" dirty="0"/>
              <a:t> </a:t>
            </a:r>
            <a:r>
              <a:rPr lang="en-US" altLang="zh-CN" dirty="0"/>
              <a:t>data</a:t>
            </a:r>
          </a:p>
          <a:p>
            <a:r>
              <a:rPr lang="en-US" altLang="zh-CN" dirty="0"/>
              <a:t>-exemplified</a:t>
            </a:r>
            <a:r>
              <a:rPr lang="zh-CN" altLang="en-US" dirty="0"/>
              <a:t> </a:t>
            </a:r>
            <a:r>
              <a:rPr lang="en-US" altLang="zh-CN" dirty="0"/>
              <a:t>summary</a:t>
            </a:r>
            <a:r>
              <a:rPr lang="zh-CN" altLang="en-US" dirty="0"/>
              <a:t> </a:t>
            </a:r>
            <a:r>
              <a:rPr lang="en-US" altLang="zh-CN" dirty="0"/>
              <a:t>statistics</a:t>
            </a:r>
            <a:r>
              <a:rPr lang="zh-CN" altLang="en-US" dirty="0"/>
              <a:t> </a:t>
            </a:r>
            <a:r>
              <a:rPr lang="en-US" altLang="zh-CN" dirty="0"/>
              <a:t>to</a:t>
            </a:r>
            <a:r>
              <a:rPr lang="zh-CN" altLang="en-US" dirty="0"/>
              <a:t> </a:t>
            </a:r>
            <a:r>
              <a:rPr lang="en-US" altLang="zh-CN" dirty="0"/>
              <a:t>measure</a:t>
            </a:r>
            <a:r>
              <a:rPr lang="zh-CN" altLang="en-US" dirty="0"/>
              <a:t> </a:t>
            </a:r>
            <a:r>
              <a:rPr lang="en-US" altLang="zh-CN" dirty="0"/>
              <a:t>the</a:t>
            </a:r>
            <a:r>
              <a:rPr lang="zh-CN" altLang="en-US" dirty="0"/>
              <a:t> </a:t>
            </a:r>
            <a:r>
              <a:rPr lang="en-US" altLang="zh-CN" dirty="0"/>
              <a:t>model</a:t>
            </a:r>
            <a:r>
              <a:rPr lang="zh-CN" altLang="en-US" dirty="0"/>
              <a:t> </a:t>
            </a:r>
            <a:r>
              <a:rPr lang="en-US" altLang="zh-CN" dirty="0"/>
              <a:t>fitting</a:t>
            </a:r>
          </a:p>
        </p:txBody>
      </p:sp>
      <p:sp>
        <p:nvSpPr>
          <p:cNvPr id="4" name="灯片编号占位符 3">
            <a:extLst>
              <a:ext uri="{FF2B5EF4-FFF2-40B4-BE49-F238E27FC236}">
                <a16:creationId xmlns:a16="http://schemas.microsoft.com/office/drawing/2014/main" id="{82B2728C-0B5D-5FC8-8632-955F858A85D9}"/>
              </a:ext>
            </a:extLst>
          </p:cNvPr>
          <p:cNvSpPr>
            <a:spLocks noGrp="1"/>
          </p:cNvSpPr>
          <p:nvPr>
            <p:ph type="sldNum" sz="quarter" idx="5"/>
          </p:nvPr>
        </p:nvSpPr>
        <p:spPr/>
        <p:txBody>
          <a:bodyPr/>
          <a:lstStyle/>
          <a:p>
            <a:fld id="{04FE323E-D0B6-4843-81D3-B7B4CA7D509D}" type="slidenum">
              <a:rPr lang="en-US" smtClean="0"/>
              <a:t>2</a:t>
            </a:fld>
            <a:endParaRPr lang="en-US"/>
          </a:p>
        </p:txBody>
      </p:sp>
    </p:spTree>
    <p:extLst>
      <p:ext uri="{BB962C8B-B14F-4D97-AF65-F5344CB8AC3E}">
        <p14:creationId xmlns:p14="http://schemas.microsoft.com/office/powerpoint/2010/main" val="206099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99110473e0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199110473e0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5" name="Google Shape;37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1.1</a:t>
            </a:r>
            <a:r>
              <a:rPr lang="zh-CN" altLang="en-US" dirty="0"/>
              <a:t> </a:t>
            </a:r>
            <a:r>
              <a:rPr lang="en-US" altLang="zh-CN" dirty="0"/>
              <a:t>detecting</a:t>
            </a:r>
            <a:r>
              <a:rPr lang="zh-CN" altLang="en-US" dirty="0"/>
              <a:t> </a:t>
            </a:r>
            <a:r>
              <a:rPr lang="en-US" altLang="zh-CN" dirty="0"/>
              <a:t>selection</a:t>
            </a:r>
            <a:r>
              <a:rPr lang="zh-CN" altLang="en-US" dirty="0"/>
              <a:t> </a:t>
            </a:r>
            <a:r>
              <a:rPr lang="en-US" altLang="zh-CN" dirty="0"/>
              <a:t>target</a:t>
            </a:r>
          </a:p>
          <a:p>
            <a:r>
              <a:rPr lang="en-US" altLang="zh-CN" dirty="0"/>
              <a:t>-understand</a:t>
            </a:r>
            <a:r>
              <a:rPr lang="zh-CN" altLang="en-US" dirty="0"/>
              <a:t> </a:t>
            </a:r>
            <a:r>
              <a:rPr lang="en-US" altLang="zh-CN" dirty="0"/>
              <a:t>drift,</a:t>
            </a:r>
            <a:r>
              <a:rPr lang="zh-CN" altLang="en-US" dirty="0"/>
              <a:t> </a:t>
            </a:r>
            <a:r>
              <a:rPr lang="en-US" altLang="zh-CN" dirty="0"/>
              <a:t>effective</a:t>
            </a:r>
            <a:r>
              <a:rPr lang="zh-CN" altLang="en-US" dirty="0"/>
              <a:t> </a:t>
            </a:r>
            <a:r>
              <a:rPr lang="en-US" altLang="zh-CN" dirty="0"/>
              <a:t>population</a:t>
            </a:r>
            <a:r>
              <a:rPr lang="zh-CN" altLang="en-US" dirty="0"/>
              <a:t> </a:t>
            </a:r>
            <a:r>
              <a:rPr lang="en-US" altLang="zh-CN" dirty="0"/>
              <a:t>size</a:t>
            </a:r>
            <a:r>
              <a:rPr lang="zh-CN" altLang="en-US" dirty="0"/>
              <a:t> </a:t>
            </a:r>
            <a:r>
              <a:rPr lang="en-US" altLang="zh-CN" dirty="0"/>
              <a:t>and</a:t>
            </a:r>
            <a:r>
              <a:rPr lang="zh-CN" altLang="en-US" dirty="0"/>
              <a:t> </a:t>
            </a:r>
            <a:r>
              <a:rPr lang="en-US" altLang="zh-CN" dirty="0"/>
              <a:t>how</a:t>
            </a:r>
            <a:r>
              <a:rPr lang="zh-CN" altLang="en-US" dirty="0"/>
              <a:t> </a:t>
            </a:r>
            <a:r>
              <a:rPr lang="en-US" altLang="zh-CN" dirty="0"/>
              <a:t>they</a:t>
            </a:r>
            <a:r>
              <a:rPr lang="zh-CN" altLang="en-US" dirty="0"/>
              <a:t> </a:t>
            </a:r>
            <a:r>
              <a:rPr lang="en-US" altLang="zh-CN" dirty="0"/>
              <a:t>influence</a:t>
            </a:r>
            <a:r>
              <a:rPr lang="zh-CN" altLang="en-US" dirty="0"/>
              <a:t> </a:t>
            </a:r>
            <a:r>
              <a:rPr lang="en-US" altLang="zh-CN" dirty="0"/>
              <a:t>selection</a:t>
            </a:r>
          </a:p>
          <a:p>
            <a:r>
              <a:rPr lang="en-US" altLang="zh-CN" dirty="0"/>
              <a:t>-statical</a:t>
            </a:r>
            <a:r>
              <a:rPr lang="zh-CN" altLang="en-US" dirty="0"/>
              <a:t> </a:t>
            </a:r>
            <a:r>
              <a:rPr lang="en-US" altLang="zh-CN" dirty="0"/>
              <a:t>method</a:t>
            </a:r>
            <a:r>
              <a:rPr lang="zh-CN" altLang="en-US" dirty="0"/>
              <a:t> </a:t>
            </a:r>
            <a:r>
              <a:rPr lang="en-US" altLang="zh-CN" dirty="0"/>
              <a:t>detecting</a:t>
            </a:r>
            <a:r>
              <a:rPr lang="zh-CN" altLang="en-US" dirty="0"/>
              <a:t> </a:t>
            </a:r>
            <a:r>
              <a:rPr lang="en-US" altLang="zh-CN" dirty="0"/>
              <a:t>loci</a:t>
            </a:r>
            <a:r>
              <a:rPr lang="zh-CN" altLang="en-US" dirty="0"/>
              <a:t> </a:t>
            </a:r>
            <a:r>
              <a:rPr lang="en-US" altLang="zh-CN" dirty="0"/>
              <a:t>underlying</a:t>
            </a:r>
            <a:r>
              <a:rPr lang="zh-CN" altLang="en-US" dirty="0"/>
              <a:t> </a:t>
            </a:r>
            <a:r>
              <a:rPr lang="en-US" altLang="zh-CN" dirty="0"/>
              <a:t>selection</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p>
          <a:p>
            <a:endParaRPr lang="en-US" altLang="zh-CN" dirty="0"/>
          </a:p>
          <a:p>
            <a:r>
              <a:rPr lang="en-US" altLang="zh-CN" dirty="0"/>
              <a:t>1.2</a:t>
            </a:r>
            <a:r>
              <a:rPr lang="zh-CN" altLang="en-US" dirty="0"/>
              <a:t> </a:t>
            </a:r>
            <a:r>
              <a:rPr lang="en-US" altLang="zh-CN" dirty="0"/>
              <a:t>reconstruct</a:t>
            </a:r>
            <a:r>
              <a:rPr lang="zh-CN" altLang="en-US" dirty="0"/>
              <a:t> </a:t>
            </a:r>
            <a:r>
              <a:rPr lang="en-US" altLang="zh-CN" dirty="0"/>
              <a:t>haplotype</a:t>
            </a:r>
            <a:r>
              <a:rPr lang="zh-CN" altLang="en-US" dirty="0"/>
              <a:t> </a:t>
            </a:r>
            <a:r>
              <a:rPr lang="en-US" altLang="zh-CN" dirty="0"/>
              <a:t>blocks</a:t>
            </a:r>
          </a:p>
          <a:p>
            <a:r>
              <a:rPr lang="en-US" altLang="zh-CN" dirty="0"/>
              <a:t>-understand</a:t>
            </a:r>
            <a:r>
              <a:rPr lang="zh-CN" altLang="en-US" dirty="0"/>
              <a:t> </a:t>
            </a:r>
            <a:r>
              <a:rPr lang="en-US" altLang="zh-CN" dirty="0"/>
              <a:t>linkage</a:t>
            </a:r>
          </a:p>
          <a:p>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in</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r>
              <a:rPr lang="zh-CN" altLang="en-US" dirty="0"/>
              <a:t> </a:t>
            </a:r>
            <a:r>
              <a:rPr lang="en-US" altLang="zh-CN" dirty="0"/>
              <a:t>between</a:t>
            </a:r>
            <a:r>
              <a:rPr lang="zh-CN" altLang="en-US" dirty="0"/>
              <a:t> </a:t>
            </a:r>
            <a:r>
              <a:rPr lang="en-US" altLang="zh-CN" dirty="0"/>
              <a:t>SNPs</a:t>
            </a:r>
          </a:p>
          <a:p>
            <a:r>
              <a:rPr lang="en-US" altLang="zh-CN" dirty="0"/>
              <a:t>-characterize</a:t>
            </a:r>
            <a:r>
              <a:rPr lang="zh-CN" altLang="en-US" dirty="0"/>
              <a:t> </a:t>
            </a:r>
            <a:r>
              <a:rPr lang="en-US" altLang="zh-CN" dirty="0"/>
              <a:t>selection</a:t>
            </a:r>
            <a:r>
              <a:rPr lang="zh-CN" altLang="en-US" dirty="0"/>
              <a:t> </a:t>
            </a:r>
            <a:r>
              <a:rPr lang="en-US" altLang="zh-CN" dirty="0"/>
              <a:t>at</a:t>
            </a:r>
            <a:r>
              <a:rPr lang="zh-CN" altLang="en-US" dirty="0"/>
              <a:t> </a:t>
            </a:r>
            <a:r>
              <a:rPr lang="en-US" altLang="zh-CN" dirty="0"/>
              <a:t>the</a:t>
            </a:r>
            <a:r>
              <a:rPr lang="zh-CN" altLang="en-US" dirty="0"/>
              <a:t> </a:t>
            </a:r>
            <a:r>
              <a:rPr lang="en-US" altLang="zh-CN" dirty="0"/>
              <a:t>haplotype</a:t>
            </a:r>
            <a:r>
              <a:rPr lang="zh-CN" altLang="en-US" dirty="0"/>
              <a:t> </a:t>
            </a:r>
            <a:r>
              <a:rPr lang="en-US" altLang="zh-CN" dirty="0"/>
              <a:t>scale(allele</a:t>
            </a:r>
            <a:r>
              <a:rPr lang="zh-CN" altLang="en-US" dirty="0"/>
              <a:t> </a:t>
            </a:r>
            <a:r>
              <a:rPr lang="en-US" altLang="zh-CN" dirty="0"/>
              <a:t>frequency</a:t>
            </a:r>
            <a:r>
              <a:rPr lang="zh-CN" altLang="en-US" dirty="0"/>
              <a:t> </a:t>
            </a:r>
            <a:r>
              <a:rPr lang="en-US" altLang="zh-CN" dirty="0"/>
              <a:t>change</a:t>
            </a:r>
            <a:r>
              <a:rPr lang="zh-CN" altLang="en-US" dirty="0"/>
              <a:t> </a:t>
            </a:r>
            <a:r>
              <a:rPr lang="en-US" altLang="zh-CN" dirty="0"/>
              <a:t>trajectories)</a:t>
            </a:r>
          </a:p>
          <a:p>
            <a:endParaRPr lang="en-US" altLang="zh-CN" dirty="0"/>
          </a:p>
          <a:p>
            <a:r>
              <a:rPr lang="en-US" altLang="zh-CN" dirty="0"/>
              <a:t>2.1</a:t>
            </a:r>
            <a:r>
              <a:rPr lang="zh-CN" altLang="en-US" dirty="0"/>
              <a:t> </a:t>
            </a:r>
            <a:r>
              <a:rPr lang="en-US" altLang="zh-CN" dirty="0"/>
              <a:t>SLiM</a:t>
            </a:r>
            <a:r>
              <a:rPr lang="zh-CN" altLang="en-US" dirty="0"/>
              <a:t> </a:t>
            </a:r>
            <a:r>
              <a:rPr lang="en-US" altLang="zh-CN" dirty="0"/>
              <a:t>simulation</a:t>
            </a:r>
          </a:p>
          <a:p>
            <a:r>
              <a:rPr lang="en-US" altLang="zh-CN" dirty="0"/>
              <a:t>-learn</a:t>
            </a:r>
            <a:r>
              <a:rPr lang="zh-CN" altLang="en-US" dirty="0"/>
              <a:t> </a:t>
            </a:r>
            <a:r>
              <a:rPr lang="en-US" altLang="zh-CN" dirty="0"/>
              <a:t>two</a:t>
            </a:r>
            <a:r>
              <a:rPr lang="zh-CN" altLang="en-US" dirty="0"/>
              <a:t> </a:t>
            </a:r>
            <a:r>
              <a:rPr lang="en-US" altLang="zh-CN" dirty="0"/>
              <a:t>major</a:t>
            </a:r>
            <a:r>
              <a:rPr lang="zh-CN" altLang="en-US" dirty="0"/>
              <a:t> </a:t>
            </a:r>
            <a:r>
              <a:rPr lang="en-US" altLang="zh-CN" dirty="0"/>
              <a:t>selection</a:t>
            </a:r>
            <a:r>
              <a:rPr lang="zh-CN" altLang="en-US" dirty="0"/>
              <a:t> </a:t>
            </a:r>
            <a:r>
              <a:rPr lang="en-US" altLang="zh-CN" dirty="0"/>
              <a:t>process</a:t>
            </a:r>
            <a:r>
              <a:rPr lang="zh-CN" altLang="en-US" dirty="0"/>
              <a:t> </a:t>
            </a:r>
            <a:endParaRPr lang="en-US" altLang="zh-CN" dirty="0"/>
          </a:p>
          <a:p>
            <a:r>
              <a:rPr lang="en-US" altLang="zh-CN" dirty="0"/>
              <a:t>-define</a:t>
            </a:r>
            <a:r>
              <a:rPr lang="zh-CN" altLang="en-US" dirty="0"/>
              <a:t> </a:t>
            </a:r>
            <a:r>
              <a:rPr lang="en-US" altLang="zh-CN" dirty="0"/>
              <a:t>selection</a:t>
            </a:r>
            <a:r>
              <a:rPr lang="zh-CN" altLang="en-US" dirty="0"/>
              <a:t> </a:t>
            </a:r>
            <a:r>
              <a:rPr lang="en-US" altLang="zh-CN" dirty="0"/>
              <a:t>model</a:t>
            </a:r>
            <a:r>
              <a:rPr lang="zh-CN" altLang="en-US" dirty="0"/>
              <a:t> </a:t>
            </a:r>
            <a:r>
              <a:rPr lang="en-US" altLang="zh-CN" dirty="0"/>
              <a:t>in</a:t>
            </a:r>
            <a:r>
              <a:rPr lang="zh-CN" altLang="en-US" dirty="0"/>
              <a:t> </a:t>
            </a:r>
            <a:r>
              <a:rPr lang="en-US" altLang="zh-CN" dirty="0"/>
              <a:t>SLiM</a:t>
            </a:r>
          </a:p>
          <a:p>
            <a:endParaRPr lang="en-US" altLang="zh-CN" dirty="0"/>
          </a:p>
          <a:p>
            <a:r>
              <a:rPr lang="en-US" altLang="zh-CN" dirty="0"/>
              <a:t>2.2</a:t>
            </a:r>
            <a:r>
              <a:rPr lang="zh-CN" altLang="en-US" dirty="0"/>
              <a:t> </a:t>
            </a:r>
            <a:r>
              <a:rPr lang="en-US" altLang="zh-CN" dirty="0"/>
              <a:t>model</a:t>
            </a:r>
            <a:r>
              <a:rPr lang="zh-CN" altLang="en-US" dirty="0"/>
              <a:t> </a:t>
            </a:r>
            <a:r>
              <a:rPr lang="en-US" altLang="zh-CN" dirty="0"/>
              <a:t>fitting</a:t>
            </a:r>
          </a:p>
          <a:p>
            <a:r>
              <a:rPr lang="en-US" altLang="zh-CN" dirty="0"/>
              <a:t>-connection</a:t>
            </a:r>
            <a:r>
              <a:rPr lang="zh-CN" altLang="en-US" dirty="0"/>
              <a:t> </a:t>
            </a:r>
            <a:r>
              <a:rPr lang="en-US" altLang="zh-CN" dirty="0"/>
              <a:t>between</a:t>
            </a:r>
            <a:r>
              <a:rPr lang="zh-CN" altLang="en-US" dirty="0"/>
              <a:t> </a:t>
            </a:r>
            <a:r>
              <a:rPr lang="en-US" altLang="zh-CN" dirty="0"/>
              <a:t>simulation</a:t>
            </a:r>
            <a:r>
              <a:rPr lang="zh-CN" altLang="en-US" dirty="0"/>
              <a:t> </a:t>
            </a:r>
            <a:r>
              <a:rPr lang="en-US" altLang="zh-CN" dirty="0"/>
              <a:t>and</a:t>
            </a:r>
            <a:r>
              <a:rPr lang="zh-CN" altLang="en-US" dirty="0"/>
              <a:t> </a:t>
            </a:r>
            <a:r>
              <a:rPr lang="en-US" altLang="zh-CN" dirty="0"/>
              <a:t>empirical</a:t>
            </a:r>
            <a:r>
              <a:rPr lang="zh-CN" altLang="en-US" dirty="0"/>
              <a:t> </a:t>
            </a:r>
            <a:r>
              <a:rPr lang="en-US" altLang="zh-CN" dirty="0"/>
              <a:t>data</a:t>
            </a:r>
          </a:p>
          <a:p>
            <a:r>
              <a:rPr lang="en-US" altLang="zh-CN" dirty="0"/>
              <a:t>-exemplified</a:t>
            </a:r>
            <a:r>
              <a:rPr lang="zh-CN" altLang="en-US" dirty="0"/>
              <a:t> </a:t>
            </a:r>
            <a:r>
              <a:rPr lang="en-US" altLang="zh-CN" dirty="0"/>
              <a:t>summary</a:t>
            </a:r>
            <a:r>
              <a:rPr lang="zh-CN" altLang="en-US" dirty="0"/>
              <a:t> </a:t>
            </a:r>
            <a:r>
              <a:rPr lang="en-US" altLang="zh-CN" dirty="0"/>
              <a:t>statistics</a:t>
            </a:r>
            <a:r>
              <a:rPr lang="zh-CN" altLang="en-US" dirty="0"/>
              <a:t> </a:t>
            </a:r>
            <a:r>
              <a:rPr lang="en-US" altLang="zh-CN" dirty="0"/>
              <a:t>to</a:t>
            </a:r>
            <a:r>
              <a:rPr lang="zh-CN" altLang="en-US" dirty="0"/>
              <a:t> </a:t>
            </a:r>
            <a:r>
              <a:rPr lang="en-US" altLang="zh-CN" dirty="0"/>
              <a:t>measure</a:t>
            </a:r>
            <a:r>
              <a:rPr lang="zh-CN" altLang="en-US" dirty="0"/>
              <a:t> </a:t>
            </a:r>
            <a:r>
              <a:rPr lang="en-US" altLang="zh-CN" dirty="0"/>
              <a:t>the</a:t>
            </a:r>
            <a:r>
              <a:rPr lang="zh-CN" altLang="en-US" dirty="0"/>
              <a:t> </a:t>
            </a:r>
            <a:r>
              <a:rPr lang="en-US" altLang="zh-CN" dirty="0"/>
              <a:t>model</a:t>
            </a:r>
            <a:r>
              <a:rPr lang="zh-CN" altLang="en-US" dirty="0"/>
              <a:t> </a:t>
            </a:r>
            <a:r>
              <a:rPr lang="en-US" altLang="zh-CN" dirty="0"/>
              <a:t>fitting</a:t>
            </a:r>
          </a:p>
        </p:txBody>
      </p:sp>
      <p:sp>
        <p:nvSpPr>
          <p:cNvPr id="4" name="灯片编号占位符 3"/>
          <p:cNvSpPr>
            <a:spLocks noGrp="1"/>
          </p:cNvSpPr>
          <p:nvPr>
            <p:ph type="sldNum" sz="quarter" idx="5"/>
          </p:nvPr>
        </p:nvSpPr>
        <p:spPr/>
        <p:txBody>
          <a:bodyPr/>
          <a:lstStyle/>
          <a:p>
            <a:fld id="{04FE323E-D0B6-4843-81D3-B7B4CA7D509D}" type="slidenum">
              <a:rPr lang="en-US" smtClean="0"/>
              <a:t>31</a:t>
            </a:fld>
            <a:endParaRPr lang="en-US"/>
          </a:p>
        </p:txBody>
      </p:sp>
    </p:spTree>
    <p:extLst>
      <p:ext uri="{BB962C8B-B14F-4D97-AF65-F5344CB8AC3E}">
        <p14:creationId xmlns:p14="http://schemas.microsoft.com/office/powerpoint/2010/main" val="541427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9a8a0a9480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9a8a0a9480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19a8a0a9480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9a8a0a9480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9a8a0a9480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g19a8a0a9480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9a8a0a9480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9a8a0a9480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19a8a0a9480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9a8a0a9480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9a8a0a9480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19a8a0a9480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1.1</a:t>
            </a:r>
            <a:r>
              <a:rPr lang="zh-CN" altLang="en-US" dirty="0"/>
              <a:t> </a:t>
            </a:r>
            <a:r>
              <a:rPr lang="en-US" altLang="zh-CN" dirty="0"/>
              <a:t>detecting</a:t>
            </a:r>
            <a:r>
              <a:rPr lang="zh-CN" altLang="en-US" dirty="0"/>
              <a:t> </a:t>
            </a:r>
            <a:r>
              <a:rPr lang="en-US" altLang="zh-CN" dirty="0"/>
              <a:t>selection</a:t>
            </a:r>
            <a:r>
              <a:rPr lang="zh-CN" altLang="en-US" dirty="0"/>
              <a:t> </a:t>
            </a:r>
            <a:r>
              <a:rPr lang="en-US" altLang="zh-CN" dirty="0"/>
              <a:t>target</a:t>
            </a:r>
          </a:p>
          <a:p>
            <a:r>
              <a:rPr lang="en-US" altLang="zh-CN" dirty="0"/>
              <a:t>-understand</a:t>
            </a:r>
            <a:r>
              <a:rPr lang="zh-CN" altLang="en-US" dirty="0"/>
              <a:t> </a:t>
            </a:r>
            <a:r>
              <a:rPr lang="en-US" altLang="zh-CN" dirty="0"/>
              <a:t>drift,</a:t>
            </a:r>
            <a:r>
              <a:rPr lang="zh-CN" altLang="en-US" dirty="0"/>
              <a:t> </a:t>
            </a:r>
            <a:r>
              <a:rPr lang="en-US" altLang="zh-CN" dirty="0"/>
              <a:t>effective</a:t>
            </a:r>
            <a:r>
              <a:rPr lang="zh-CN" altLang="en-US" dirty="0"/>
              <a:t> </a:t>
            </a:r>
            <a:r>
              <a:rPr lang="en-US" altLang="zh-CN" dirty="0"/>
              <a:t>population</a:t>
            </a:r>
            <a:r>
              <a:rPr lang="zh-CN" altLang="en-US" dirty="0"/>
              <a:t> </a:t>
            </a:r>
            <a:r>
              <a:rPr lang="en-US" altLang="zh-CN" dirty="0"/>
              <a:t>size</a:t>
            </a:r>
            <a:r>
              <a:rPr lang="zh-CN" altLang="en-US" dirty="0"/>
              <a:t> </a:t>
            </a:r>
            <a:r>
              <a:rPr lang="en-US" altLang="zh-CN" dirty="0"/>
              <a:t>and</a:t>
            </a:r>
            <a:r>
              <a:rPr lang="zh-CN" altLang="en-US" dirty="0"/>
              <a:t> </a:t>
            </a:r>
            <a:r>
              <a:rPr lang="en-US" altLang="zh-CN" dirty="0"/>
              <a:t>how</a:t>
            </a:r>
            <a:r>
              <a:rPr lang="zh-CN" altLang="en-US" dirty="0"/>
              <a:t> </a:t>
            </a:r>
            <a:r>
              <a:rPr lang="en-US" altLang="zh-CN" dirty="0"/>
              <a:t>they</a:t>
            </a:r>
            <a:r>
              <a:rPr lang="zh-CN" altLang="en-US" dirty="0"/>
              <a:t> </a:t>
            </a:r>
            <a:r>
              <a:rPr lang="en-US" altLang="zh-CN" dirty="0"/>
              <a:t>influence</a:t>
            </a:r>
            <a:r>
              <a:rPr lang="zh-CN" altLang="en-US" dirty="0"/>
              <a:t> </a:t>
            </a:r>
            <a:r>
              <a:rPr lang="en-US" altLang="zh-CN" dirty="0"/>
              <a:t>selection</a:t>
            </a:r>
          </a:p>
          <a:p>
            <a:r>
              <a:rPr lang="en-US" altLang="zh-CN" dirty="0"/>
              <a:t>-statical</a:t>
            </a:r>
            <a:r>
              <a:rPr lang="zh-CN" altLang="en-US" dirty="0"/>
              <a:t> </a:t>
            </a:r>
            <a:r>
              <a:rPr lang="en-US" altLang="zh-CN" dirty="0"/>
              <a:t>method</a:t>
            </a:r>
            <a:r>
              <a:rPr lang="zh-CN" altLang="en-US" dirty="0"/>
              <a:t> </a:t>
            </a:r>
            <a:r>
              <a:rPr lang="en-US" altLang="zh-CN" dirty="0"/>
              <a:t>detecting</a:t>
            </a:r>
            <a:r>
              <a:rPr lang="zh-CN" altLang="en-US" dirty="0"/>
              <a:t> </a:t>
            </a:r>
            <a:r>
              <a:rPr lang="en-US" altLang="zh-CN" dirty="0"/>
              <a:t>loci</a:t>
            </a:r>
            <a:r>
              <a:rPr lang="zh-CN" altLang="en-US" dirty="0"/>
              <a:t> </a:t>
            </a:r>
            <a:r>
              <a:rPr lang="en-US" altLang="zh-CN" dirty="0"/>
              <a:t>underlying</a:t>
            </a:r>
            <a:r>
              <a:rPr lang="zh-CN" altLang="en-US" dirty="0"/>
              <a:t> </a:t>
            </a:r>
            <a:r>
              <a:rPr lang="en-US" altLang="zh-CN" dirty="0"/>
              <a:t>selection</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p>
          <a:p>
            <a:endParaRPr lang="en-US" altLang="zh-CN" dirty="0"/>
          </a:p>
          <a:p>
            <a:r>
              <a:rPr lang="en-US" altLang="zh-CN" dirty="0"/>
              <a:t>1.2</a:t>
            </a:r>
            <a:r>
              <a:rPr lang="zh-CN" altLang="en-US" dirty="0"/>
              <a:t> </a:t>
            </a:r>
            <a:r>
              <a:rPr lang="en-US" altLang="zh-CN" dirty="0"/>
              <a:t>reconstruct</a:t>
            </a:r>
            <a:r>
              <a:rPr lang="zh-CN" altLang="en-US" dirty="0"/>
              <a:t> </a:t>
            </a:r>
            <a:r>
              <a:rPr lang="en-US" altLang="zh-CN" dirty="0"/>
              <a:t>haplotype</a:t>
            </a:r>
            <a:r>
              <a:rPr lang="zh-CN" altLang="en-US" dirty="0"/>
              <a:t> </a:t>
            </a:r>
            <a:r>
              <a:rPr lang="en-US" altLang="zh-CN" dirty="0"/>
              <a:t>blocks</a:t>
            </a:r>
          </a:p>
          <a:p>
            <a:r>
              <a:rPr lang="en-US" altLang="zh-CN" dirty="0"/>
              <a:t>-understand</a:t>
            </a:r>
            <a:r>
              <a:rPr lang="zh-CN" altLang="en-US" dirty="0"/>
              <a:t> </a:t>
            </a:r>
            <a:r>
              <a:rPr lang="en-US" altLang="zh-CN" dirty="0"/>
              <a:t>linkage</a:t>
            </a:r>
          </a:p>
          <a:p>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in</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r>
              <a:rPr lang="zh-CN" altLang="en-US" dirty="0"/>
              <a:t> </a:t>
            </a:r>
            <a:r>
              <a:rPr lang="en-US" altLang="zh-CN" dirty="0"/>
              <a:t>between</a:t>
            </a:r>
            <a:r>
              <a:rPr lang="zh-CN" altLang="en-US" dirty="0"/>
              <a:t> </a:t>
            </a:r>
            <a:r>
              <a:rPr lang="en-US" altLang="zh-CN" dirty="0"/>
              <a:t>SNPs</a:t>
            </a:r>
          </a:p>
          <a:p>
            <a:r>
              <a:rPr lang="en-US" altLang="zh-CN" dirty="0"/>
              <a:t>-characterize</a:t>
            </a:r>
            <a:r>
              <a:rPr lang="zh-CN" altLang="en-US" dirty="0"/>
              <a:t> </a:t>
            </a:r>
            <a:r>
              <a:rPr lang="en-US" altLang="zh-CN" dirty="0"/>
              <a:t>selection</a:t>
            </a:r>
            <a:r>
              <a:rPr lang="zh-CN" altLang="en-US" dirty="0"/>
              <a:t> </a:t>
            </a:r>
            <a:r>
              <a:rPr lang="en-US" altLang="zh-CN" dirty="0"/>
              <a:t>at</a:t>
            </a:r>
            <a:r>
              <a:rPr lang="zh-CN" altLang="en-US" dirty="0"/>
              <a:t> </a:t>
            </a:r>
            <a:r>
              <a:rPr lang="en-US" altLang="zh-CN" dirty="0"/>
              <a:t>the</a:t>
            </a:r>
            <a:r>
              <a:rPr lang="zh-CN" altLang="en-US" dirty="0"/>
              <a:t> </a:t>
            </a:r>
            <a:r>
              <a:rPr lang="en-US" altLang="zh-CN" dirty="0"/>
              <a:t>haplotype</a:t>
            </a:r>
            <a:r>
              <a:rPr lang="zh-CN" altLang="en-US" dirty="0"/>
              <a:t> </a:t>
            </a:r>
            <a:r>
              <a:rPr lang="en-US" altLang="zh-CN" dirty="0"/>
              <a:t>scale(allele</a:t>
            </a:r>
            <a:r>
              <a:rPr lang="zh-CN" altLang="en-US" dirty="0"/>
              <a:t> </a:t>
            </a:r>
            <a:r>
              <a:rPr lang="en-US" altLang="zh-CN" dirty="0"/>
              <a:t>frequency</a:t>
            </a:r>
            <a:r>
              <a:rPr lang="zh-CN" altLang="en-US" dirty="0"/>
              <a:t> </a:t>
            </a:r>
            <a:r>
              <a:rPr lang="en-US" altLang="zh-CN" dirty="0"/>
              <a:t>change</a:t>
            </a:r>
            <a:r>
              <a:rPr lang="zh-CN" altLang="en-US" dirty="0"/>
              <a:t> </a:t>
            </a:r>
            <a:r>
              <a:rPr lang="en-US" altLang="zh-CN" dirty="0"/>
              <a:t>trajectories)</a:t>
            </a:r>
          </a:p>
          <a:p>
            <a:endParaRPr lang="en-US" altLang="zh-CN" dirty="0"/>
          </a:p>
          <a:p>
            <a:r>
              <a:rPr lang="en-US" altLang="zh-CN" dirty="0"/>
              <a:t>2.1</a:t>
            </a:r>
            <a:r>
              <a:rPr lang="zh-CN" altLang="en-US" dirty="0"/>
              <a:t> </a:t>
            </a:r>
            <a:r>
              <a:rPr lang="en-US" altLang="zh-CN" dirty="0"/>
              <a:t>SLiM</a:t>
            </a:r>
            <a:r>
              <a:rPr lang="zh-CN" altLang="en-US" dirty="0"/>
              <a:t> </a:t>
            </a:r>
            <a:r>
              <a:rPr lang="en-US" altLang="zh-CN" dirty="0"/>
              <a:t>simulation</a:t>
            </a:r>
          </a:p>
          <a:p>
            <a:r>
              <a:rPr lang="en-US" altLang="zh-CN" dirty="0"/>
              <a:t>-learn</a:t>
            </a:r>
            <a:r>
              <a:rPr lang="zh-CN" altLang="en-US" dirty="0"/>
              <a:t> </a:t>
            </a:r>
            <a:r>
              <a:rPr lang="en-US" altLang="zh-CN" dirty="0"/>
              <a:t>two</a:t>
            </a:r>
            <a:r>
              <a:rPr lang="zh-CN" altLang="en-US" dirty="0"/>
              <a:t> </a:t>
            </a:r>
            <a:r>
              <a:rPr lang="en-US" altLang="zh-CN" dirty="0"/>
              <a:t>major</a:t>
            </a:r>
            <a:r>
              <a:rPr lang="zh-CN" altLang="en-US" dirty="0"/>
              <a:t> </a:t>
            </a:r>
            <a:r>
              <a:rPr lang="en-US" altLang="zh-CN" dirty="0"/>
              <a:t>selection</a:t>
            </a:r>
            <a:r>
              <a:rPr lang="zh-CN" altLang="en-US" dirty="0"/>
              <a:t> </a:t>
            </a:r>
            <a:r>
              <a:rPr lang="en-US" altLang="zh-CN" dirty="0"/>
              <a:t>process</a:t>
            </a:r>
            <a:r>
              <a:rPr lang="zh-CN" altLang="en-US" dirty="0"/>
              <a:t> </a:t>
            </a:r>
            <a:endParaRPr lang="en-US" altLang="zh-CN" dirty="0"/>
          </a:p>
          <a:p>
            <a:r>
              <a:rPr lang="en-US" altLang="zh-CN" dirty="0"/>
              <a:t>-define</a:t>
            </a:r>
            <a:r>
              <a:rPr lang="zh-CN" altLang="en-US" dirty="0"/>
              <a:t> </a:t>
            </a:r>
            <a:r>
              <a:rPr lang="en-US" altLang="zh-CN" dirty="0"/>
              <a:t>selection</a:t>
            </a:r>
            <a:r>
              <a:rPr lang="zh-CN" altLang="en-US" dirty="0"/>
              <a:t> </a:t>
            </a:r>
            <a:r>
              <a:rPr lang="en-US" altLang="zh-CN" dirty="0"/>
              <a:t>model</a:t>
            </a:r>
            <a:r>
              <a:rPr lang="zh-CN" altLang="en-US" dirty="0"/>
              <a:t> </a:t>
            </a:r>
            <a:r>
              <a:rPr lang="en-US" altLang="zh-CN" dirty="0"/>
              <a:t>in</a:t>
            </a:r>
            <a:r>
              <a:rPr lang="zh-CN" altLang="en-US" dirty="0"/>
              <a:t> </a:t>
            </a:r>
            <a:r>
              <a:rPr lang="en-US" altLang="zh-CN" dirty="0"/>
              <a:t>SLiM</a:t>
            </a:r>
          </a:p>
          <a:p>
            <a:endParaRPr lang="en-US" altLang="zh-CN" dirty="0"/>
          </a:p>
          <a:p>
            <a:r>
              <a:rPr lang="en-US" altLang="zh-CN" dirty="0"/>
              <a:t>2.2</a:t>
            </a:r>
            <a:r>
              <a:rPr lang="zh-CN" altLang="en-US" dirty="0"/>
              <a:t> </a:t>
            </a:r>
            <a:r>
              <a:rPr lang="en-US" altLang="zh-CN" dirty="0"/>
              <a:t>model</a:t>
            </a:r>
            <a:r>
              <a:rPr lang="zh-CN" altLang="en-US" dirty="0"/>
              <a:t> </a:t>
            </a:r>
            <a:r>
              <a:rPr lang="en-US" altLang="zh-CN" dirty="0"/>
              <a:t>fitting</a:t>
            </a:r>
          </a:p>
          <a:p>
            <a:r>
              <a:rPr lang="en-US" altLang="zh-CN" dirty="0"/>
              <a:t>-connection</a:t>
            </a:r>
            <a:r>
              <a:rPr lang="zh-CN" altLang="en-US" dirty="0"/>
              <a:t> </a:t>
            </a:r>
            <a:r>
              <a:rPr lang="en-US" altLang="zh-CN" dirty="0"/>
              <a:t>between</a:t>
            </a:r>
            <a:r>
              <a:rPr lang="zh-CN" altLang="en-US" dirty="0"/>
              <a:t> </a:t>
            </a:r>
            <a:r>
              <a:rPr lang="en-US" altLang="zh-CN" dirty="0"/>
              <a:t>simulation</a:t>
            </a:r>
            <a:r>
              <a:rPr lang="zh-CN" altLang="en-US" dirty="0"/>
              <a:t> </a:t>
            </a:r>
            <a:r>
              <a:rPr lang="en-US" altLang="zh-CN" dirty="0"/>
              <a:t>and</a:t>
            </a:r>
            <a:r>
              <a:rPr lang="zh-CN" altLang="en-US" dirty="0"/>
              <a:t> </a:t>
            </a:r>
            <a:r>
              <a:rPr lang="en-US" altLang="zh-CN" dirty="0"/>
              <a:t>empirical</a:t>
            </a:r>
            <a:r>
              <a:rPr lang="zh-CN" altLang="en-US" dirty="0"/>
              <a:t> </a:t>
            </a:r>
            <a:r>
              <a:rPr lang="en-US" altLang="zh-CN" dirty="0"/>
              <a:t>data</a:t>
            </a:r>
          </a:p>
          <a:p>
            <a:r>
              <a:rPr lang="en-US" altLang="zh-CN" dirty="0"/>
              <a:t>-exemplified</a:t>
            </a:r>
            <a:r>
              <a:rPr lang="zh-CN" altLang="en-US" dirty="0"/>
              <a:t> </a:t>
            </a:r>
            <a:r>
              <a:rPr lang="en-US" altLang="zh-CN" dirty="0"/>
              <a:t>summary</a:t>
            </a:r>
            <a:r>
              <a:rPr lang="zh-CN" altLang="en-US" dirty="0"/>
              <a:t> </a:t>
            </a:r>
            <a:r>
              <a:rPr lang="en-US" altLang="zh-CN" dirty="0"/>
              <a:t>statistics</a:t>
            </a:r>
            <a:r>
              <a:rPr lang="zh-CN" altLang="en-US" dirty="0"/>
              <a:t> </a:t>
            </a:r>
            <a:r>
              <a:rPr lang="en-US" altLang="zh-CN" dirty="0"/>
              <a:t>to</a:t>
            </a:r>
            <a:r>
              <a:rPr lang="zh-CN" altLang="en-US" dirty="0"/>
              <a:t> </a:t>
            </a:r>
            <a:r>
              <a:rPr lang="en-US" altLang="zh-CN" dirty="0"/>
              <a:t>measure</a:t>
            </a:r>
            <a:r>
              <a:rPr lang="zh-CN" altLang="en-US" dirty="0"/>
              <a:t> </a:t>
            </a:r>
            <a:r>
              <a:rPr lang="en-US" altLang="zh-CN" dirty="0"/>
              <a:t>the</a:t>
            </a:r>
            <a:r>
              <a:rPr lang="zh-CN" altLang="en-US" dirty="0"/>
              <a:t> </a:t>
            </a:r>
            <a:r>
              <a:rPr lang="en-US" altLang="zh-CN" dirty="0"/>
              <a:t>model</a:t>
            </a:r>
            <a:r>
              <a:rPr lang="zh-CN" altLang="en-US" dirty="0"/>
              <a:t> </a:t>
            </a:r>
            <a:r>
              <a:rPr lang="en-US" altLang="zh-CN" dirty="0"/>
              <a:t>fitting</a:t>
            </a:r>
          </a:p>
        </p:txBody>
      </p:sp>
      <p:sp>
        <p:nvSpPr>
          <p:cNvPr id="4" name="灯片编号占位符 3"/>
          <p:cNvSpPr>
            <a:spLocks noGrp="1"/>
          </p:cNvSpPr>
          <p:nvPr>
            <p:ph type="sldNum" sz="quarter" idx="5"/>
          </p:nvPr>
        </p:nvSpPr>
        <p:spPr/>
        <p:txBody>
          <a:bodyPr/>
          <a:lstStyle/>
          <a:p>
            <a:fld id="{04FE323E-D0B6-4843-81D3-B7B4CA7D509D}" type="slidenum">
              <a:rPr lang="en-US" smtClean="0"/>
              <a:t>3</a:t>
            </a:fld>
            <a:endParaRPr lang="en-US"/>
          </a:p>
        </p:txBody>
      </p:sp>
    </p:spTree>
    <p:extLst>
      <p:ext uri="{BB962C8B-B14F-4D97-AF65-F5344CB8AC3E}">
        <p14:creationId xmlns:p14="http://schemas.microsoft.com/office/powerpoint/2010/main" val="541427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300" dirty="0"/>
              <a:t>Sampling disequilibrium and its consequences in HHR mapping. A model or a natural population is shown on the top left. Each chromosome is conceptualized as a set of LD blocks, where LD is complete within each block but absent between blocks. There are 2 alleles (different colors) within each block (numbered 1–12). When a subset of chromosomes are sampled to found a population, sampling LD can associate non-adjacent LD blocks. For example, if the chromosomes indicated by small black arrows are sampled, the </a:t>
            </a:r>
            <a:r>
              <a:rPr lang="en-CA" sz="1300" dirty="0" err="1"/>
              <a:t>descendents</a:t>
            </a:r>
            <a:r>
              <a:rPr lang="en-CA" sz="1300" dirty="0"/>
              <a:t> would have LD between blocks 1 and 10 (top right). If one allele is then selected (circled in red), alleles at another locus can hitchhike (circled in purple). Because allele frequency between these blocks is changed less, this process could create many seemingly independent “peaks” along a chromosome despite only a subset of peaks containing a selected allele.</a:t>
            </a:r>
            <a:endParaRPr lang="en-US" dirty="0"/>
          </a:p>
        </p:txBody>
      </p:sp>
      <p:sp>
        <p:nvSpPr>
          <p:cNvPr id="4" name="Slide Number Placeholder 3"/>
          <p:cNvSpPr>
            <a:spLocks noGrp="1"/>
          </p:cNvSpPr>
          <p:nvPr>
            <p:ph type="sldNum" sz="quarter" idx="10"/>
          </p:nvPr>
        </p:nvSpPr>
        <p:spPr/>
        <p:txBody>
          <a:bodyPr/>
          <a:lstStyle/>
          <a:p>
            <a:fld id="{0C332625-F534-4AA3-83A5-C6F3B29C6990}" type="slidenum">
              <a:rPr lang="en-US" smtClean="0"/>
              <a:t>37</a:t>
            </a:fld>
            <a:endParaRPr lang="en-US"/>
          </a:p>
        </p:txBody>
      </p:sp>
    </p:spTree>
    <p:extLst>
      <p:ext uri="{BB962C8B-B14F-4D97-AF65-F5344CB8AC3E}">
        <p14:creationId xmlns:p14="http://schemas.microsoft.com/office/powerpoint/2010/main" val="495636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332625-F534-4AA3-83A5-C6F3B29C6990}" type="slidenum">
              <a:rPr lang="en-US" smtClean="0"/>
              <a:t>38</a:t>
            </a:fld>
            <a:endParaRPr lang="en-US"/>
          </a:p>
        </p:txBody>
      </p:sp>
    </p:spTree>
    <p:extLst>
      <p:ext uri="{BB962C8B-B14F-4D97-AF65-F5344CB8AC3E}">
        <p14:creationId xmlns:p14="http://schemas.microsoft.com/office/powerpoint/2010/main" val="2346680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98101f9eaa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198101f9eaa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98101f9eaa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198101f9eaa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9a8a0a9480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19a8a0a9480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a0f36fffe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5" name="Google Shape;205;g1a0f36fffe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a0f36fffe2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1a0f36fffe2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98101f9eaa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198101f9eaa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98101f9eaa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198101f9eaa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98101f9eaa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98101f9eaa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98101f9eaa_0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if not enough snps </a:t>
            </a:r>
            <a:r>
              <a:rPr lang="en-US" dirty="0" err="1"/>
              <a:t>mncs</a:t>
            </a:r>
            <a:r>
              <a:rPr lang="en-US" dirty="0"/>
              <a:t> up to 3%</a:t>
            </a:r>
            <a:br>
              <a:rPr lang="en-US" dirty="0"/>
            </a:br>
            <a:r>
              <a:rPr lang="en-US" dirty="0"/>
              <a:t>score = </a:t>
            </a:r>
            <a:r>
              <a:rPr lang="en-US" dirty="0" err="1"/>
              <a:t>pvalue</a:t>
            </a:r>
            <a:endParaRPr dirty="0"/>
          </a:p>
        </p:txBody>
      </p:sp>
      <p:sp>
        <p:nvSpPr>
          <p:cNvPr id="265" name="Google Shape;265;g198101f9eaa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8cb4cda879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if not enough snps mncs up to 3%</a:t>
            </a:r>
            <a:endParaRPr/>
          </a:p>
        </p:txBody>
      </p:sp>
      <p:sp>
        <p:nvSpPr>
          <p:cNvPr id="275" name="Google Shape;275;g18cb4cda87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98101f9eaa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198101f9eaa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98101f9eaa_0_12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if not enough snps mncs up to 3%</a:t>
            </a:r>
            <a:endParaRPr/>
          </a:p>
        </p:txBody>
      </p:sp>
      <p:sp>
        <p:nvSpPr>
          <p:cNvPr id="349" name="Google Shape;349;g198101f9eaa_0_1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61570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98101f9eaa_0_12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g198101f9eaa_0_1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98101f9eaa_0_12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198101f9eaa_0_1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04FE323E-D0B6-4843-81D3-B7B4CA7D509D}" type="slidenum">
              <a:rPr lang="en-US" smtClean="0"/>
              <a:t>58</a:t>
            </a:fld>
            <a:endParaRPr lang="en-US"/>
          </a:p>
        </p:txBody>
      </p:sp>
    </p:spTree>
    <p:extLst>
      <p:ext uri="{BB962C8B-B14F-4D97-AF65-F5344CB8AC3E}">
        <p14:creationId xmlns:p14="http://schemas.microsoft.com/office/powerpoint/2010/main" val="30402118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04FE323E-D0B6-4843-81D3-B7B4CA7D509D}" type="slidenum">
              <a:rPr lang="en-US" smtClean="0"/>
              <a:t>59</a:t>
            </a:fld>
            <a:endParaRPr lang="en-US"/>
          </a:p>
        </p:txBody>
      </p:sp>
    </p:spTree>
    <p:extLst>
      <p:ext uri="{BB962C8B-B14F-4D97-AF65-F5344CB8AC3E}">
        <p14:creationId xmlns:p14="http://schemas.microsoft.com/office/powerpoint/2010/main" val="2795927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CA" dirty="0"/>
              <a:t>To understand the processes that lead to, and the mechanisms underlying patterns of, genetic and/or phenotypic diversity revealed by populations across multiple generations.</a:t>
            </a:r>
          </a:p>
          <a:p>
            <a:pPr defTabSz="990752">
              <a:defRPr/>
            </a:pPr>
            <a:endParaRPr lang="en-CA" dirty="0"/>
          </a:p>
          <a:p>
            <a:endParaRPr lang="en-US" dirty="0"/>
          </a:p>
        </p:txBody>
      </p:sp>
      <p:sp>
        <p:nvSpPr>
          <p:cNvPr id="4" name="Slide Number Placeholder 3"/>
          <p:cNvSpPr>
            <a:spLocks noGrp="1"/>
          </p:cNvSpPr>
          <p:nvPr>
            <p:ph type="sldNum" sz="quarter" idx="10"/>
          </p:nvPr>
        </p:nvSpPr>
        <p:spPr/>
        <p:txBody>
          <a:bodyPr/>
          <a:lstStyle/>
          <a:p>
            <a:fld id="{0C332625-F534-4AA3-83A5-C6F3B29C6990}" type="slidenum">
              <a:rPr lang="en-US" smtClean="0"/>
              <a:t>7</a:t>
            </a:fld>
            <a:endParaRPr lang="en-US"/>
          </a:p>
        </p:txBody>
      </p:sp>
    </p:spTree>
    <p:extLst>
      <p:ext uri="{BB962C8B-B14F-4D97-AF65-F5344CB8AC3E}">
        <p14:creationId xmlns:p14="http://schemas.microsoft.com/office/powerpoint/2010/main" val="20191096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6" name="Google Shape;3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0" name="Google Shape;23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9a8a0a9480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9a8a0a9480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19a8a0a9480_0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98101f9eaa_0_11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198101f9eaa_0_1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1F8A30F8-8C51-0329-9E92-6A582ABC83D4}"/>
            </a:ext>
          </a:extLst>
        </p:cNvPr>
        <p:cNvGrpSpPr/>
        <p:nvPr/>
      </p:nvGrpSpPr>
      <p:grpSpPr>
        <a:xfrm>
          <a:off x="0" y="0"/>
          <a:ext cx="0" cy="0"/>
          <a:chOff x="0" y="0"/>
          <a:chExt cx="0" cy="0"/>
        </a:xfrm>
      </p:grpSpPr>
      <p:sp>
        <p:nvSpPr>
          <p:cNvPr id="326" name="Google Shape;326;p21:notes">
            <a:extLst>
              <a:ext uri="{FF2B5EF4-FFF2-40B4-BE49-F238E27FC236}">
                <a16:creationId xmlns:a16="http://schemas.microsoft.com/office/drawing/2014/main" id="{316BE883-26F1-9E1C-248C-BB5FAD6C15A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21:notes">
            <a:extLst>
              <a:ext uri="{FF2B5EF4-FFF2-40B4-BE49-F238E27FC236}">
                <a16:creationId xmlns:a16="http://schemas.microsoft.com/office/drawing/2014/main" id="{00956B12-CA33-3C07-41E2-ED186C3B6E4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22445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a:extLst>
            <a:ext uri="{FF2B5EF4-FFF2-40B4-BE49-F238E27FC236}">
              <a16:creationId xmlns:a16="http://schemas.microsoft.com/office/drawing/2014/main" id="{40385E24-8DAD-F671-FAC9-2068A1FC21FF}"/>
            </a:ext>
          </a:extLst>
        </p:cNvPr>
        <p:cNvGrpSpPr/>
        <p:nvPr/>
      </p:nvGrpSpPr>
      <p:grpSpPr>
        <a:xfrm>
          <a:off x="0" y="0"/>
          <a:ext cx="0" cy="0"/>
          <a:chOff x="0" y="0"/>
          <a:chExt cx="0" cy="0"/>
        </a:xfrm>
      </p:grpSpPr>
      <p:sp>
        <p:nvSpPr>
          <p:cNvPr id="336" name="Google Shape;336;p22:notes">
            <a:extLst>
              <a:ext uri="{FF2B5EF4-FFF2-40B4-BE49-F238E27FC236}">
                <a16:creationId xmlns:a16="http://schemas.microsoft.com/office/drawing/2014/main" id="{14E5EBF4-B172-4FB0-9EF1-51BDFDD6AA0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22:notes">
            <a:extLst>
              <a:ext uri="{FF2B5EF4-FFF2-40B4-BE49-F238E27FC236}">
                <a16:creationId xmlns:a16="http://schemas.microsoft.com/office/drawing/2014/main" id="{79423847-5E8B-446F-FAE0-3B8D96F3ACA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77121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F47B26D0-C2D1-7227-F0E7-921353E57AA3}"/>
            </a:ext>
          </a:extLst>
        </p:cNvPr>
        <p:cNvGrpSpPr/>
        <p:nvPr/>
      </p:nvGrpSpPr>
      <p:grpSpPr>
        <a:xfrm>
          <a:off x="0" y="0"/>
          <a:ext cx="0" cy="0"/>
          <a:chOff x="0" y="0"/>
          <a:chExt cx="0" cy="0"/>
        </a:xfrm>
      </p:grpSpPr>
      <p:sp>
        <p:nvSpPr>
          <p:cNvPr id="345" name="Google Shape;345;p24:notes">
            <a:extLst>
              <a:ext uri="{FF2B5EF4-FFF2-40B4-BE49-F238E27FC236}">
                <a16:creationId xmlns:a16="http://schemas.microsoft.com/office/drawing/2014/main" id="{D5C67889-1EDA-EDBE-1B6A-EE793FB62DF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24:notes">
            <a:extLst>
              <a:ext uri="{FF2B5EF4-FFF2-40B4-BE49-F238E27FC236}">
                <a16:creationId xmlns:a16="http://schemas.microsoft.com/office/drawing/2014/main" id="{0C2AD3A4-61B1-B7EA-C6F0-C86A3FF1696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26096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t>AF:</a:t>
            </a:r>
            <a:r>
              <a:rPr lang="zh-CN" altLang="en-US" dirty="0"/>
              <a:t> </a:t>
            </a:r>
            <a:r>
              <a:rPr lang="en-US" altLang="zh-CN" dirty="0"/>
              <a:t>selection,</a:t>
            </a:r>
            <a:r>
              <a:rPr lang="zh-CN" altLang="en-US" dirty="0"/>
              <a:t> </a:t>
            </a:r>
            <a:r>
              <a:rPr lang="en-US" altLang="zh-CN" dirty="0"/>
              <a:t>drift,</a:t>
            </a:r>
            <a:r>
              <a:rPr lang="zh-CN" altLang="en-US" dirty="0"/>
              <a:t> </a:t>
            </a:r>
            <a:r>
              <a:rPr lang="en-US" altLang="zh-CN" dirty="0"/>
              <a:t>sampling</a:t>
            </a:r>
            <a:r>
              <a:rPr lang="zh-CN" altLang="en-US" dirty="0"/>
              <a:t> </a:t>
            </a:r>
            <a:r>
              <a:rPr lang="en-US" altLang="zh-CN" dirty="0"/>
              <a:t>error,</a:t>
            </a:r>
            <a:r>
              <a:rPr lang="zh-CN" altLang="en-US" dirty="0"/>
              <a:t> </a:t>
            </a:r>
            <a:r>
              <a:rPr lang="en-US" altLang="zh-CN" dirty="0"/>
              <a:t>sequencing</a:t>
            </a:r>
            <a:r>
              <a:rPr lang="zh-CN" altLang="en-US" dirty="0"/>
              <a:t> </a:t>
            </a:r>
            <a:r>
              <a:rPr lang="en-US" altLang="zh-CN" dirty="0"/>
              <a:t>error</a:t>
            </a:r>
            <a:endParaRPr dirty="0"/>
          </a:p>
        </p:txBody>
      </p:sp>
      <p:sp>
        <p:nvSpPr>
          <p:cNvPr id="142" name="Google Shape;14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2C4C6-3DB2-598F-C95B-9AA238CCC74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C40A9B48-7826-471F-DC18-003591A54E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BF0F0DB0-5654-A79C-9D28-E40499F4F786}"/>
              </a:ext>
            </a:extLst>
          </p:cNvPr>
          <p:cNvSpPr>
            <a:spLocks noGrp="1"/>
          </p:cNvSpPr>
          <p:nvPr>
            <p:ph type="dt" sz="half" idx="10"/>
          </p:nvPr>
        </p:nvSpPr>
        <p:spPr/>
        <p:txBody>
          <a:bodyPr/>
          <a:lstStyle/>
          <a:p>
            <a:r>
              <a:rPr lang="en-US" altLang="zh-CN"/>
              <a:t>2025/03/10</a:t>
            </a:r>
            <a:endParaRPr lang="en-US" altLang="zh-CN" dirty="0"/>
          </a:p>
        </p:txBody>
      </p:sp>
      <p:sp>
        <p:nvSpPr>
          <p:cNvPr id="5" name="页脚占位符 4">
            <a:extLst>
              <a:ext uri="{FF2B5EF4-FFF2-40B4-BE49-F238E27FC236}">
                <a16:creationId xmlns:a16="http://schemas.microsoft.com/office/drawing/2014/main" id="{48E6BFF2-1A99-FC66-2BDB-99CA32DC7A05}"/>
              </a:ext>
            </a:extLst>
          </p:cNvPr>
          <p:cNvSpPr>
            <a:spLocks noGrp="1"/>
          </p:cNvSpPr>
          <p:nvPr>
            <p:ph type="ftr" sz="quarter" idx="11"/>
          </p:nvPr>
        </p:nvSpPr>
        <p:spPr/>
        <p:txBody>
          <a:body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6" name="灯片编号占位符 5">
            <a:extLst>
              <a:ext uri="{FF2B5EF4-FFF2-40B4-BE49-F238E27FC236}">
                <a16:creationId xmlns:a16="http://schemas.microsoft.com/office/drawing/2014/main" id="{10D8FEC8-534A-2C9E-D29E-CBCC4D6894B7}"/>
              </a:ext>
            </a:extLst>
          </p:cNvPr>
          <p:cNvSpPr>
            <a:spLocks noGrp="1"/>
          </p:cNvSpPr>
          <p:nvPr>
            <p:ph type="sldNum" sz="quarter" idx="12"/>
          </p:nvPr>
        </p:nvSpPr>
        <p:spPr/>
        <p:txBody>
          <a:bodyPr/>
          <a:lstStyle/>
          <a:p>
            <a:fld id="{9A31E271-03AF-4B41-9610-D3284CBE8C5C}" type="slidenum">
              <a:rPr lang="en-US" smtClean="0"/>
              <a:t>‹#›</a:t>
            </a:fld>
            <a:endParaRPr lang="en-US"/>
          </a:p>
        </p:txBody>
      </p:sp>
    </p:spTree>
    <p:extLst>
      <p:ext uri="{BB962C8B-B14F-4D97-AF65-F5344CB8AC3E}">
        <p14:creationId xmlns:p14="http://schemas.microsoft.com/office/powerpoint/2010/main" val="88496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DC60B3-04B8-FF3C-C067-DC2A7DCC05C3}"/>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67BD2AFF-F463-197C-099C-317337228A9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B88FDA-406C-BF05-A3F1-18BB82A09F16}"/>
              </a:ext>
            </a:extLst>
          </p:cNvPr>
          <p:cNvSpPr>
            <a:spLocks noGrp="1"/>
          </p:cNvSpPr>
          <p:nvPr>
            <p:ph type="dt" sz="half" idx="10"/>
          </p:nvPr>
        </p:nvSpPr>
        <p:spPr/>
        <p:txBody>
          <a:bodyPr/>
          <a:lstStyle/>
          <a:p>
            <a:r>
              <a:rPr lang="en-US" altLang="zh-CN"/>
              <a:t>2025/03/10</a:t>
            </a:r>
            <a:endParaRPr lang="en-US" altLang="zh-CN" dirty="0"/>
          </a:p>
        </p:txBody>
      </p:sp>
      <p:sp>
        <p:nvSpPr>
          <p:cNvPr id="5" name="页脚占位符 4">
            <a:extLst>
              <a:ext uri="{FF2B5EF4-FFF2-40B4-BE49-F238E27FC236}">
                <a16:creationId xmlns:a16="http://schemas.microsoft.com/office/drawing/2014/main" id="{048A08B3-D76C-9C9D-8582-8ACA8814CBE7}"/>
              </a:ext>
            </a:extLst>
          </p:cNvPr>
          <p:cNvSpPr>
            <a:spLocks noGrp="1"/>
          </p:cNvSpPr>
          <p:nvPr>
            <p:ph type="ftr" sz="quarter" idx="11"/>
          </p:nvPr>
        </p:nvSpPr>
        <p:spPr/>
        <p:txBody>
          <a:body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6" name="灯片编号占位符 5">
            <a:extLst>
              <a:ext uri="{FF2B5EF4-FFF2-40B4-BE49-F238E27FC236}">
                <a16:creationId xmlns:a16="http://schemas.microsoft.com/office/drawing/2014/main" id="{0A84E754-6447-3FF9-3517-26DA56129B55}"/>
              </a:ext>
            </a:extLst>
          </p:cNvPr>
          <p:cNvSpPr>
            <a:spLocks noGrp="1"/>
          </p:cNvSpPr>
          <p:nvPr>
            <p:ph type="sldNum" sz="quarter" idx="12"/>
          </p:nvPr>
        </p:nvSpPr>
        <p:spPr/>
        <p:txBody>
          <a:bodyPr/>
          <a:lstStyle/>
          <a:p>
            <a:fld id="{9A31E271-03AF-4B41-9610-D3284CBE8C5C}" type="slidenum">
              <a:rPr lang="en-US" smtClean="0"/>
              <a:t>‹#›</a:t>
            </a:fld>
            <a:endParaRPr lang="en-US"/>
          </a:p>
        </p:txBody>
      </p:sp>
    </p:spTree>
    <p:extLst>
      <p:ext uri="{BB962C8B-B14F-4D97-AF65-F5344CB8AC3E}">
        <p14:creationId xmlns:p14="http://schemas.microsoft.com/office/powerpoint/2010/main" val="1193294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4E0776E-BD3E-D178-8E3C-8E3CBFCA3EE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78BCCBD6-71F6-8F8E-1DE8-4F49EA10F64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A2172C8-4909-4B2E-2809-C67EB6C1C505}"/>
              </a:ext>
            </a:extLst>
          </p:cNvPr>
          <p:cNvSpPr>
            <a:spLocks noGrp="1"/>
          </p:cNvSpPr>
          <p:nvPr>
            <p:ph type="dt" sz="half" idx="10"/>
          </p:nvPr>
        </p:nvSpPr>
        <p:spPr/>
        <p:txBody>
          <a:bodyPr/>
          <a:lstStyle/>
          <a:p>
            <a:r>
              <a:rPr lang="en-US" altLang="zh-CN"/>
              <a:t>2025/03/10</a:t>
            </a:r>
            <a:endParaRPr lang="en-US" altLang="zh-CN" dirty="0"/>
          </a:p>
        </p:txBody>
      </p:sp>
      <p:sp>
        <p:nvSpPr>
          <p:cNvPr id="5" name="页脚占位符 4">
            <a:extLst>
              <a:ext uri="{FF2B5EF4-FFF2-40B4-BE49-F238E27FC236}">
                <a16:creationId xmlns:a16="http://schemas.microsoft.com/office/drawing/2014/main" id="{15FF5FF0-1DB2-D9BD-F4E3-0886ECFC9105}"/>
              </a:ext>
            </a:extLst>
          </p:cNvPr>
          <p:cNvSpPr>
            <a:spLocks noGrp="1"/>
          </p:cNvSpPr>
          <p:nvPr>
            <p:ph type="ftr" sz="quarter" idx="11"/>
          </p:nvPr>
        </p:nvSpPr>
        <p:spPr/>
        <p:txBody>
          <a:body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6" name="灯片编号占位符 5">
            <a:extLst>
              <a:ext uri="{FF2B5EF4-FFF2-40B4-BE49-F238E27FC236}">
                <a16:creationId xmlns:a16="http://schemas.microsoft.com/office/drawing/2014/main" id="{DD6C6C34-DC75-0C72-AD73-C2A8A48F1894}"/>
              </a:ext>
            </a:extLst>
          </p:cNvPr>
          <p:cNvSpPr>
            <a:spLocks noGrp="1"/>
          </p:cNvSpPr>
          <p:nvPr>
            <p:ph type="sldNum" sz="quarter" idx="12"/>
          </p:nvPr>
        </p:nvSpPr>
        <p:spPr/>
        <p:txBody>
          <a:bodyPr/>
          <a:lstStyle/>
          <a:p>
            <a:fld id="{9A31E271-03AF-4B41-9610-D3284CBE8C5C}" type="slidenum">
              <a:rPr lang="en-US" smtClean="0"/>
              <a:t>‹#›</a:t>
            </a:fld>
            <a:endParaRPr lang="en-US"/>
          </a:p>
        </p:txBody>
      </p:sp>
    </p:spTree>
    <p:extLst>
      <p:ext uri="{BB962C8B-B14F-4D97-AF65-F5344CB8AC3E}">
        <p14:creationId xmlns:p14="http://schemas.microsoft.com/office/powerpoint/2010/main" val="637410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C3E6A4-4038-EC2A-E524-4CCBB71F424F}"/>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AD98FBC-3F56-3891-951E-BE9A6357D8E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B04A7027-38D1-7CE6-1242-2671B8FE056B}"/>
              </a:ext>
            </a:extLst>
          </p:cNvPr>
          <p:cNvSpPr>
            <a:spLocks noGrp="1"/>
          </p:cNvSpPr>
          <p:nvPr>
            <p:ph type="dt" sz="half" idx="10"/>
          </p:nvPr>
        </p:nvSpPr>
        <p:spPr/>
        <p:txBody>
          <a:bodyPr/>
          <a:lstStyle/>
          <a:p>
            <a:r>
              <a:rPr lang="en-US" altLang="zh-CN"/>
              <a:t>2025/03/10</a:t>
            </a:r>
            <a:endParaRPr lang="en-US" altLang="zh-CN" dirty="0"/>
          </a:p>
        </p:txBody>
      </p:sp>
      <p:sp>
        <p:nvSpPr>
          <p:cNvPr id="5" name="页脚占位符 4">
            <a:extLst>
              <a:ext uri="{FF2B5EF4-FFF2-40B4-BE49-F238E27FC236}">
                <a16:creationId xmlns:a16="http://schemas.microsoft.com/office/drawing/2014/main" id="{08CA468C-E50F-5A57-0B39-7F7494053C0B}"/>
              </a:ext>
            </a:extLst>
          </p:cNvPr>
          <p:cNvSpPr>
            <a:spLocks noGrp="1"/>
          </p:cNvSpPr>
          <p:nvPr>
            <p:ph type="ftr" sz="quarter" idx="11"/>
          </p:nvPr>
        </p:nvSpPr>
        <p:spPr/>
        <p:txBody>
          <a:body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6" name="灯片编号占位符 5">
            <a:extLst>
              <a:ext uri="{FF2B5EF4-FFF2-40B4-BE49-F238E27FC236}">
                <a16:creationId xmlns:a16="http://schemas.microsoft.com/office/drawing/2014/main" id="{0F285FD7-1526-73BF-CA0F-C5D06E81ABFB}"/>
              </a:ext>
            </a:extLst>
          </p:cNvPr>
          <p:cNvSpPr>
            <a:spLocks noGrp="1"/>
          </p:cNvSpPr>
          <p:nvPr>
            <p:ph type="sldNum" sz="quarter" idx="12"/>
          </p:nvPr>
        </p:nvSpPr>
        <p:spPr/>
        <p:txBody>
          <a:bodyPr/>
          <a:lstStyle/>
          <a:p>
            <a:fld id="{9A31E271-03AF-4B41-9610-D3284CBE8C5C}" type="slidenum">
              <a:rPr lang="en-US" smtClean="0"/>
              <a:t>‹#›</a:t>
            </a:fld>
            <a:endParaRPr lang="en-US"/>
          </a:p>
        </p:txBody>
      </p:sp>
    </p:spTree>
    <p:extLst>
      <p:ext uri="{BB962C8B-B14F-4D97-AF65-F5344CB8AC3E}">
        <p14:creationId xmlns:p14="http://schemas.microsoft.com/office/powerpoint/2010/main" val="2081890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04D-3E4C-01F5-166D-7E08E80589A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6C20BA3F-EFC3-CBF9-5F16-4D8A3A60B3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E5CBAF5-ED6B-885B-54EA-6EFB909438E8}"/>
              </a:ext>
            </a:extLst>
          </p:cNvPr>
          <p:cNvSpPr>
            <a:spLocks noGrp="1"/>
          </p:cNvSpPr>
          <p:nvPr>
            <p:ph type="dt" sz="half" idx="10"/>
          </p:nvPr>
        </p:nvSpPr>
        <p:spPr/>
        <p:txBody>
          <a:bodyPr/>
          <a:lstStyle/>
          <a:p>
            <a:r>
              <a:rPr lang="en-US" altLang="zh-CN"/>
              <a:t>2025/03/10</a:t>
            </a:r>
            <a:endParaRPr lang="en-US" altLang="zh-CN" dirty="0"/>
          </a:p>
        </p:txBody>
      </p:sp>
      <p:sp>
        <p:nvSpPr>
          <p:cNvPr id="5" name="页脚占位符 4">
            <a:extLst>
              <a:ext uri="{FF2B5EF4-FFF2-40B4-BE49-F238E27FC236}">
                <a16:creationId xmlns:a16="http://schemas.microsoft.com/office/drawing/2014/main" id="{4821FB31-90FE-5844-33FA-0DFB92579256}"/>
              </a:ext>
            </a:extLst>
          </p:cNvPr>
          <p:cNvSpPr>
            <a:spLocks noGrp="1"/>
          </p:cNvSpPr>
          <p:nvPr>
            <p:ph type="ftr" sz="quarter" idx="11"/>
          </p:nvPr>
        </p:nvSpPr>
        <p:spPr/>
        <p:txBody>
          <a:body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6" name="灯片编号占位符 5">
            <a:extLst>
              <a:ext uri="{FF2B5EF4-FFF2-40B4-BE49-F238E27FC236}">
                <a16:creationId xmlns:a16="http://schemas.microsoft.com/office/drawing/2014/main" id="{B87BF117-55B7-9489-37C6-8F56E012A9EF}"/>
              </a:ext>
            </a:extLst>
          </p:cNvPr>
          <p:cNvSpPr>
            <a:spLocks noGrp="1"/>
          </p:cNvSpPr>
          <p:nvPr>
            <p:ph type="sldNum" sz="quarter" idx="12"/>
          </p:nvPr>
        </p:nvSpPr>
        <p:spPr/>
        <p:txBody>
          <a:bodyPr/>
          <a:lstStyle/>
          <a:p>
            <a:fld id="{9A31E271-03AF-4B41-9610-D3284CBE8C5C}" type="slidenum">
              <a:rPr lang="en-US" smtClean="0"/>
              <a:t>‹#›</a:t>
            </a:fld>
            <a:endParaRPr lang="en-US"/>
          </a:p>
        </p:txBody>
      </p:sp>
    </p:spTree>
    <p:extLst>
      <p:ext uri="{BB962C8B-B14F-4D97-AF65-F5344CB8AC3E}">
        <p14:creationId xmlns:p14="http://schemas.microsoft.com/office/powerpoint/2010/main" val="3247222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1EEA2-981E-5276-8D8B-F42F930F9E25}"/>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F2098C84-5DBE-9B1C-1366-8F0E0838D69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BFE3FAB8-620B-CF8C-F6B9-F18A454374F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FC8B1AAC-57FE-E7F3-46AE-4DBDF9CDEDD2}"/>
              </a:ext>
            </a:extLst>
          </p:cNvPr>
          <p:cNvSpPr>
            <a:spLocks noGrp="1"/>
          </p:cNvSpPr>
          <p:nvPr>
            <p:ph type="dt" sz="half" idx="10"/>
          </p:nvPr>
        </p:nvSpPr>
        <p:spPr/>
        <p:txBody>
          <a:bodyPr/>
          <a:lstStyle/>
          <a:p>
            <a:r>
              <a:rPr lang="en-US" altLang="zh-CN"/>
              <a:t>2025/03/10</a:t>
            </a:r>
            <a:endParaRPr lang="en-US" altLang="zh-CN" dirty="0"/>
          </a:p>
        </p:txBody>
      </p:sp>
      <p:sp>
        <p:nvSpPr>
          <p:cNvPr id="6" name="页脚占位符 5">
            <a:extLst>
              <a:ext uri="{FF2B5EF4-FFF2-40B4-BE49-F238E27FC236}">
                <a16:creationId xmlns:a16="http://schemas.microsoft.com/office/drawing/2014/main" id="{8C71317E-AC4E-E236-CABD-6EC9D4C5F4C1}"/>
              </a:ext>
            </a:extLst>
          </p:cNvPr>
          <p:cNvSpPr>
            <a:spLocks noGrp="1"/>
          </p:cNvSpPr>
          <p:nvPr>
            <p:ph type="ftr" sz="quarter" idx="11"/>
          </p:nvPr>
        </p:nvSpPr>
        <p:spPr/>
        <p:txBody>
          <a:body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7" name="灯片编号占位符 6">
            <a:extLst>
              <a:ext uri="{FF2B5EF4-FFF2-40B4-BE49-F238E27FC236}">
                <a16:creationId xmlns:a16="http://schemas.microsoft.com/office/drawing/2014/main" id="{3F00EAC3-09EA-B05B-0DD3-251007E66927}"/>
              </a:ext>
            </a:extLst>
          </p:cNvPr>
          <p:cNvSpPr>
            <a:spLocks noGrp="1"/>
          </p:cNvSpPr>
          <p:nvPr>
            <p:ph type="sldNum" sz="quarter" idx="12"/>
          </p:nvPr>
        </p:nvSpPr>
        <p:spPr/>
        <p:txBody>
          <a:bodyPr/>
          <a:lstStyle/>
          <a:p>
            <a:fld id="{9A31E271-03AF-4B41-9610-D3284CBE8C5C}" type="slidenum">
              <a:rPr lang="en-US" smtClean="0"/>
              <a:t>‹#›</a:t>
            </a:fld>
            <a:endParaRPr lang="en-US"/>
          </a:p>
        </p:txBody>
      </p:sp>
    </p:spTree>
    <p:extLst>
      <p:ext uri="{BB962C8B-B14F-4D97-AF65-F5344CB8AC3E}">
        <p14:creationId xmlns:p14="http://schemas.microsoft.com/office/powerpoint/2010/main" val="4277318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C918E6-724B-00AA-D12D-638D994D6E31}"/>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B28EE221-8E7B-8259-B250-C36BF0F3B9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B50FDD-2702-8CC9-9645-750BEE31D56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BB48FB5B-348D-1428-935F-CDD55C5E7B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DE57E87-A120-F8CC-1BE3-8C0DE9C5E26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B887ED9D-5D95-40F0-FE3C-768599F0040E}"/>
              </a:ext>
            </a:extLst>
          </p:cNvPr>
          <p:cNvSpPr>
            <a:spLocks noGrp="1"/>
          </p:cNvSpPr>
          <p:nvPr>
            <p:ph type="dt" sz="half" idx="10"/>
          </p:nvPr>
        </p:nvSpPr>
        <p:spPr/>
        <p:txBody>
          <a:bodyPr/>
          <a:lstStyle/>
          <a:p>
            <a:r>
              <a:rPr lang="en-US" altLang="zh-CN"/>
              <a:t>2025/03/10</a:t>
            </a:r>
            <a:endParaRPr lang="en-US" altLang="zh-CN" dirty="0"/>
          </a:p>
        </p:txBody>
      </p:sp>
      <p:sp>
        <p:nvSpPr>
          <p:cNvPr id="8" name="页脚占位符 7">
            <a:extLst>
              <a:ext uri="{FF2B5EF4-FFF2-40B4-BE49-F238E27FC236}">
                <a16:creationId xmlns:a16="http://schemas.microsoft.com/office/drawing/2014/main" id="{ADBB694C-2746-458F-6909-3C6AC8DC4F17}"/>
              </a:ext>
            </a:extLst>
          </p:cNvPr>
          <p:cNvSpPr>
            <a:spLocks noGrp="1"/>
          </p:cNvSpPr>
          <p:nvPr>
            <p:ph type="ftr" sz="quarter" idx="11"/>
          </p:nvPr>
        </p:nvSpPr>
        <p:spPr/>
        <p:txBody>
          <a:body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9" name="灯片编号占位符 8">
            <a:extLst>
              <a:ext uri="{FF2B5EF4-FFF2-40B4-BE49-F238E27FC236}">
                <a16:creationId xmlns:a16="http://schemas.microsoft.com/office/drawing/2014/main" id="{B778B9A5-D9C8-239D-64BB-79943E4CEE2A}"/>
              </a:ext>
            </a:extLst>
          </p:cNvPr>
          <p:cNvSpPr>
            <a:spLocks noGrp="1"/>
          </p:cNvSpPr>
          <p:nvPr>
            <p:ph type="sldNum" sz="quarter" idx="12"/>
          </p:nvPr>
        </p:nvSpPr>
        <p:spPr/>
        <p:txBody>
          <a:bodyPr/>
          <a:lstStyle/>
          <a:p>
            <a:fld id="{9A31E271-03AF-4B41-9610-D3284CBE8C5C}" type="slidenum">
              <a:rPr lang="en-US" smtClean="0"/>
              <a:t>‹#›</a:t>
            </a:fld>
            <a:endParaRPr lang="en-US"/>
          </a:p>
        </p:txBody>
      </p:sp>
    </p:spTree>
    <p:extLst>
      <p:ext uri="{BB962C8B-B14F-4D97-AF65-F5344CB8AC3E}">
        <p14:creationId xmlns:p14="http://schemas.microsoft.com/office/powerpoint/2010/main" val="3270545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4B0826-4C9B-E17A-FE49-7EDA2904E65D}"/>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08F46F7F-77BE-01C2-05F6-F14361C69EDE}"/>
              </a:ext>
            </a:extLst>
          </p:cNvPr>
          <p:cNvSpPr>
            <a:spLocks noGrp="1"/>
          </p:cNvSpPr>
          <p:nvPr>
            <p:ph type="dt" sz="half" idx="10"/>
          </p:nvPr>
        </p:nvSpPr>
        <p:spPr/>
        <p:txBody>
          <a:bodyPr/>
          <a:lstStyle/>
          <a:p>
            <a:r>
              <a:rPr lang="en-US" altLang="zh-CN"/>
              <a:t>2025/03/10</a:t>
            </a:r>
            <a:endParaRPr lang="en-US" altLang="zh-CN" dirty="0"/>
          </a:p>
        </p:txBody>
      </p:sp>
      <p:sp>
        <p:nvSpPr>
          <p:cNvPr id="4" name="页脚占位符 3">
            <a:extLst>
              <a:ext uri="{FF2B5EF4-FFF2-40B4-BE49-F238E27FC236}">
                <a16:creationId xmlns:a16="http://schemas.microsoft.com/office/drawing/2014/main" id="{F9641ED1-D69C-BE5A-0C0C-B8B15B9D7E27}"/>
              </a:ext>
            </a:extLst>
          </p:cNvPr>
          <p:cNvSpPr>
            <a:spLocks noGrp="1"/>
          </p:cNvSpPr>
          <p:nvPr>
            <p:ph type="ftr" sz="quarter" idx="11"/>
          </p:nvPr>
        </p:nvSpPr>
        <p:spPr/>
        <p:txBody>
          <a:body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5" name="灯片编号占位符 4">
            <a:extLst>
              <a:ext uri="{FF2B5EF4-FFF2-40B4-BE49-F238E27FC236}">
                <a16:creationId xmlns:a16="http://schemas.microsoft.com/office/drawing/2014/main" id="{287D4C50-B508-7DAA-34FD-413E7319BD44}"/>
              </a:ext>
            </a:extLst>
          </p:cNvPr>
          <p:cNvSpPr>
            <a:spLocks noGrp="1"/>
          </p:cNvSpPr>
          <p:nvPr>
            <p:ph type="sldNum" sz="quarter" idx="12"/>
          </p:nvPr>
        </p:nvSpPr>
        <p:spPr/>
        <p:txBody>
          <a:bodyPr/>
          <a:lstStyle/>
          <a:p>
            <a:fld id="{9A31E271-03AF-4B41-9610-D3284CBE8C5C}" type="slidenum">
              <a:rPr lang="en-US" smtClean="0"/>
              <a:t>‹#›</a:t>
            </a:fld>
            <a:endParaRPr lang="en-US"/>
          </a:p>
        </p:txBody>
      </p:sp>
    </p:spTree>
    <p:extLst>
      <p:ext uri="{BB962C8B-B14F-4D97-AF65-F5344CB8AC3E}">
        <p14:creationId xmlns:p14="http://schemas.microsoft.com/office/powerpoint/2010/main" val="1206153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B984B66-F4BA-BBF7-B433-8302EED2B7F4}"/>
              </a:ext>
            </a:extLst>
          </p:cNvPr>
          <p:cNvSpPr>
            <a:spLocks noGrp="1"/>
          </p:cNvSpPr>
          <p:nvPr>
            <p:ph type="dt" sz="half" idx="10"/>
          </p:nvPr>
        </p:nvSpPr>
        <p:spPr/>
        <p:txBody>
          <a:bodyPr/>
          <a:lstStyle/>
          <a:p>
            <a:r>
              <a:rPr lang="en-US" altLang="zh-CN"/>
              <a:t>2025/03/10</a:t>
            </a:r>
            <a:endParaRPr lang="en-US" altLang="zh-CN" dirty="0"/>
          </a:p>
        </p:txBody>
      </p:sp>
      <p:sp>
        <p:nvSpPr>
          <p:cNvPr id="3" name="页脚占位符 2">
            <a:extLst>
              <a:ext uri="{FF2B5EF4-FFF2-40B4-BE49-F238E27FC236}">
                <a16:creationId xmlns:a16="http://schemas.microsoft.com/office/drawing/2014/main" id="{7A558661-0B27-9559-7EF2-6C276F7C7B32}"/>
              </a:ext>
            </a:extLst>
          </p:cNvPr>
          <p:cNvSpPr>
            <a:spLocks noGrp="1"/>
          </p:cNvSpPr>
          <p:nvPr>
            <p:ph type="ftr" sz="quarter" idx="11"/>
          </p:nvPr>
        </p:nvSpPr>
        <p:spPr/>
        <p:txBody>
          <a:body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4" name="灯片编号占位符 3">
            <a:extLst>
              <a:ext uri="{FF2B5EF4-FFF2-40B4-BE49-F238E27FC236}">
                <a16:creationId xmlns:a16="http://schemas.microsoft.com/office/drawing/2014/main" id="{48153F90-B67D-DDA2-BD4A-DF6973DA08A8}"/>
              </a:ext>
            </a:extLst>
          </p:cNvPr>
          <p:cNvSpPr>
            <a:spLocks noGrp="1"/>
          </p:cNvSpPr>
          <p:nvPr>
            <p:ph type="sldNum" sz="quarter" idx="12"/>
          </p:nvPr>
        </p:nvSpPr>
        <p:spPr/>
        <p:txBody>
          <a:bodyPr/>
          <a:lstStyle/>
          <a:p>
            <a:fld id="{9A31E271-03AF-4B41-9610-D3284CBE8C5C}" type="slidenum">
              <a:rPr lang="en-US" smtClean="0"/>
              <a:t>‹#›</a:t>
            </a:fld>
            <a:endParaRPr lang="en-US"/>
          </a:p>
        </p:txBody>
      </p:sp>
    </p:spTree>
    <p:extLst>
      <p:ext uri="{BB962C8B-B14F-4D97-AF65-F5344CB8AC3E}">
        <p14:creationId xmlns:p14="http://schemas.microsoft.com/office/powerpoint/2010/main" val="3794253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E34654-1683-3245-ADBD-1D9473018DC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1C33A6C6-EB0F-E8FB-4671-776CAEDC9C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67BEBE27-D69C-6978-5F51-8E40D29397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E43017-23C0-5C33-3E80-43162FB06D2C}"/>
              </a:ext>
            </a:extLst>
          </p:cNvPr>
          <p:cNvSpPr>
            <a:spLocks noGrp="1"/>
          </p:cNvSpPr>
          <p:nvPr>
            <p:ph type="dt" sz="half" idx="10"/>
          </p:nvPr>
        </p:nvSpPr>
        <p:spPr/>
        <p:txBody>
          <a:bodyPr/>
          <a:lstStyle/>
          <a:p>
            <a:r>
              <a:rPr lang="en-US" altLang="zh-CN"/>
              <a:t>2025/03/10</a:t>
            </a:r>
            <a:endParaRPr lang="en-US" altLang="zh-CN" dirty="0"/>
          </a:p>
        </p:txBody>
      </p:sp>
      <p:sp>
        <p:nvSpPr>
          <p:cNvPr id="6" name="页脚占位符 5">
            <a:extLst>
              <a:ext uri="{FF2B5EF4-FFF2-40B4-BE49-F238E27FC236}">
                <a16:creationId xmlns:a16="http://schemas.microsoft.com/office/drawing/2014/main" id="{9E7497BE-8C16-5916-322B-BB1BA10C5F55}"/>
              </a:ext>
            </a:extLst>
          </p:cNvPr>
          <p:cNvSpPr>
            <a:spLocks noGrp="1"/>
          </p:cNvSpPr>
          <p:nvPr>
            <p:ph type="ftr" sz="quarter" idx="11"/>
          </p:nvPr>
        </p:nvSpPr>
        <p:spPr/>
        <p:txBody>
          <a:body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7" name="灯片编号占位符 6">
            <a:extLst>
              <a:ext uri="{FF2B5EF4-FFF2-40B4-BE49-F238E27FC236}">
                <a16:creationId xmlns:a16="http://schemas.microsoft.com/office/drawing/2014/main" id="{0158E933-6416-3DB0-BB25-F15BE7B4D5A8}"/>
              </a:ext>
            </a:extLst>
          </p:cNvPr>
          <p:cNvSpPr>
            <a:spLocks noGrp="1"/>
          </p:cNvSpPr>
          <p:nvPr>
            <p:ph type="sldNum" sz="quarter" idx="12"/>
          </p:nvPr>
        </p:nvSpPr>
        <p:spPr/>
        <p:txBody>
          <a:bodyPr/>
          <a:lstStyle/>
          <a:p>
            <a:fld id="{9A31E271-03AF-4B41-9610-D3284CBE8C5C}" type="slidenum">
              <a:rPr lang="en-US" smtClean="0"/>
              <a:t>‹#›</a:t>
            </a:fld>
            <a:endParaRPr lang="en-US"/>
          </a:p>
        </p:txBody>
      </p:sp>
    </p:spTree>
    <p:extLst>
      <p:ext uri="{BB962C8B-B14F-4D97-AF65-F5344CB8AC3E}">
        <p14:creationId xmlns:p14="http://schemas.microsoft.com/office/powerpoint/2010/main" val="3368414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5CA98-B9C1-43FF-3CF6-73916CC1F1D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314FDC25-CF59-9B9D-037D-83376C6A9E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DD453602-4563-96D5-75A5-0B1E85C396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C64E237-E20F-6661-76AA-DB29630085CF}"/>
              </a:ext>
            </a:extLst>
          </p:cNvPr>
          <p:cNvSpPr>
            <a:spLocks noGrp="1"/>
          </p:cNvSpPr>
          <p:nvPr>
            <p:ph type="dt" sz="half" idx="10"/>
          </p:nvPr>
        </p:nvSpPr>
        <p:spPr/>
        <p:txBody>
          <a:bodyPr/>
          <a:lstStyle/>
          <a:p>
            <a:r>
              <a:rPr lang="en-US" altLang="zh-CN"/>
              <a:t>2025/03/10</a:t>
            </a:r>
            <a:endParaRPr lang="en-US" altLang="zh-CN" dirty="0"/>
          </a:p>
        </p:txBody>
      </p:sp>
      <p:sp>
        <p:nvSpPr>
          <p:cNvPr id="6" name="页脚占位符 5">
            <a:extLst>
              <a:ext uri="{FF2B5EF4-FFF2-40B4-BE49-F238E27FC236}">
                <a16:creationId xmlns:a16="http://schemas.microsoft.com/office/drawing/2014/main" id="{EF9BD138-44DD-7530-65A0-25010D8DAB4A}"/>
              </a:ext>
            </a:extLst>
          </p:cNvPr>
          <p:cNvSpPr>
            <a:spLocks noGrp="1"/>
          </p:cNvSpPr>
          <p:nvPr>
            <p:ph type="ftr" sz="quarter" idx="11"/>
          </p:nvPr>
        </p:nvSpPr>
        <p:spPr/>
        <p:txBody>
          <a:body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7" name="灯片编号占位符 6">
            <a:extLst>
              <a:ext uri="{FF2B5EF4-FFF2-40B4-BE49-F238E27FC236}">
                <a16:creationId xmlns:a16="http://schemas.microsoft.com/office/drawing/2014/main" id="{DFCC1A52-5767-1354-1600-191C9CCAFCCF}"/>
              </a:ext>
            </a:extLst>
          </p:cNvPr>
          <p:cNvSpPr>
            <a:spLocks noGrp="1"/>
          </p:cNvSpPr>
          <p:nvPr>
            <p:ph type="sldNum" sz="quarter" idx="12"/>
          </p:nvPr>
        </p:nvSpPr>
        <p:spPr/>
        <p:txBody>
          <a:bodyPr/>
          <a:lstStyle/>
          <a:p>
            <a:fld id="{9A31E271-03AF-4B41-9610-D3284CBE8C5C}" type="slidenum">
              <a:rPr lang="en-US" smtClean="0"/>
              <a:t>‹#›</a:t>
            </a:fld>
            <a:endParaRPr lang="en-US"/>
          </a:p>
        </p:txBody>
      </p:sp>
    </p:spTree>
    <p:extLst>
      <p:ext uri="{BB962C8B-B14F-4D97-AF65-F5344CB8AC3E}">
        <p14:creationId xmlns:p14="http://schemas.microsoft.com/office/powerpoint/2010/main" val="3113278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8F2BF07-0B36-6EA5-79A7-817C204AA83A}"/>
              </a:ext>
            </a:extLst>
          </p:cNvPr>
          <p:cNvSpPr>
            <a:spLocks noGrp="1"/>
          </p:cNvSpPr>
          <p:nvPr>
            <p:ph type="title"/>
          </p:nvPr>
        </p:nvSpPr>
        <p:spPr>
          <a:xfrm>
            <a:off x="999640" y="242980"/>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文本占位符 2">
            <a:extLst>
              <a:ext uri="{FF2B5EF4-FFF2-40B4-BE49-F238E27FC236}">
                <a16:creationId xmlns:a16="http://schemas.microsoft.com/office/drawing/2014/main" id="{795D5343-2976-81A8-5D2D-CF35E81B1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31B59B22-ABC3-532E-5ED0-132623F629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2025/03/10</a:t>
            </a:r>
            <a:endParaRPr lang="en-US" altLang="zh-CN" dirty="0"/>
          </a:p>
        </p:txBody>
      </p:sp>
      <p:sp>
        <p:nvSpPr>
          <p:cNvPr id="5" name="页脚占位符 4">
            <a:extLst>
              <a:ext uri="{FF2B5EF4-FFF2-40B4-BE49-F238E27FC236}">
                <a16:creationId xmlns:a16="http://schemas.microsoft.com/office/drawing/2014/main" id="{758040B4-1457-A1BE-D67C-59BADB19DD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6" name="灯片编号占位符 5">
            <a:extLst>
              <a:ext uri="{FF2B5EF4-FFF2-40B4-BE49-F238E27FC236}">
                <a16:creationId xmlns:a16="http://schemas.microsoft.com/office/drawing/2014/main" id="{33276450-5796-0260-985B-E8CF9E5176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31E271-03AF-4B41-9610-D3284CBE8C5C}" type="slidenum">
              <a:rPr lang="en-US" smtClean="0"/>
              <a:t>‹#›</a:t>
            </a:fld>
            <a:endParaRPr lang="en-US"/>
          </a:p>
        </p:txBody>
      </p:sp>
    </p:spTree>
    <p:extLst>
      <p:ext uri="{BB962C8B-B14F-4D97-AF65-F5344CB8AC3E}">
        <p14:creationId xmlns:p14="http://schemas.microsoft.com/office/powerpoint/2010/main" val="3939148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45_31DCB92C.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doi.org/10.1534/g3.117.043349"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DC_525A9B5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18/10/relationships/comments" Target="../comments/modernComment_12F_0.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18/10/relationships/comments" Target="../comments/modernComment_1EA_B85135FE.xm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cran.nexr.com/web/packages/haploReconstruct/index.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18/10/relationships/comments" Target="../comments/modernComment_108_0.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05_0.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06_0.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07_0.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
          <p:cNvSpPr txBox="1">
            <a:spLocks noGrp="1"/>
          </p:cNvSpPr>
          <p:nvPr>
            <p:ph type="ctrTitle"/>
          </p:nvPr>
        </p:nvSpPr>
        <p:spPr>
          <a:xfrm>
            <a:off x="1524000" y="1600200"/>
            <a:ext cx="9144000" cy="2387600"/>
          </a:xfrm>
          <a:noFill/>
          <a:ln>
            <a:noFill/>
          </a:ln>
        </p:spPr>
        <p:txBody>
          <a:bodyPr spcFirstLastPara="1" wrap="square" lIns="91425" tIns="45700" rIns="91425" bIns="45700" anchor="b" anchorCtr="0">
            <a:normAutofit fontScale="90000"/>
          </a:bodyPr>
          <a:lstStyle/>
          <a:p>
            <a:pPr lvl="0"/>
            <a:r>
              <a:rPr lang="en-US" altLang="zh-CN" dirty="0"/>
              <a:t>Simulating</a:t>
            </a:r>
            <a:r>
              <a:rPr lang="zh-CN" altLang="en-US" dirty="0"/>
              <a:t> </a:t>
            </a:r>
            <a:r>
              <a:rPr lang="en-US" altLang="zh-CN" dirty="0"/>
              <a:t>sweeps</a:t>
            </a:r>
            <a:r>
              <a:rPr lang="zh-CN" altLang="en-US" dirty="0"/>
              <a:t> </a:t>
            </a:r>
            <a:r>
              <a:rPr lang="en-US" altLang="zh-CN" dirty="0"/>
              <a:t>and</a:t>
            </a:r>
            <a:r>
              <a:rPr lang="zh-CN" altLang="en-US" dirty="0"/>
              <a:t> </a:t>
            </a:r>
            <a:r>
              <a:rPr lang="en-US" altLang="zh-CN" dirty="0"/>
              <a:t>adaptation</a:t>
            </a:r>
            <a:r>
              <a:rPr lang="zh-CN" altLang="en-US" dirty="0"/>
              <a:t> </a:t>
            </a:r>
            <a:r>
              <a:rPr lang="en-US" altLang="zh-CN" dirty="0"/>
              <a:t>of</a:t>
            </a:r>
            <a:r>
              <a:rPr lang="zh-CN" altLang="en-US" dirty="0"/>
              <a:t> </a:t>
            </a:r>
            <a:r>
              <a:rPr lang="en-US" altLang="zh-CN" dirty="0"/>
              <a:t>quantitative</a:t>
            </a:r>
            <a:r>
              <a:rPr lang="zh-CN" altLang="en-US" dirty="0"/>
              <a:t> </a:t>
            </a:r>
            <a:r>
              <a:rPr lang="en-US" altLang="zh-CN" dirty="0"/>
              <a:t>traits</a:t>
            </a:r>
            <a:r>
              <a:rPr lang="zh-CN" altLang="en-US" dirty="0"/>
              <a:t> </a:t>
            </a:r>
            <a:r>
              <a:rPr lang="en-US" altLang="zh-CN" dirty="0"/>
              <a:t>in</a:t>
            </a:r>
            <a:r>
              <a:rPr lang="zh-CN" altLang="en-US" dirty="0"/>
              <a:t> </a:t>
            </a:r>
            <a:r>
              <a:rPr lang="en-US" altLang="zh-CN" dirty="0"/>
              <a:t>evolution</a:t>
            </a:r>
            <a:r>
              <a:rPr lang="zh-CN" altLang="en-US" dirty="0"/>
              <a:t> </a:t>
            </a:r>
            <a:r>
              <a:rPr lang="en-US" altLang="zh-CN" dirty="0"/>
              <a:t>experiments</a:t>
            </a:r>
            <a:r>
              <a:rPr lang="zh-CN" altLang="en-US" dirty="0"/>
              <a:t> </a:t>
            </a:r>
            <a:r>
              <a:rPr lang="en-US" altLang="zh-CN" dirty="0"/>
              <a:t>using</a:t>
            </a:r>
            <a:r>
              <a:rPr lang="zh-CN" altLang="en-US" dirty="0"/>
              <a:t> </a:t>
            </a:r>
            <a:r>
              <a:rPr lang="en-US" altLang="zh-CN" dirty="0"/>
              <a:t>SLiM,</a:t>
            </a:r>
            <a:r>
              <a:rPr lang="zh-CN" altLang="en-US" dirty="0"/>
              <a:t> </a:t>
            </a:r>
            <a:r>
              <a:rPr lang="en-US" altLang="zh-CN" dirty="0"/>
              <a:t>part</a:t>
            </a:r>
            <a:r>
              <a:rPr lang="zh-CN" altLang="en-US" dirty="0"/>
              <a:t> </a:t>
            </a:r>
            <a:r>
              <a:rPr lang="en-US" altLang="zh-CN" dirty="0"/>
              <a:t>I</a:t>
            </a:r>
            <a:endParaRPr lang="en-US" dirty="0"/>
          </a:p>
        </p:txBody>
      </p:sp>
      <p:sp>
        <p:nvSpPr>
          <p:cNvPr id="99" name="Google Shape;99;p1"/>
          <p:cNvSpPr txBox="1">
            <a:spLocks noGrp="1"/>
          </p:cNvSpPr>
          <p:nvPr>
            <p:ph type="subTitle" idx="1"/>
          </p:nvPr>
        </p:nvSpPr>
        <p:spPr>
          <a:xfrm>
            <a:off x="1524000" y="3602038"/>
            <a:ext cx="9144000" cy="1655762"/>
          </a:xfrm>
          <a:noFill/>
          <a:ln>
            <a:noFill/>
          </a:ln>
        </p:spPr>
        <p:txBody>
          <a:bodyPr spcFirstLastPara="1" wrap="square" lIns="91425" tIns="45700" rIns="91425" bIns="45700" anchor="ctr" anchorCtr="0">
            <a:normAutofit/>
          </a:bodyPr>
          <a:lstStyle/>
          <a:p>
            <a:pPr lvl="0"/>
            <a:r>
              <a:rPr lang="en-US" dirty="0"/>
              <a:t>Changyi Xiao &amp; Neda Barghi</a:t>
            </a:r>
          </a:p>
        </p:txBody>
      </p:sp>
      <p:sp>
        <p:nvSpPr>
          <p:cNvPr id="5" name="页脚占位符 4">
            <a:extLst>
              <a:ext uri="{FF2B5EF4-FFF2-40B4-BE49-F238E27FC236}">
                <a16:creationId xmlns:a16="http://schemas.microsoft.com/office/drawing/2014/main" id="{11A3684C-8C52-187F-81C1-AE220603AA52}"/>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灯片编号占位符 5">
            <a:extLst>
              <a:ext uri="{FF2B5EF4-FFF2-40B4-BE49-F238E27FC236}">
                <a16:creationId xmlns:a16="http://schemas.microsoft.com/office/drawing/2014/main" id="{B40A82BD-3E61-B0AE-605A-007E97A68F04}"/>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1</a:t>
            </a:fld>
            <a:endParaRPr lang="en-US"/>
          </a:p>
        </p:txBody>
      </p:sp>
      <p:sp>
        <p:nvSpPr>
          <p:cNvPr id="3" name="页脚占位符 4">
            <a:extLst>
              <a:ext uri="{FF2B5EF4-FFF2-40B4-BE49-F238E27FC236}">
                <a16:creationId xmlns:a16="http://schemas.microsoft.com/office/drawing/2014/main" id="{5CCA1438-CBBD-A495-23B9-3ECD3A3B55E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EF14ABB2-B58F-36AB-F521-A8BC1CE5C280}"/>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AB23E9-32ED-290C-22A6-08FD0FDC0F8D}"/>
              </a:ext>
            </a:extLst>
          </p:cNvPr>
          <p:cNvSpPr>
            <a:spLocks noGrp="1"/>
          </p:cNvSpPr>
          <p:nvPr>
            <p:ph type="title"/>
          </p:nvPr>
        </p:nvSpPr>
        <p:spPr>
          <a:xfrm>
            <a:off x="999640" y="242980"/>
            <a:ext cx="10515600" cy="1325563"/>
          </a:xfrm>
        </p:spPr>
        <p:txBody>
          <a:bodyPr/>
          <a:lstStyle/>
          <a:p>
            <a:r>
              <a:rPr lang="en-US" dirty="0"/>
              <a:t>Experimental</a:t>
            </a:r>
            <a:r>
              <a:rPr lang="zh-CN" altLang="en-US" dirty="0"/>
              <a:t> </a:t>
            </a:r>
            <a:r>
              <a:rPr lang="en-US" altLang="zh-CN" dirty="0"/>
              <a:t>Design</a:t>
            </a:r>
            <a:endParaRPr lang="en-US" dirty="0"/>
          </a:p>
        </p:txBody>
      </p:sp>
      <p:sp>
        <p:nvSpPr>
          <p:cNvPr id="4" name="页脚占位符 3">
            <a:extLst>
              <a:ext uri="{FF2B5EF4-FFF2-40B4-BE49-F238E27FC236}">
                <a16:creationId xmlns:a16="http://schemas.microsoft.com/office/drawing/2014/main" id="{7018A928-BAAC-2A49-520A-7EB7CF19739F}"/>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8" name="灯片编号占位符 7">
            <a:extLst>
              <a:ext uri="{FF2B5EF4-FFF2-40B4-BE49-F238E27FC236}">
                <a16:creationId xmlns:a16="http://schemas.microsoft.com/office/drawing/2014/main" id="{2C1179B1-1CB7-01B0-EB45-4998E6BB3816}"/>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10</a:t>
            </a:fld>
            <a:endParaRPr lang="en-US"/>
          </a:p>
        </p:txBody>
      </p:sp>
      <p:pic>
        <p:nvPicPr>
          <p:cNvPr id="5" name="图片 4" descr="图形用户界面&#10;&#10;描述已自动生成">
            <a:extLst>
              <a:ext uri="{FF2B5EF4-FFF2-40B4-BE49-F238E27FC236}">
                <a16:creationId xmlns:a16="http://schemas.microsoft.com/office/drawing/2014/main" id="{B6F7558D-4D66-0B24-E5BC-D85C20D439D8}"/>
              </a:ext>
            </a:extLst>
          </p:cNvPr>
          <p:cNvPicPr>
            <a:picLocks noChangeAspect="1"/>
          </p:cNvPicPr>
          <p:nvPr/>
        </p:nvPicPr>
        <p:blipFill>
          <a:blip r:embed="rId2"/>
          <a:srcRect t="7159" r="16455" b="8594"/>
          <a:stretch/>
        </p:blipFill>
        <p:spPr>
          <a:xfrm>
            <a:off x="1676400" y="1009716"/>
            <a:ext cx="7833028" cy="5529196"/>
          </a:xfrm>
          <a:prstGeom prst="rect">
            <a:avLst/>
          </a:prstGeom>
        </p:spPr>
      </p:pic>
      <p:sp>
        <p:nvSpPr>
          <p:cNvPr id="7" name="页脚占位符 4">
            <a:extLst>
              <a:ext uri="{FF2B5EF4-FFF2-40B4-BE49-F238E27FC236}">
                <a16:creationId xmlns:a16="http://schemas.microsoft.com/office/drawing/2014/main" id="{AA9041D9-BAA4-B683-2949-9D50DCFE1AC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11" name="日期占位符 10">
            <a:extLst>
              <a:ext uri="{FF2B5EF4-FFF2-40B4-BE49-F238E27FC236}">
                <a16:creationId xmlns:a16="http://schemas.microsoft.com/office/drawing/2014/main" id="{7B5DA604-C276-2D45-2566-68ED045B3ECD}"/>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2003248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996A14-4CA4-9648-BE2B-FBF2D9693DE1}"/>
              </a:ext>
            </a:extLst>
          </p:cNvPr>
          <p:cNvSpPr>
            <a:spLocks noGrp="1"/>
          </p:cNvSpPr>
          <p:nvPr>
            <p:ph type="title"/>
          </p:nvPr>
        </p:nvSpPr>
        <p:spPr>
          <a:xfrm>
            <a:off x="999640" y="242980"/>
            <a:ext cx="10515600" cy="1325563"/>
          </a:xfrm>
        </p:spPr>
        <p:txBody>
          <a:bodyPr/>
          <a:lstStyle/>
          <a:p>
            <a:r>
              <a:rPr lang="en-US" altLang="zh-CN" dirty="0"/>
              <a:t>Protocol</a:t>
            </a:r>
            <a:endParaRPr lang="en-US" dirty="0"/>
          </a:p>
        </p:txBody>
      </p:sp>
      <p:sp>
        <p:nvSpPr>
          <p:cNvPr id="4" name="页脚占位符 3">
            <a:extLst>
              <a:ext uri="{FF2B5EF4-FFF2-40B4-BE49-F238E27FC236}">
                <a16:creationId xmlns:a16="http://schemas.microsoft.com/office/drawing/2014/main" id="{D528DCB6-C055-446F-73D0-753D3F3A920E}"/>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65DCB9FF-CF90-E7BC-77A6-EC9C1871F7B7}"/>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11</a:t>
            </a:fld>
            <a:endParaRPr lang="en-US"/>
          </a:p>
        </p:txBody>
      </p:sp>
      <p:graphicFrame>
        <p:nvGraphicFramePr>
          <p:cNvPr id="7" name="图示 6">
            <a:extLst>
              <a:ext uri="{FF2B5EF4-FFF2-40B4-BE49-F238E27FC236}">
                <a16:creationId xmlns:a16="http://schemas.microsoft.com/office/drawing/2014/main" id="{777D47D4-EE1A-6889-BC11-58DEF48178A6}"/>
              </a:ext>
            </a:extLst>
          </p:cNvPr>
          <p:cNvGraphicFramePr/>
          <p:nvPr>
            <p:extLst>
              <p:ext uri="{D42A27DB-BD31-4B8C-83A1-F6EECF244321}">
                <p14:modId xmlns:p14="http://schemas.microsoft.com/office/powerpoint/2010/main" val="388261526"/>
              </p:ext>
            </p:extLst>
          </p:nvPr>
        </p:nvGraphicFramePr>
        <p:xfrm>
          <a:off x="775064" y="1184366"/>
          <a:ext cx="10578736" cy="4080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a:extLst>
              <a:ext uri="{FF2B5EF4-FFF2-40B4-BE49-F238E27FC236}">
                <a16:creationId xmlns:a16="http://schemas.microsoft.com/office/drawing/2014/main" id="{62DA813F-9763-15A4-C75A-E46377D9E977}"/>
              </a:ext>
            </a:extLst>
          </p:cNvPr>
          <p:cNvSpPr txBox="1"/>
          <p:nvPr/>
        </p:nvSpPr>
        <p:spPr>
          <a:xfrm>
            <a:off x="775064" y="4241073"/>
            <a:ext cx="12366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PCA</a:t>
            </a:r>
          </a:p>
        </p:txBody>
      </p:sp>
      <p:sp>
        <p:nvSpPr>
          <p:cNvPr id="6" name="文本框 5">
            <a:extLst>
              <a:ext uri="{FF2B5EF4-FFF2-40B4-BE49-F238E27FC236}">
                <a16:creationId xmlns:a16="http://schemas.microsoft.com/office/drawing/2014/main" id="{044A5948-9FB0-890A-DDB3-862E907F7E9D}"/>
              </a:ext>
            </a:extLst>
          </p:cNvPr>
          <p:cNvSpPr txBox="1"/>
          <p:nvPr/>
        </p:nvSpPr>
        <p:spPr>
          <a:xfrm>
            <a:off x="3046912" y="4241073"/>
            <a:ext cx="12366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Drift</a:t>
            </a:r>
          </a:p>
        </p:txBody>
      </p:sp>
      <p:sp>
        <p:nvSpPr>
          <p:cNvPr id="8" name="文本框 2">
            <a:extLst>
              <a:ext uri="{FF2B5EF4-FFF2-40B4-BE49-F238E27FC236}">
                <a16:creationId xmlns:a16="http://schemas.microsoft.com/office/drawing/2014/main" id="{62DA813F-9763-15A4-C75A-E46377D9E977}"/>
              </a:ext>
            </a:extLst>
          </p:cNvPr>
          <p:cNvSpPr txBox="1"/>
          <p:nvPr/>
        </p:nvSpPr>
        <p:spPr>
          <a:xfrm>
            <a:off x="5257800" y="4111283"/>
            <a:ext cx="1752600"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Chisq-test</a:t>
            </a:r>
          </a:p>
          <a:p>
            <a:pPr marL="285750" indent="-285750">
              <a:buFont typeface="Arial" panose="020B0604020202020204" pitchFamily="34" charset="0"/>
              <a:buChar char="•"/>
            </a:pPr>
            <a:r>
              <a:rPr lang="en-US" dirty="0"/>
              <a:t>CMH-test</a:t>
            </a:r>
          </a:p>
        </p:txBody>
      </p:sp>
      <p:sp>
        <p:nvSpPr>
          <p:cNvPr id="9" name="文本框 2">
            <a:extLst>
              <a:ext uri="{FF2B5EF4-FFF2-40B4-BE49-F238E27FC236}">
                <a16:creationId xmlns:a16="http://schemas.microsoft.com/office/drawing/2014/main" id="{69DBB3DB-4868-C42E-4476-85ACC56ABEEF}"/>
              </a:ext>
            </a:extLst>
          </p:cNvPr>
          <p:cNvSpPr txBox="1"/>
          <p:nvPr/>
        </p:nvSpPr>
        <p:spPr>
          <a:xfrm>
            <a:off x="7499168" y="4111283"/>
            <a:ext cx="1752600"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Allele frequency correlation</a:t>
            </a:r>
          </a:p>
        </p:txBody>
      </p:sp>
      <p:sp>
        <p:nvSpPr>
          <p:cNvPr id="10" name="文本框 2">
            <a:extLst>
              <a:ext uri="{FF2B5EF4-FFF2-40B4-BE49-F238E27FC236}">
                <a16:creationId xmlns:a16="http://schemas.microsoft.com/office/drawing/2014/main" id="{264C99EC-E2D9-A19C-68AD-F4A066DA6CDD}"/>
              </a:ext>
            </a:extLst>
          </p:cNvPr>
          <p:cNvSpPr txBox="1"/>
          <p:nvPr/>
        </p:nvSpPr>
        <p:spPr>
          <a:xfrm>
            <a:off x="9740536" y="4096600"/>
            <a:ext cx="1752600"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Selection coefficient</a:t>
            </a:r>
          </a:p>
        </p:txBody>
      </p:sp>
      <p:sp>
        <p:nvSpPr>
          <p:cNvPr id="15" name="日期占位符 14">
            <a:extLst>
              <a:ext uri="{FF2B5EF4-FFF2-40B4-BE49-F238E27FC236}">
                <a16:creationId xmlns:a16="http://schemas.microsoft.com/office/drawing/2014/main" id="{BA88895B-43AB-00D5-F8A7-14525292D1E9}"/>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3692840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5"/>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Quality control</a:t>
            </a:r>
          </a:p>
        </p:txBody>
      </p:sp>
      <p:sp>
        <p:nvSpPr>
          <p:cNvPr id="145" name="Google Shape;145;p5"/>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lnSpcReduction="10000"/>
          </a:bodyPr>
          <a:lstStyle/>
          <a:p>
            <a:pPr lvl="0"/>
            <a:r>
              <a:rPr lang="en-US" dirty="0"/>
              <a:t>Make sure the SNPs you are tracking are reliable.</a:t>
            </a:r>
          </a:p>
          <a:p>
            <a:pPr lvl="0"/>
            <a:endParaRPr lang="en-US" dirty="0"/>
          </a:p>
          <a:p>
            <a:pPr lvl="0"/>
            <a:r>
              <a:rPr lang="en-US" dirty="0"/>
              <a:t>Good alignment: </a:t>
            </a:r>
          </a:p>
          <a:p>
            <a:pPr lvl="1"/>
            <a:r>
              <a:rPr lang="en-US" dirty="0"/>
              <a:t>mapping quality</a:t>
            </a:r>
            <a:r>
              <a:rPr lang="en-US" altLang="zh-CN" dirty="0"/>
              <a:t> (read) </a:t>
            </a:r>
            <a:endParaRPr lang="en-US" dirty="0"/>
          </a:p>
          <a:p>
            <a:pPr lvl="1"/>
            <a:r>
              <a:rPr lang="en-US" dirty="0"/>
              <a:t>base quality</a:t>
            </a:r>
            <a:r>
              <a:rPr lang="en-US" altLang="zh-CN" dirty="0"/>
              <a:t> (position)</a:t>
            </a:r>
            <a:endParaRPr lang="en-US" dirty="0"/>
          </a:p>
          <a:p>
            <a:pPr lvl="1"/>
            <a:r>
              <a:rPr lang="en-US" dirty="0"/>
              <a:t>proper paired</a:t>
            </a:r>
            <a:r>
              <a:rPr lang="en-US" altLang="zh-CN" dirty="0"/>
              <a:t> (read)</a:t>
            </a:r>
            <a:endParaRPr lang="en-US" dirty="0"/>
          </a:p>
          <a:p>
            <a:pPr lvl="1"/>
            <a:endParaRPr lang="en-US" dirty="0"/>
          </a:p>
          <a:p>
            <a:pPr lvl="0"/>
            <a:r>
              <a:rPr lang="en-US" dirty="0"/>
              <a:t>Reliable AF estimation:</a:t>
            </a:r>
          </a:p>
          <a:p>
            <a:pPr lvl="1"/>
            <a:r>
              <a:rPr lang="en-US" dirty="0"/>
              <a:t>Coverage</a:t>
            </a:r>
          </a:p>
          <a:p>
            <a:pPr lvl="1"/>
            <a:r>
              <a:rPr lang="en-US" altLang="zh-CN" dirty="0"/>
              <a:t>Low frequency variants</a:t>
            </a:r>
            <a:endParaRPr lang="en-US" dirty="0"/>
          </a:p>
        </p:txBody>
      </p:sp>
      <p:sp>
        <p:nvSpPr>
          <p:cNvPr id="5" name="页脚占位符 4">
            <a:extLst>
              <a:ext uri="{FF2B5EF4-FFF2-40B4-BE49-F238E27FC236}">
                <a16:creationId xmlns:a16="http://schemas.microsoft.com/office/drawing/2014/main" id="{C12CAB4A-E8DF-2661-C4CB-A0C6FA61E841}"/>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灯片编号占位符 5">
            <a:extLst>
              <a:ext uri="{FF2B5EF4-FFF2-40B4-BE49-F238E27FC236}">
                <a16:creationId xmlns:a16="http://schemas.microsoft.com/office/drawing/2014/main" id="{7D88558F-1CD2-5A37-C6B2-8B85A3DCDA32}"/>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12</a:t>
            </a:fld>
            <a:endParaRPr 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91A6E7B-B5E8-DFB7-D803-A0DAF9D7B139}"/>
                  </a:ext>
                </a:extLst>
              </p:cNvPr>
              <p:cNvSpPr txBox="1"/>
              <p:nvPr/>
            </p:nvSpPr>
            <p:spPr>
              <a:xfrm>
                <a:off x="5652941" y="4762499"/>
                <a:ext cx="3824434" cy="9253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rgbClr val="C00000"/>
                          </a:solidFill>
                          <a:latin typeface="Cambria Math" panose="02040503050406030204" pitchFamily="18" charset="0"/>
                        </a:rPr>
                        <m:t>𝐴𝐹</m:t>
                      </m:r>
                      <m:r>
                        <a:rPr lang="en-US" altLang="zh-CN" sz="3200" b="0" i="1" smtClean="0">
                          <a:solidFill>
                            <a:srgbClr val="C00000"/>
                          </a:solidFill>
                          <a:latin typeface="Cambria Math" panose="02040503050406030204" pitchFamily="18" charset="0"/>
                        </a:rPr>
                        <m:t>= </m:t>
                      </m:r>
                      <m:f>
                        <m:fPr>
                          <m:ctrlPr>
                            <a:rPr lang="en-US" sz="3200" i="1" smtClean="0">
                              <a:solidFill>
                                <a:srgbClr val="C00000"/>
                              </a:solidFill>
                              <a:latin typeface="Cambria Math" panose="02040503050406030204" pitchFamily="18" charset="0"/>
                            </a:rPr>
                          </m:ctrlPr>
                        </m:fPr>
                        <m:num>
                          <m:r>
                            <a:rPr lang="en-US" altLang="zh-CN" sz="3200" b="0" i="1" smtClean="0">
                              <a:solidFill>
                                <a:srgbClr val="C00000"/>
                              </a:solidFill>
                              <a:latin typeface="Cambria Math" panose="02040503050406030204" pitchFamily="18" charset="0"/>
                            </a:rPr>
                            <m:t>𝐴𝐷</m:t>
                          </m:r>
                        </m:num>
                        <m:den>
                          <m:r>
                            <a:rPr lang="en-US" altLang="zh-CN" sz="3200" b="0" i="1" smtClean="0">
                              <a:solidFill>
                                <a:srgbClr val="C00000"/>
                              </a:solidFill>
                              <a:latin typeface="Cambria Math" panose="02040503050406030204" pitchFamily="18" charset="0"/>
                            </a:rPr>
                            <m:t>𝐶𝑂𝑉</m:t>
                          </m:r>
                        </m:den>
                      </m:f>
                    </m:oMath>
                  </m:oMathPara>
                </a14:m>
                <a:endParaRPr lang="en-US" sz="3200" dirty="0">
                  <a:solidFill>
                    <a:srgbClr val="C00000"/>
                  </a:solidFill>
                </a:endParaRPr>
              </a:p>
            </p:txBody>
          </p:sp>
        </mc:Choice>
        <mc:Fallback xmlns="">
          <p:sp>
            <p:nvSpPr>
              <p:cNvPr id="2" name="文本框 1">
                <a:extLst>
                  <a:ext uri="{FF2B5EF4-FFF2-40B4-BE49-F238E27FC236}">
                    <a16:creationId xmlns:a16="http://schemas.microsoft.com/office/drawing/2014/main" id="{791A6E7B-B5E8-DFB7-D803-A0DAF9D7B139}"/>
                  </a:ext>
                </a:extLst>
              </p:cNvPr>
              <p:cNvSpPr txBox="1">
                <a:spLocks noRot="1" noChangeAspect="1" noMove="1" noResize="1" noEditPoints="1" noAdjustHandles="1" noChangeArrowheads="1" noChangeShapeType="1" noTextEdit="1"/>
              </p:cNvSpPr>
              <p:nvPr/>
            </p:nvSpPr>
            <p:spPr>
              <a:xfrm>
                <a:off x="5652941" y="4762499"/>
                <a:ext cx="3824434" cy="925382"/>
              </a:xfrm>
              <a:prstGeom prst="rect">
                <a:avLst/>
              </a:prstGeom>
              <a:blipFill>
                <a:blip r:embed="rId3"/>
                <a:stretch>
                  <a:fillRect b="-13514"/>
                </a:stretch>
              </a:blipFill>
            </p:spPr>
            <p:txBody>
              <a:bodyPr/>
              <a:lstStyle/>
              <a:p>
                <a:r>
                  <a:rPr lang="en-US">
                    <a:noFill/>
                  </a:rPr>
                  <a:t> </a:t>
                </a:r>
              </a:p>
            </p:txBody>
          </p:sp>
        </mc:Fallback>
      </mc:AlternateContent>
      <p:sp>
        <p:nvSpPr>
          <p:cNvPr id="3" name="页脚占位符 4">
            <a:extLst>
              <a:ext uri="{FF2B5EF4-FFF2-40B4-BE49-F238E27FC236}">
                <a16:creationId xmlns:a16="http://schemas.microsoft.com/office/drawing/2014/main" id="{E9245B4A-06FD-DEF8-7F28-508499AD4E6E}"/>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10" name="日期占位符 9">
            <a:extLst>
              <a:ext uri="{FF2B5EF4-FFF2-40B4-BE49-F238E27FC236}">
                <a16:creationId xmlns:a16="http://schemas.microsoft.com/office/drawing/2014/main" id="{CD721DF8-494C-B1FA-7DC9-E4C6F65F9B5D}"/>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Quality control: PCA</a:t>
            </a:r>
          </a:p>
        </p:txBody>
      </p:sp>
      <p:sp>
        <p:nvSpPr>
          <p:cNvPr id="174" name="Google Shape;174;p6"/>
          <p:cNvSpPr txBox="1">
            <a:spLocks noGrp="1"/>
          </p:cNvSpPr>
          <p:nvPr>
            <p:ph idx="1"/>
          </p:nvPr>
        </p:nvSpPr>
        <p:spPr>
          <a:xfrm>
            <a:off x="838200" y="1825625"/>
            <a:ext cx="6529251" cy="4351338"/>
          </a:xfrm>
          <a:noFill/>
          <a:ln>
            <a:noFill/>
          </a:ln>
        </p:spPr>
        <p:txBody>
          <a:bodyPr spcFirstLastPara="1" wrap="square" lIns="91425" tIns="45700" rIns="91425" bIns="45700" anchor="ctr" anchorCtr="0">
            <a:normAutofit/>
          </a:bodyPr>
          <a:lstStyle/>
          <a:p>
            <a:pPr lvl="0"/>
            <a:r>
              <a:rPr lang="en-US" sz="2000" dirty="0"/>
              <a:t>Check the clustering of your samples with a PCA on transformed frequencies</a:t>
            </a:r>
          </a:p>
          <a:p>
            <a:pPr lvl="0"/>
            <a:r>
              <a:rPr lang="en-US" sz="2000" dirty="0"/>
              <a:t>Does the samples’ name match?</a:t>
            </a:r>
          </a:p>
          <a:p>
            <a:pPr lvl="0"/>
            <a:r>
              <a:rPr lang="en-US" sz="2000" dirty="0"/>
              <a:t>Is there any contamination in the sample?</a:t>
            </a:r>
          </a:p>
          <a:p>
            <a:pPr lvl="0"/>
            <a:r>
              <a:rPr lang="en-US" sz="2000" dirty="0"/>
              <a:t>Is there other unexpected pattern?</a:t>
            </a:r>
          </a:p>
          <a:p>
            <a:pPr lvl="0"/>
            <a:endParaRPr lang="en-US" sz="2000" dirty="0"/>
          </a:p>
          <a:p>
            <a:pPr lvl="0"/>
            <a:r>
              <a:rPr lang="en-US" sz="2000" dirty="0"/>
              <a:t>We transform the frequencies to normalize AFC: SNPs with AF closer to 0 or 1 are expected to change less</a:t>
            </a:r>
          </a:p>
        </p:txBody>
      </p:sp>
      <p:sp>
        <p:nvSpPr>
          <p:cNvPr id="4" name="页脚占位符 3">
            <a:extLst>
              <a:ext uri="{FF2B5EF4-FFF2-40B4-BE49-F238E27FC236}">
                <a16:creationId xmlns:a16="http://schemas.microsoft.com/office/drawing/2014/main" id="{BA0AAD8D-DBD4-DAE6-A1B2-3F08183B16FC}"/>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0ACAE63A-5581-B9C9-2EB3-C0F38E8F52A3}"/>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13</a:t>
            </a:fld>
            <a:endParaRPr lang="en-US"/>
          </a:p>
        </p:txBody>
      </p:sp>
      <p:pic>
        <p:nvPicPr>
          <p:cNvPr id="178" name="Google Shape;178;p6"/>
          <p:cNvPicPr preferRelativeResize="0"/>
          <p:nvPr/>
        </p:nvPicPr>
        <p:blipFill>
          <a:blip r:embed="rId3">
            <a:clrChange>
              <a:clrFrom>
                <a:srgbClr val="FFFFFF"/>
              </a:clrFrom>
              <a:clrTo>
                <a:srgbClr val="FFFFFF">
                  <a:alpha val="0"/>
                </a:srgbClr>
              </a:clrTo>
            </a:clrChange>
            <a:alphaModFix/>
          </a:blip>
          <a:stretch>
            <a:fillRect/>
          </a:stretch>
        </p:blipFill>
        <p:spPr>
          <a:xfrm>
            <a:off x="7669450" y="1901095"/>
            <a:ext cx="4108003" cy="3985975"/>
          </a:xfrm>
          <a:prstGeom prst="rect">
            <a:avLst/>
          </a:prstGeom>
          <a:noFill/>
          <a:ln>
            <a:noFill/>
          </a:ln>
        </p:spPr>
      </p:pic>
      <p:sp>
        <p:nvSpPr>
          <p:cNvPr id="179" name="Google Shape;179;p6"/>
          <p:cNvSpPr/>
          <p:nvPr/>
        </p:nvSpPr>
        <p:spPr>
          <a:xfrm>
            <a:off x="10180603" y="3935166"/>
            <a:ext cx="247200" cy="247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页脚占位符 4">
            <a:extLst>
              <a:ext uri="{FF2B5EF4-FFF2-40B4-BE49-F238E27FC236}">
                <a16:creationId xmlns:a16="http://schemas.microsoft.com/office/drawing/2014/main" id="{A0C2740A-ED25-EEE7-23B0-AD93DC99EF54}"/>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75124EA3-F46C-8BD8-09A1-9297030FB6EE}"/>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7"/>
          <p:cNvSpPr txBox="1">
            <a:spLocks noGrp="1"/>
          </p:cNvSpPr>
          <p:nvPr>
            <p:ph type="title"/>
          </p:nvPr>
        </p:nvSpPr>
        <p:spPr>
          <a:xfrm>
            <a:off x="831850" y="1709738"/>
            <a:ext cx="10515600" cy="2852737"/>
          </a:xfrm>
          <a:noFill/>
          <a:ln>
            <a:noFill/>
          </a:ln>
        </p:spPr>
        <p:txBody>
          <a:bodyPr spcFirstLastPara="1" wrap="square" lIns="91425" tIns="45700" rIns="91425" bIns="45700" anchor="b" anchorCtr="0">
            <a:normAutofit/>
          </a:bodyPr>
          <a:lstStyle/>
          <a:p>
            <a:pPr lvl="0" algn="l"/>
            <a:r>
              <a:rPr lang="en-US" dirty="0"/>
              <a:t>Hands on: QC</a:t>
            </a:r>
          </a:p>
        </p:txBody>
      </p:sp>
      <p:sp>
        <p:nvSpPr>
          <p:cNvPr id="4" name="页脚占位符 3">
            <a:extLst>
              <a:ext uri="{FF2B5EF4-FFF2-40B4-BE49-F238E27FC236}">
                <a16:creationId xmlns:a16="http://schemas.microsoft.com/office/drawing/2014/main" id="{1FCE2B9B-5BCF-D2CC-01D3-6403B52A3D50}"/>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D04F19C5-2BCA-6F81-8E0F-2F0201894397}"/>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14</a:t>
            </a:fld>
            <a:endParaRPr lang="en-US"/>
          </a:p>
        </p:txBody>
      </p:sp>
      <p:sp>
        <p:nvSpPr>
          <p:cNvPr id="188" name="Google Shape;188;p7"/>
          <p:cNvSpPr txBox="1"/>
          <p:nvPr/>
        </p:nvSpPr>
        <p:spPr>
          <a:xfrm>
            <a:off x="1874100" y="4867275"/>
            <a:ext cx="8217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a:solidFill>
                  <a:schemeClr val="dk1"/>
                </a:solidFill>
                <a:latin typeface="Times New Roman"/>
                <a:ea typeface="Times New Roman"/>
                <a:cs typeface="Times New Roman"/>
                <a:sym typeface="Times New Roman"/>
              </a:rPr>
              <a:t>What is your expectation in the PCA results?</a:t>
            </a:r>
            <a:endParaRPr sz="3200" b="1">
              <a:latin typeface="Times New Roman"/>
              <a:ea typeface="Times New Roman"/>
              <a:cs typeface="Times New Roman"/>
              <a:sym typeface="Times New Roman"/>
            </a:endParaRPr>
          </a:p>
        </p:txBody>
      </p:sp>
      <p:pic>
        <p:nvPicPr>
          <p:cNvPr id="189" name="Google Shape;189;p7"/>
          <p:cNvPicPr preferRelativeResize="0"/>
          <p:nvPr/>
        </p:nvPicPr>
        <p:blipFill>
          <a:blip r:embed="rId3">
            <a:clrChange>
              <a:clrFrom>
                <a:srgbClr val="FFFFFF"/>
              </a:clrFrom>
              <a:clrTo>
                <a:srgbClr val="FFFFFF">
                  <a:alpha val="0"/>
                </a:srgbClr>
              </a:clrTo>
            </a:clrChange>
            <a:alphaModFix/>
          </a:blip>
          <a:stretch>
            <a:fillRect/>
          </a:stretch>
        </p:blipFill>
        <p:spPr>
          <a:xfrm>
            <a:off x="6227776" y="410469"/>
            <a:ext cx="5527651" cy="4361947"/>
          </a:xfrm>
          <a:prstGeom prst="rect">
            <a:avLst/>
          </a:prstGeom>
          <a:noFill/>
          <a:ln>
            <a:noFill/>
          </a:ln>
        </p:spPr>
      </p:pic>
      <p:sp>
        <p:nvSpPr>
          <p:cNvPr id="2" name="页脚占位符 4">
            <a:extLst>
              <a:ext uri="{FF2B5EF4-FFF2-40B4-BE49-F238E27FC236}">
                <a16:creationId xmlns:a16="http://schemas.microsoft.com/office/drawing/2014/main" id="{65188D5A-1B8C-6E23-8FAE-882385C03F2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1F3CDA7C-B3EC-2E11-65CF-5C0FBFB63C62}"/>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4ED646-372F-0C55-590D-BB03BA89554B}"/>
              </a:ext>
            </a:extLst>
          </p:cNvPr>
          <p:cNvSpPr>
            <a:spLocks noGrp="1"/>
          </p:cNvSpPr>
          <p:nvPr>
            <p:ph type="title"/>
          </p:nvPr>
        </p:nvSpPr>
        <p:spPr>
          <a:xfrm>
            <a:off x="999640" y="242980"/>
            <a:ext cx="10515600" cy="1325563"/>
          </a:xfrm>
        </p:spPr>
        <p:txBody>
          <a:bodyPr/>
          <a:lstStyle/>
          <a:p>
            <a:r>
              <a:rPr lang="en-US" altLang="zh-CN" dirty="0"/>
              <a:t>Allele</a:t>
            </a:r>
            <a:r>
              <a:rPr lang="zh-CN" altLang="en-US" dirty="0"/>
              <a:t> </a:t>
            </a:r>
            <a:r>
              <a:rPr lang="en-US" altLang="zh-CN" dirty="0"/>
              <a:t>frequency</a:t>
            </a:r>
            <a:r>
              <a:rPr lang="zh-CN" altLang="en-US" dirty="0"/>
              <a:t> </a:t>
            </a:r>
            <a:r>
              <a:rPr lang="en-US" altLang="zh-CN" dirty="0"/>
              <a:t>can</a:t>
            </a:r>
            <a:r>
              <a:rPr lang="zh-CN" altLang="en-US" dirty="0"/>
              <a:t> </a:t>
            </a:r>
            <a:r>
              <a:rPr lang="en-US" altLang="zh-CN" dirty="0"/>
              <a:t>change</a:t>
            </a:r>
            <a:r>
              <a:rPr lang="zh-CN" altLang="en-US" dirty="0"/>
              <a:t> </a:t>
            </a:r>
            <a:r>
              <a:rPr lang="en-US" altLang="zh-CN" dirty="0"/>
              <a:t>other</a:t>
            </a:r>
            <a:r>
              <a:rPr lang="zh-CN" altLang="en-US" dirty="0"/>
              <a:t> </a:t>
            </a:r>
            <a:r>
              <a:rPr lang="en-US" altLang="zh-CN" dirty="0"/>
              <a:t>than</a:t>
            </a:r>
            <a:r>
              <a:rPr lang="zh-CN" altLang="en-US" dirty="0"/>
              <a:t> </a:t>
            </a:r>
            <a:r>
              <a:rPr lang="en-US" altLang="zh-CN" dirty="0"/>
              <a:t>selection-- </a:t>
            </a:r>
            <a:r>
              <a:rPr lang="en-US" u="sng" dirty="0"/>
              <a:t>Genetic Drift</a:t>
            </a:r>
          </a:p>
        </p:txBody>
      </p:sp>
      <p:sp>
        <p:nvSpPr>
          <p:cNvPr id="3" name="Inhaltsplatzhalter 2">
            <a:extLst>
              <a:ext uri="{FF2B5EF4-FFF2-40B4-BE49-F238E27FC236}">
                <a16:creationId xmlns:a16="http://schemas.microsoft.com/office/drawing/2014/main" id="{694D5AEE-4AC3-4B1D-E1BC-C0E9737A729D}"/>
              </a:ext>
            </a:extLst>
          </p:cNvPr>
          <p:cNvSpPr>
            <a:spLocks noGrp="1"/>
          </p:cNvSpPr>
          <p:nvPr>
            <p:ph idx="1"/>
          </p:nvPr>
        </p:nvSpPr>
        <p:spPr>
          <a:xfrm>
            <a:off x="838200" y="1825625"/>
            <a:ext cx="5680587" cy="4351338"/>
          </a:xfrm>
        </p:spPr>
        <p:txBody>
          <a:bodyPr/>
          <a:lstStyle/>
          <a:p>
            <a:r>
              <a:rPr lang="en-US" dirty="0"/>
              <a:t>Changes in allele frequencies due to stochastic (independent of external and heritable factors) sampling variation (in offspring number) in a finite population </a:t>
            </a:r>
          </a:p>
          <a:p>
            <a:r>
              <a:rPr lang="en-US" dirty="0"/>
              <a:t>Several models have been proposed. The most commonly used models are the Wright-Fisher model and the Moran model.</a:t>
            </a:r>
          </a:p>
          <a:p>
            <a:endParaRPr lang="en-US" dirty="0"/>
          </a:p>
        </p:txBody>
      </p:sp>
      <p:sp>
        <p:nvSpPr>
          <p:cNvPr id="4" name="Fußzeilenplatzhalter 3">
            <a:extLst>
              <a:ext uri="{FF2B5EF4-FFF2-40B4-BE49-F238E27FC236}">
                <a16:creationId xmlns:a16="http://schemas.microsoft.com/office/drawing/2014/main" id="{661AA6C5-875F-A007-56BC-B3B3CED3FF05}"/>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Foliennummernplatzhalter 4">
            <a:extLst>
              <a:ext uri="{FF2B5EF4-FFF2-40B4-BE49-F238E27FC236}">
                <a16:creationId xmlns:a16="http://schemas.microsoft.com/office/drawing/2014/main" id="{78C74D12-8282-DDD5-19A0-98F1FF5A463B}"/>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15</a:t>
            </a:fld>
            <a:endParaRPr lang="en-AT"/>
          </a:p>
        </p:txBody>
      </p:sp>
      <p:sp>
        <p:nvSpPr>
          <p:cNvPr id="10" name="日期占位符 9">
            <a:extLst>
              <a:ext uri="{FF2B5EF4-FFF2-40B4-BE49-F238E27FC236}">
                <a16:creationId xmlns:a16="http://schemas.microsoft.com/office/drawing/2014/main" id="{A0841958-F79C-3175-3291-FA6E8140B6C0}"/>
              </a:ext>
            </a:extLst>
          </p:cNvPr>
          <p:cNvSpPr>
            <a:spLocks noGrp="1"/>
          </p:cNvSpPr>
          <p:nvPr>
            <p:ph type="dt" sz="half" idx="10"/>
          </p:nvPr>
        </p:nvSpPr>
        <p:spPr/>
        <p:txBody>
          <a:bodyPr/>
          <a:lstStyle/>
          <a:p>
            <a:r>
              <a:rPr lang="en-US" altLang="zh-CN"/>
              <a:t>2025/03/10</a:t>
            </a:r>
            <a:endParaRPr lang="en-US" altLang="zh-CN" dirty="0"/>
          </a:p>
        </p:txBody>
      </p:sp>
      <p:pic>
        <p:nvPicPr>
          <p:cNvPr id="6" name="Picture 2">
            <a:extLst>
              <a:ext uri="{FF2B5EF4-FFF2-40B4-BE49-F238E27FC236}">
                <a16:creationId xmlns:a16="http://schemas.microsoft.com/office/drawing/2014/main" id="{ACF2A58A-1D23-8270-6021-5F548562479B}"/>
              </a:ext>
            </a:extLst>
          </p:cNvPr>
          <p:cNvPicPr>
            <a:picLocks noChangeAspect="1" noChangeArrowheads="1"/>
          </p:cNvPicPr>
          <p:nvPr/>
        </p:nvPicPr>
        <p:blipFill>
          <a:blip r:embed="rId4"/>
          <a:srcRect/>
          <a:stretch>
            <a:fillRect/>
          </a:stretch>
        </p:blipFill>
        <p:spPr bwMode="auto">
          <a:xfrm>
            <a:off x="7010810" y="2321865"/>
            <a:ext cx="4342990" cy="3148845"/>
          </a:xfrm>
          <a:prstGeom prst="rect">
            <a:avLst/>
          </a:prstGeom>
          <a:noFill/>
          <a:ln w="9525">
            <a:noFill/>
            <a:round/>
            <a:headEnd/>
            <a:tailEnd/>
          </a:ln>
        </p:spPr>
      </p:pic>
      <p:sp>
        <p:nvSpPr>
          <p:cNvPr id="7" name="TextBox 6">
            <a:extLst>
              <a:ext uri="{FF2B5EF4-FFF2-40B4-BE49-F238E27FC236}">
                <a16:creationId xmlns:a16="http://schemas.microsoft.com/office/drawing/2014/main" id="{78EAD69D-A85F-6502-0B96-51D9039D108D}"/>
              </a:ext>
            </a:extLst>
          </p:cNvPr>
          <p:cNvSpPr txBox="1"/>
          <p:nvPr/>
        </p:nvSpPr>
        <p:spPr>
          <a:xfrm>
            <a:off x="8272044" y="5470710"/>
            <a:ext cx="3243196" cy="369332"/>
          </a:xfrm>
          <a:prstGeom prst="rect">
            <a:avLst/>
          </a:prstGeom>
          <a:noFill/>
        </p:spPr>
        <p:txBody>
          <a:bodyPr wrap="none" rtlCol="0">
            <a:spAutoFit/>
          </a:bodyPr>
          <a:lstStyle/>
          <a:p>
            <a:r>
              <a:rPr lang="de-DE" dirty="0">
                <a:ea typeface="ＭＳ Ｐゴシック" pitchFamily="-100" charset="-128"/>
                <a:cs typeface="ＭＳ Ｐゴシック" pitchFamily="-100" charset="-128"/>
              </a:rPr>
              <a:t>Bodmer and Cavalli-Sforza 1976</a:t>
            </a:r>
          </a:p>
        </p:txBody>
      </p:sp>
    </p:spTree>
    <p:extLst>
      <p:ext uri="{BB962C8B-B14F-4D97-AF65-F5344CB8AC3E}">
        <p14:creationId xmlns:p14="http://schemas.microsoft.com/office/powerpoint/2010/main" val="836548908"/>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9"/>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Estimating Ne</a:t>
            </a:r>
            <a:r>
              <a:rPr lang="en-US" altLang="zh-CN" dirty="0"/>
              <a:t>—accounting for drift</a:t>
            </a:r>
            <a:endParaRPr lang="en-US" dirty="0"/>
          </a:p>
        </p:txBody>
      </p:sp>
      <p:sp>
        <p:nvSpPr>
          <p:cNvPr id="204" name="Google Shape;204;p9"/>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limited population size in E&amp;R studies</a:t>
            </a:r>
          </a:p>
          <a:p>
            <a:pPr lvl="0"/>
            <a:r>
              <a:rPr lang="en-US" dirty="0"/>
              <a:t>allele frequency </a:t>
            </a:r>
            <a:r>
              <a:rPr lang="en-US" altLang="zh-CN" dirty="0"/>
              <a:t>(genetic components)</a:t>
            </a:r>
            <a:r>
              <a:rPr lang="en-US" dirty="0"/>
              <a:t>:</a:t>
            </a:r>
          </a:p>
          <a:p>
            <a:pPr lvl="1"/>
            <a:r>
              <a:rPr lang="en-US" dirty="0"/>
              <a:t>directional change by selection</a:t>
            </a:r>
          </a:p>
          <a:p>
            <a:pPr lvl="1"/>
            <a:r>
              <a:rPr lang="en-US" dirty="0"/>
              <a:t>random change by drift</a:t>
            </a:r>
          </a:p>
          <a:p>
            <a:pPr lvl="0"/>
            <a:r>
              <a:rPr lang="en-US" dirty="0"/>
              <a:t>the larger Ne, the smaller AFC by drift</a:t>
            </a:r>
          </a:p>
          <a:p>
            <a:pPr lvl="0"/>
            <a:r>
              <a:rPr lang="en-US" dirty="0"/>
              <a:t>estimate Ne in E&amp;R studies to account for drift</a:t>
            </a:r>
          </a:p>
        </p:txBody>
      </p:sp>
      <p:sp>
        <p:nvSpPr>
          <p:cNvPr id="4" name="页脚占位符 3">
            <a:extLst>
              <a:ext uri="{FF2B5EF4-FFF2-40B4-BE49-F238E27FC236}">
                <a16:creationId xmlns:a16="http://schemas.microsoft.com/office/drawing/2014/main" id="{3B549A58-75F3-D998-1E0B-B4140B36C129}"/>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F4AEC28A-B243-9030-A5A6-37873F5E83EB}"/>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16</a:t>
            </a:fld>
            <a:endParaRPr lang="en-US"/>
          </a:p>
        </p:txBody>
      </p:sp>
      <p:sp>
        <p:nvSpPr>
          <p:cNvPr id="2" name="页脚占位符 4">
            <a:extLst>
              <a:ext uri="{FF2B5EF4-FFF2-40B4-BE49-F238E27FC236}">
                <a16:creationId xmlns:a16="http://schemas.microsoft.com/office/drawing/2014/main" id="{3871DE51-D1D3-CE14-65DB-45B84AB4B6E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pic>
        <p:nvPicPr>
          <p:cNvPr id="6" name="图片 5">
            <a:extLst>
              <a:ext uri="{FF2B5EF4-FFF2-40B4-BE49-F238E27FC236}">
                <a16:creationId xmlns:a16="http://schemas.microsoft.com/office/drawing/2014/main" id="{1F0B744E-4A0D-3CAC-EDA4-7AAF114FC92D}"/>
              </a:ext>
            </a:extLst>
          </p:cNvPr>
          <p:cNvPicPr>
            <a:picLocks noChangeAspect="1"/>
          </p:cNvPicPr>
          <p:nvPr/>
        </p:nvPicPr>
        <p:blipFill>
          <a:blip r:embed="rId3"/>
          <a:stretch>
            <a:fillRect/>
          </a:stretch>
        </p:blipFill>
        <p:spPr>
          <a:xfrm>
            <a:off x="8153400" y="1256643"/>
            <a:ext cx="2818394" cy="5099707"/>
          </a:xfrm>
          <a:prstGeom prst="rect">
            <a:avLst/>
          </a:prstGeom>
        </p:spPr>
      </p:pic>
      <p:sp>
        <p:nvSpPr>
          <p:cNvPr id="10" name="日期占位符 9">
            <a:extLst>
              <a:ext uri="{FF2B5EF4-FFF2-40B4-BE49-F238E27FC236}">
                <a16:creationId xmlns:a16="http://schemas.microsoft.com/office/drawing/2014/main" id="{8660C2E6-12CC-F533-D226-AEBBAE6FE068}"/>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0"/>
          <p:cNvSpPr txBox="1">
            <a:spLocks noGrp="1"/>
          </p:cNvSpPr>
          <p:nvPr>
            <p:ph type="title"/>
          </p:nvPr>
        </p:nvSpPr>
        <p:spPr>
          <a:xfrm>
            <a:off x="831850" y="1709738"/>
            <a:ext cx="10515600" cy="2852737"/>
          </a:xfrm>
          <a:noFill/>
          <a:ln>
            <a:noFill/>
          </a:ln>
        </p:spPr>
        <p:txBody>
          <a:bodyPr spcFirstLastPara="1" wrap="square" lIns="91425" tIns="45700" rIns="91425" bIns="45700" anchor="b" anchorCtr="0">
            <a:normAutofit/>
          </a:bodyPr>
          <a:lstStyle/>
          <a:p>
            <a:pPr lvl="0"/>
            <a:r>
              <a:rPr lang="en-US"/>
              <a:t>Hands on: Ne estimation</a:t>
            </a:r>
          </a:p>
        </p:txBody>
      </p:sp>
      <p:sp>
        <p:nvSpPr>
          <p:cNvPr id="214" name="Google Shape;214;p10"/>
          <p:cNvSpPr txBox="1">
            <a:spLocks noGrp="1"/>
          </p:cNvSpPr>
          <p:nvPr>
            <p:ph type="body" idx="1"/>
          </p:nvPr>
        </p:nvSpPr>
        <p:spPr>
          <a:xfrm>
            <a:off x="831850" y="4589463"/>
            <a:ext cx="10515600" cy="1500187"/>
          </a:xfrm>
          <a:noFill/>
          <a:ln>
            <a:noFill/>
          </a:ln>
        </p:spPr>
        <p:txBody>
          <a:bodyPr spcFirstLastPara="1" wrap="square" lIns="91425" tIns="45700" rIns="91425" bIns="45700" anchor="t" anchorCtr="0">
            <a:normAutofit/>
          </a:bodyPr>
          <a:lstStyle/>
          <a:p>
            <a:pPr lvl="0"/>
            <a:r>
              <a:rPr lang="en-US"/>
              <a:t>What is the Ne for each replicate?</a:t>
            </a:r>
          </a:p>
        </p:txBody>
      </p:sp>
      <p:sp>
        <p:nvSpPr>
          <p:cNvPr id="4" name="页脚占位符 3">
            <a:extLst>
              <a:ext uri="{FF2B5EF4-FFF2-40B4-BE49-F238E27FC236}">
                <a16:creationId xmlns:a16="http://schemas.microsoft.com/office/drawing/2014/main" id="{FA5417B2-D8F2-2351-C299-EFED3380D0DB}"/>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A67C9A91-5718-7848-07CB-D268CA55B206}"/>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17</a:t>
            </a:fld>
            <a:endParaRPr lang="en-US"/>
          </a:p>
        </p:txBody>
      </p:sp>
      <p:pic>
        <p:nvPicPr>
          <p:cNvPr id="218" name="Google Shape;218;p10"/>
          <p:cNvPicPr preferRelativeResize="0"/>
          <p:nvPr/>
        </p:nvPicPr>
        <p:blipFill>
          <a:blip r:embed="rId3">
            <a:alphaModFix/>
          </a:blip>
          <a:stretch>
            <a:fillRect/>
          </a:stretch>
        </p:blipFill>
        <p:spPr>
          <a:xfrm>
            <a:off x="3063665" y="2597507"/>
            <a:ext cx="8718523" cy="450950"/>
          </a:xfrm>
          <a:prstGeom prst="rect">
            <a:avLst/>
          </a:prstGeom>
          <a:noFill/>
          <a:ln>
            <a:noFill/>
          </a:ln>
        </p:spPr>
      </p:pic>
      <p:sp>
        <p:nvSpPr>
          <p:cNvPr id="2" name="页脚占位符 4">
            <a:extLst>
              <a:ext uri="{FF2B5EF4-FFF2-40B4-BE49-F238E27FC236}">
                <a16:creationId xmlns:a16="http://schemas.microsoft.com/office/drawing/2014/main" id="{E5B4CB25-D81E-9CA4-229E-D92D02FAAA9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9CCD58C8-3506-C73A-BF9C-4C488CCA2F6D}"/>
              </a:ext>
            </a:extLst>
          </p:cNvPr>
          <p:cNvSpPr>
            <a:spLocks noGrp="1"/>
          </p:cNvSpPr>
          <p:nvPr>
            <p:ph type="dt" sz="half" idx="10"/>
          </p:nvPr>
        </p:nvSpPr>
        <p:spPr/>
        <p:txBody>
          <a:bodyPr/>
          <a:lstStyle/>
          <a:p>
            <a:r>
              <a:rPr lang="en-US" altLang="zh-CN"/>
              <a:t>2025/03/10</a:t>
            </a:r>
            <a:endParaRPr lang="en-US" altLang="zh-CN" dirty="0"/>
          </a:p>
        </p:txBody>
      </p:sp>
      <p:sp>
        <p:nvSpPr>
          <p:cNvPr id="3" name="文本框 2">
            <a:extLst>
              <a:ext uri="{FF2B5EF4-FFF2-40B4-BE49-F238E27FC236}">
                <a16:creationId xmlns:a16="http://schemas.microsoft.com/office/drawing/2014/main" id="{7A692769-59C9-44F5-4945-8F2C02028BD8}"/>
              </a:ext>
            </a:extLst>
          </p:cNvPr>
          <p:cNvSpPr txBox="1"/>
          <p:nvPr/>
        </p:nvSpPr>
        <p:spPr>
          <a:xfrm>
            <a:off x="6520725" y="5451740"/>
            <a:ext cx="4885508" cy="369332"/>
          </a:xfrm>
          <a:prstGeom prst="rect">
            <a:avLst/>
          </a:prstGeom>
          <a:noFill/>
        </p:spPr>
        <p:txBody>
          <a:bodyPr wrap="square" rtlCol="0">
            <a:spAutoFit/>
          </a:bodyPr>
          <a:lstStyle/>
          <a:p>
            <a:r>
              <a:rPr lang="en-US" altLang="zh-CN" dirty="0">
                <a:solidFill>
                  <a:srgbClr val="C00000"/>
                </a:solidFill>
              </a:rPr>
              <a:t>Keep</a:t>
            </a:r>
            <a:r>
              <a:rPr lang="zh-CN" altLang="en-US" dirty="0">
                <a:solidFill>
                  <a:srgbClr val="C00000"/>
                </a:solidFill>
              </a:rPr>
              <a:t> </a:t>
            </a:r>
            <a:r>
              <a:rPr lang="en-US" altLang="zh-CN" dirty="0">
                <a:solidFill>
                  <a:srgbClr val="C00000"/>
                </a:solidFill>
              </a:rPr>
              <a:t>in</a:t>
            </a:r>
            <a:r>
              <a:rPr lang="zh-CN" altLang="en-US" dirty="0">
                <a:solidFill>
                  <a:srgbClr val="C00000"/>
                </a:solidFill>
              </a:rPr>
              <a:t> </a:t>
            </a:r>
            <a:r>
              <a:rPr lang="en-US" altLang="zh-CN" dirty="0">
                <a:solidFill>
                  <a:srgbClr val="C00000"/>
                </a:solidFill>
              </a:rPr>
              <a:t>mind:</a:t>
            </a:r>
            <a:r>
              <a:rPr lang="zh-CN" altLang="en-US" dirty="0">
                <a:solidFill>
                  <a:srgbClr val="C00000"/>
                </a:solidFill>
              </a:rPr>
              <a:t> </a:t>
            </a:r>
            <a:r>
              <a:rPr lang="en-US" altLang="zh-CN" dirty="0">
                <a:solidFill>
                  <a:srgbClr val="C00000"/>
                </a:solidFill>
              </a:rPr>
              <a:t>autosome</a:t>
            </a:r>
            <a:r>
              <a:rPr lang="zh-CN" altLang="en-US" dirty="0">
                <a:solidFill>
                  <a:srgbClr val="C00000"/>
                </a:solidFill>
              </a:rPr>
              <a:t> </a:t>
            </a:r>
            <a:r>
              <a:rPr lang="en-US" altLang="zh-CN" dirty="0">
                <a:solidFill>
                  <a:srgbClr val="C00000"/>
                </a:solidFill>
              </a:rPr>
              <a:t>and</a:t>
            </a:r>
            <a:r>
              <a:rPr lang="zh-CN" altLang="en-US" dirty="0">
                <a:solidFill>
                  <a:srgbClr val="C00000"/>
                </a:solidFill>
              </a:rPr>
              <a:t> </a:t>
            </a:r>
            <a:r>
              <a:rPr lang="en-US" altLang="zh-CN" dirty="0">
                <a:solidFill>
                  <a:srgbClr val="C00000"/>
                </a:solidFill>
              </a:rPr>
              <a:t>X</a:t>
            </a:r>
            <a:r>
              <a:rPr lang="zh-CN" altLang="en-US" dirty="0">
                <a:solidFill>
                  <a:srgbClr val="C00000"/>
                </a:solidFill>
              </a:rPr>
              <a:t> </a:t>
            </a:r>
            <a:r>
              <a:rPr lang="en-US" altLang="zh-CN" dirty="0">
                <a:solidFill>
                  <a:srgbClr val="C00000"/>
                </a:solidFill>
              </a:rPr>
              <a:t>chromosome</a:t>
            </a:r>
            <a:endParaRPr lang="en-US" dirty="0">
              <a:solidFill>
                <a:srgbClr val="C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3"/>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Detecting significant allele frequency change</a:t>
            </a:r>
          </a:p>
        </p:txBody>
      </p:sp>
      <p:sp>
        <p:nvSpPr>
          <p:cNvPr id="242" name="Google Shape;242;p13"/>
          <p:cNvSpPr txBox="1">
            <a:spLocks noGrp="1"/>
          </p:cNvSpPr>
          <p:nvPr>
            <p:ph idx="1"/>
          </p:nvPr>
        </p:nvSpPr>
        <p:spPr>
          <a:xfrm>
            <a:off x="838200" y="1825625"/>
            <a:ext cx="10515600" cy="4351338"/>
          </a:xfrm>
          <a:noFill/>
          <a:ln>
            <a:noFill/>
          </a:ln>
        </p:spPr>
        <p:txBody>
          <a:bodyPr spcFirstLastPara="1" wrap="square" lIns="91425" tIns="45700" rIns="91425" bIns="45700" anchor="ctr" anchorCtr="0">
            <a:noAutofit/>
          </a:bodyPr>
          <a:lstStyle/>
          <a:p>
            <a:pPr lvl="0"/>
            <a:r>
              <a:rPr lang="en-US" dirty="0"/>
              <a:t>beneficial allele will be kept due to selection and increase its AF</a:t>
            </a:r>
          </a:p>
          <a:p>
            <a:pPr lvl="0"/>
            <a:r>
              <a:rPr lang="en-US" dirty="0"/>
              <a:t>deleterious allele will be purged out and decrease AF</a:t>
            </a:r>
          </a:p>
          <a:p>
            <a:pPr lvl="0"/>
            <a:r>
              <a:rPr lang="en-US" dirty="0"/>
              <a:t>neutral sites will not respond to selection:</a:t>
            </a:r>
          </a:p>
          <a:p>
            <a:pPr lvl="1"/>
            <a:r>
              <a:rPr lang="en-US" dirty="0"/>
              <a:t>how will these sites respond in a single replicate?</a:t>
            </a:r>
          </a:p>
          <a:p>
            <a:pPr lvl="1"/>
            <a:r>
              <a:rPr lang="en-US" dirty="0"/>
              <a:t>how about across replicates?</a:t>
            </a:r>
          </a:p>
          <a:p>
            <a:pPr lvl="0"/>
            <a:endParaRPr lang="en-US" dirty="0"/>
          </a:p>
          <a:p>
            <a:pPr lvl="0"/>
            <a:r>
              <a:rPr lang="en-US" dirty="0"/>
              <a:t>In E&amp;R studies:</a:t>
            </a:r>
          </a:p>
          <a:p>
            <a:pPr lvl="1"/>
            <a:r>
              <a:rPr lang="en-US" dirty="0"/>
              <a:t>AFC between evolved and ancestral populations larger than by drift alone</a:t>
            </a:r>
          </a:p>
        </p:txBody>
      </p:sp>
      <p:sp>
        <p:nvSpPr>
          <p:cNvPr id="4" name="页脚占位符 3">
            <a:extLst>
              <a:ext uri="{FF2B5EF4-FFF2-40B4-BE49-F238E27FC236}">
                <a16:creationId xmlns:a16="http://schemas.microsoft.com/office/drawing/2014/main" id="{5D001CE5-ADA3-B06C-FE90-6AAE7C58D16D}"/>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874E9F8D-E96D-98D9-D578-ABFB8CF36F2C}"/>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18</a:t>
            </a:fld>
            <a:endParaRPr lang="en-US"/>
          </a:p>
        </p:txBody>
      </p:sp>
      <p:sp>
        <p:nvSpPr>
          <p:cNvPr id="2" name="页脚占位符 4">
            <a:extLst>
              <a:ext uri="{FF2B5EF4-FFF2-40B4-BE49-F238E27FC236}">
                <a16:creationId xmlns:a16="http://schemas.microsoft.com/office/drawing/2014/main" id="{B2EDCC00-E010-2148-38E3-03C66C18370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B73D3CE2-52F3-66E8-E805-8CBE4E0002E4}"/>
              </a:ext>
            </a:extLst>
          </p:cNvPr>
          <p:cNvSpPr>
            <a:spLocks noGrp="1"/>
          </p:cNvSpPr>
          <p:nvPr>
            <p:ph type="dt" sz="half" idx="10"/>
          </p:nvPr>
        </p:nvSpPr>
        <p:spPr/>
        <p:txBody>
          <a:bodyPr/>
          <a:lstStyle/>
          <a:p>
            <a:r>
              <a:rPr lang="en-US" altLang="zh-CN"/>
              <a:t>2025/03/10</a:t>
            </a:r>
            <a:endParaRPr lang="en-US" altLang="zh-CN" dirty="0"/>
          </a:p>
        </p:txBody>
      </p:sp>
      <p:sp>
        <p:nvSpPr>
          <p:cNvPr id="10" name="文本框 9">
            <a:extLst>
              <a:ext uri="{FF2B5EF4-FFF2-40B4-BE49-F238E27FC236}">
                <a16:creationId xmlns:a16="http://schemas.microsoft.com/office/drawing/2014/main" id="{F046BBE0-85D9-BC78-B91D-97EFD55994DE}"/>
              </a:ext>
            </a:extLst>
          </p:cNvPr>
          <p:cNvSpPr txBox="1"/>
          <p:nvPr/>
        </p:nvSpPr>
        <p:spPr>
          <a:xfrm>
            <a:off x="7905206" y="3716264"/>
            <a:ext cx="1714500" cy="369332"/>
          </a:xfrm>
          <a:prstGeom prst="rect">
            <a:avLst/>
          </a:prstGeom>
          <a:noFill/>
        </p:spPr>
        <p:txBody>
          <a:bodyPr wrap="square" rtlCol="0">
            <a:spAutoFit/>
          </a:bodyPr>
          <a:lstStyle/>
          <a:p>
            <a:r>
              <a:rPr lang="en-US" altLang="zh-CN" dirty="0">
                <a:solidFill>
                  <a:srgbClr val="C00000"/>
                </a:solidFill>
              </a:rPr>
              <a:t>Chisq-test</a:t>
            </a:r>
            <a:endParaRPr lang="en-US" dirty="0">
              <a:solidFill>
                <a:srgbClr val="C00000"/>
              </a:solidFill>
            </a:endParaRPr>
          </a:p>
        </p:txBody>
      </p:sp>
      <p:sp>
        <p:nvSpPr>
          <p:cNvPr id="11" name="文本框 10">
            <a:extLst>
              <a:ext uri="{FF2B5EF4-FFF2-40B4-BE49-F238E27FC236}">
                <a16:creationId xmlns:a16="http://schemas.microsoft.com/office/drawing/2014/main" id="{44010AED-E7CC-99E7-DB46-60EDB1524789}"/>
              </a:ext>
            </a:extLst>
          </p:cNvPr>
          <p:cNvSpPr txBox="1"/>
          <p:nvPr/>
        </p:nvSpPr>
        <p:spPr>
          <a:xfrm>
            <a:off x="5840458" y="4085596"/>
            <a:ext cx="1714500" cy="369332"/>
          </a:xfrm>
          <a:prstGeom prst="rect">
            <a:avLst/>
          </a:prstGeom>
          <a:noFill/>
        </p:spPr>
        <p:txBody>
          <a:bodyPr wrap="square" rtlCol="0">
            <a:spAutoFit/>
          </a:bodyPr>
          <a:lstStyle/>
          <a:p>
            <a:r>
              <a:rPr lang="en-US" altLang="zh-CN" dirty="0">
                <a:solidFill>
                  <a:srgbClr val="C00000"/>
                </a:solidFill>
              </a:rPr>
              <a:t>CMH-test</a:t>
            </a:r>
            <a:endParaRPr lang="en-US" dirty="0">
              <a:solidFill>
                <a:srgbClr val="C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5208F-21C3-C1F0-C571-3F970EE5696E}"/>
              </a:ext>
            </a:extLst>
          </p:cNvPr>
          <p:cNvSpPr>
            <a:spLocks noGrp="1"/>
          </p:cNvSpPr>
          <p:nvPr>
            <p:ph type="title"/>
          </p:nvPr>
        </p:nvSpPr>
        <p:spPr>
          <a:xfrm>
            <a:off x="839788" y="365125"/>
            <a:ext cx="10515600" cy="1325563"/>
          </a:xfrm>
        </p:spPr>
        <p:txBody>
          <a:bodyPr/>
          <a:lstStyle/>
          <a:p>
            <a:r>
              <a:rPr lang="en-US" altLang="zh-CN" dirty="0"/>
              <a:t>Chisq-test</a:t>
            </a:r>
            <a:r>
              <a:rPr lang="zh-CN" altLang="en-US" dirty="0"/>
              <a:t> </a:t>
            </a:r>
            <a:r>
              <a:rPr lang="en-US" altLang="zh-CN" dirty="0"/>
              <a:t>in</a:t>
            </a:r>
            <a:r>
              <a:rPr lang="zh-CN" altLang="en-US" dirty="0"/>
              <a:t> </a:t>
            </a:r>
            <a:r>
              <a:rPr lang="en-US" altLang="zh-CN" dirty="0"/>
              <a:t>detecting</a:t>
            </a:r>
            <a:r>
              <a:rPr lang="zh-CN" altLang="en-US" dirty="0"/>
              <a:t> </a:t>
            </a:r>
            <a:r>
              <a:rPr lang="en-US" altLang="zh-CN" dirty="0"/>
              <a:t>selection</a:t>
            </a:r>
            <a:endParaRPr lang="en-US" dirty="0"/>
          </a:p>
        </p:txBody>
      </p:sp>
      <p:graphicFrame>
        <p:nvGraphicFramePr>
          <p:cNvPr id="9" name="内容占位符 8">
            <a:extLst>
              <a:ext uri="{FF2B5EF4-FFF2-40B4-BE49-F238E27FC236}">
                <a16:creationId xmlns:a16="http://schemas.microsoft.com/office/drawing/2014/main" id="{77F8851B-21E4-B7BF-1BE8-29D99F60A0C6}"/>
              </a:ext>
            </a:extLst>
          </p:cNvPr>
          <p:cNvGraphicFramePr>
            <a:graphicFrameLocks noGrp="1"/>
          </p:cNvGraphicFramePr>
          <p:nvPr>
            <p:ph sz="half" idx="2"/>
            <p:extLst>
              <p:ext uri="{D42A27DB-BD31-4B8C-83A1-F6EECF244321}">
                <p14:modId xmlns:p14="http://schemas.microsoft.com/office/powerpoint/2010/main" val="533285657"/>
              </p:ext>
            </p:extLst>
          </p:nvPr>
        </p:nvGraphicFramePr>
        <p:xfrm>
          <a:off x="7532512" y="2592689"/>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tc>
                <a:tc>
                  <a:txBody>
                    <a:bodyPr/>
                    <a:lstStyle/>
                    <a:p>
                      <a:r>
                        <a:rPr lang="en-US" altLang="zh-CN" dirty="0"/>
                        <a:t>Alternative</a:t>
                      </a:r>
                      <a:r>
                        <a:rPr lang="zh-CN" altLang="en-US" dirty="0"/>
                        <a:t> </a:t>
                      </a:r>
                      <a:r>
                        <a:rPr lang="en-US" altLang="zh-CN" dirty="0"/>
                        <a:t>Allele</a:t>
                      </a:r>
                      <a:endParaRPr lang="en-US" dirty="0"/>
                    </a:p>
                  </a:txBody>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tc>
                <a:tc>
                  <a:txBody>
                    <a:bodyPr/>
                    <a:lstStyle/>
                    <a:p>
                      <a:r>
                        <a:rPr lang="en-US" altLang="zh-CN" dirty="0"/>
                        <a:t>2</a:t>
                      </a:r>
                      <a:endParaRPr lang="en-US" dirty="0"/>
                    </a:p>
                  </a:txBody>
                  <a:tcPr/>
                </a:tc>
                <a:tc>
                  <a:txBody>
                    <a:bodyPr/>
                    <a:lstStyle/>
                    <a:p>
                      <a:r>
                        <a:rPr lang="en-US" altLang="zh-CN" dirty="0"/>
                        <a:t>48</a:t>
                      </a:r>
                      <a:endParaRPr lang="en-US" dirty="0"/>
                    </a:p>
                  </a:txBody>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tc>
                <a:tc>
                  <a:txBody>
                    <a:bodyPr/>
                    <a:lstStyle/>
                    <a:p>
                      <a:r>
                        <a:rPr lang="en-US" altLang="zh-CN" dirty="0"/>
                        <a:t>13</a:t>
                      </a:r>
                      <a:endParaRPr lang="en-US" dirty="0"/>
                    </a:p>
                  </a:txBody>
                  <a:tcPr/>
                </a:tc>
                <a:tc>
                  <a:txBody>
                    <a:bodyPr/>
                    <a:lstStyle/>
                    <a:p>
                      <a:r>
                        <a:rPr lang="en-US" altLang="zh-CN" dirty="0"/>
                        <a:t>47</a:t>
                      </a:r>
                      <a:endParaRPr lang="en-US" dirty="0"/>
                    </a:p>
                  </a:txBody>
                  <a:tcPr/>
                </a:tc>
                <a:extLst>
                  <a:ext uri="{0D108BD9-81ED-4DB2-BD59-A6C34878D82A}">
                    <a16:rowId xmlns:a16="http://schemas.microsoft.com/office/drawing/2014/main" val="507610973"/>
                  </a:ext>
                </a:extLst>
              </a:tr>
            </a:tbl>
          </a:graphicData>
        </a:graphic>
      </p:graphicFrame>
      <p:sp>
        <p:nvSpPr>
          <p:cNvPr id="7" name="页脚占位符 6">
            <a:extLst>
              <a:ext uri="{FF2B5EF4-FFF2-40B4-BE49-F238E27FC236}">
                <a16:creationId xmlns:a16="http://schemas.microsoft.com/office/drawing/2014/main" id="{A67137FA-D9F8-D77E-28C1-15492C4D0DD9}"/>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8" name="灯片编号占位符 7">
            <a:extLst>
              <a:ext uri="{FF2B5EF4-FFF2-40B4-BE49-F238E27FC236}">
                <a16:creationId xmlns:a16="http://schemas.microsoft.com/office/drawing/2014/main" id="{25FB368B-D742-76B2-33A3-49ED0325C1AE}"/>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19</a:t>
            </a:fld>
            <a:endParaRPr lang="en-US" dirty="0"/>
          </a:p>
        </p:txBody>
      </p:sp>
      <p:sp>
        <p:nvSpPr>
          <p:cNvPr id="11" name="文本框 10">
            <a:extLst>
              <a:ext uri="{FF2B5EF4-FFF2-40B4-BE49-F238E27FC236}">
                <a16:creationId xmlns:a16="http://schemas.microsoft.com/office/drawing/2014/main" id="{938CDBB9-C03B-DE27-CB0F-89226CF3CB2D}"/>
              </a:ext>
            </a:extLst>
          </p:cNvPr>
          <p:cNvSpPr txBox="1"/>
          <p:nvPr/>
        </p:nvSpPr>
        <p:spPr>
          <a:xfrm>
            <a:off x="7532513" y="2223357"/>
            <a:ext cx="4030388" cy="369332"/>
          </a:xfrm>
          <a:prstGeom prst="rect">
            <a:avLst/>
          </a:prstGeom>
          <a:noFill/>
        </p:spPr>
        <p:txBody>
          <a:bodyPr wrap="square" rtlCol="0">
            <a:spAutoFit/>
          </a:bodyPr>
          <a:lstStyle/>
          <a:p>
            <a:r>
              <a:rPr lang="en-US" altLang="zh-CN" dirty="0"/>
              <a:t>Per</a:t>
            </a:r>
            <a:r>
              <a:rPr lang="zh-CN" altLang="en-US" dirty="0"/>
              <a:t> </a:t>
            </a:r>
            <a:r>
              <a:rPr lang="en-US" altLang="zh-CN" dirty="0"/>
              <a:t>SNP</a:t>
            </a:r>
            <a:endParaRPr lang="en-US" dirty="0"/>
          </a:p>
        </p:txBody>
      </p:sp>
      <p:sp>
        <p:nvSpPr>
          <p:cNvPr id="50" name="文本框 49">
            <a:extLst>
              <a:ext uri="{FF2B5EF4-FFF2-40B4-BE49-F238E27FC236}">
                <a16:creationId xmlns:a16="http://schemas.microsoft.com/office/drawing/2014/main" id="{9FD4AEF3-1E71-7BFB-58B0-408EE16A10F4}"/>
              </a:ext>
            </a:extLst>
          </p:cNvPr>
          <p:cNvSpPr txBox="1"/>
          <p:nvPr/>
        </p:nvSpPr>
        <p:spPr>
          <a:xfrm>
            <a:off x="7287158" y="5181854"/>
            <a:ext cx="4030388" cy="923330"/>
          </a:xfrm>
          <a:prstGeom prst="rect">
            <a:avLst/>
          </a:prstGeom>
          <a:noFill/>
        </p:spPr>
        <p:txBody>
          <a:bodyPr wrap="square" rtlCol="0">
            <a:spAutoFit/>
          </a:bodyPr>
          <a:lstStyle/>
          <a:p>
            <a:r>
              <a:rPr lang="en-US" altLang="zh-CN" dirty="0"/>
              <a:t>Replicates-specific</a:t>
            </a:r>
          </a:p>
          <a:p>
            <a:r>
              <a:rPr lang="en-US" altLang="zh-CN" dirty="0"/>
              <a:t>SNPs</a:t>
            </a:r>
            <a:r>
              <a:rPr lang="zh-CN" altLang="en-US" dirty="0"/>
              <a:t> </a:t>
            </a:r>
            <a:r>
              <a:rPr lang="en-US" altLang="zh-CN" dirty="0"/>
              <a:t>with</a:t>
            </a:r>
            <a:r>
              <a:rPr lang="zh-CN" altLang="en-US" dirty="0"/>
              <a:t> </a:t>
            </a:r>
            <a:r>
              <a:rPr lang="en-US" altLang="zh-CN" dirty="0"/>
              <a:t>significant</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endParaRPr lang="en-US" dirty="0"/>
          </a:p>
        </p:txBody>
      </p:sp>
      <p:sp>
        <p:nvSpPr>
          <p:cNvPr id="3" name="文本框 2">
            <a:extLst>
              <a:ext uri="{FF2B5EF4-FFF2-40B4-BE49-F238E27FC236}">
                <a16:creationId xmlns:a16="http://schemas.microsoft.com/office/drawing/2014/main" id="{FB21D5FA-B0A7-0C64-EE73-513DA1590B3D}"/>
              </a:ext>
            </a:extLst>
          </p:cNvPr>
          <p:cNvSpPr txBox="1"/>
          <p:nvPr/>
        </p:nvSpPr>
        <p:spPr>
          <a:xfrm>
            <a:off x="9667935" y="4060489"/>
            <a:ext cx="1733006" cy="369332"/>
          </a:xfrm>
          <a:prstGeom prst="rect">
            <a:avLst/>
          </a:prstGeom>
          <a:noFill/>
        </p:spPr>
        <p:txBody>
          <a:bodyPr wrap="square" rtlCol="0">
            <a:spAutoFit/>
          </a:bodyPr>
          <a:lstStyle/>
          <a:p>
            <a:r>
              <a:rPr lang="en-US" dirty="0"/>
              <a:t>#allele count</a:t>
            </a:r>
          </a:p>
        </p:txBody>
      </p:sp>
      <p:grpSp>
        <p:nvGrpSpPr>
          <p:cNvPr id="4" name="组合 3">
            <a:extLst>
              <a:ext uri="{FF2B5EF4-FFF2-40B4-BE49-F238E27FC236}">
                <a16:creationId xmlns:a16="http://schemas.microsoft.com/office/drawing/2014/main" id="{44A50FC1-617B-E841-A55B-F42F84CBDEE1}"/>
              </a:ext>
            </a:extLst>
          </p:cNvPr>
          <p:cNvGrpSpPr/>
          <p:nvPr/>
        </p:nvGrpSpPr>
        <p:grpSpPr>
          <a:xfrm>
            <a:off x="561804" y="1690688"/>
            <a:ext cx="6480000" cy="4500000"/>
            <a:chOff x="720000" y="1440000"/>
            <a:chExt cx="6480000" cy="4500000"/>
          </a:xfrm>
        </p:grpSpPr>
        <p:sp>
          <p:nvSpPr>
            <p:cNvPr id="5" name="圆角矩形 4">
              <a:extLst>
                <a:ext uri="{FF2B5EF4-FFF2-40B4-BE49-F238E27FC236}">
                  <a16:creationId xmlns:a16="http://schemas.microsoft.com/office/drawing/2014/main" id="{AD15B373-C771-7BEE-2108-E40DB2A17F81}"/>
                </a:ext>
              </a:extLst>
            </p:cNvPr>
            <p:cNvSpPr/>
            <p:nvPr/>
          </p:nvSpPr>
          <p:spPr>
            <a:xfrm>
              <a:off x="2520000" y="1440000"/>
              <a:ext cx="2880000" cy="7200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Input:</a:t>
              </a:r>
              <a:r>
                <a:rPr lang="zh-CN" altLang="en-US" b="1" dirty="0"/>
                <a:t> </a:t>
              </a:r>
              <a:r>
                <a:rPr lang="en-US" altLang="zh-CN" b="1" dirty="0"/>
                <a:t>Allele</a:t>
              </a:r>
              <a:r>
                <a:rPr lang="zh-CN" altLang="en-US" b="1" dirty="0"/>
                <a:t> </a:t>
              </a:r>
              <a:r>
                <a:rPr lang="en-US" altLang="zh-CN" b="1" dirty="0"/>
                <a:t>frequency</a:t>
              </a:r>
              <a:r>
                <a:rPr lang="zh-CN" altLang="en-US" b="1" dirty="0"/>
                <a:t> </a:t>
              </a:r>
              <a:r>
                <a:rPr lang="en-US" altLang="zh-CN" b="1" dirty="0"/>
                <a:t>and</a:t>
              </a:r>
              <a:r>
                <a:rPr lang="zh-CN" altLang="en-US" b="1" dirty="0"/>
                <a:t> </a:t>
              </a:r>
              <a:r>
                <a:rPr lang="en-US" altLang="zh-CN" b="1" dirty="0"/>
                <a:t>Coverage</a:t>
              </a:r>
              <a:endParaRPr lang="en-US" b="1" dirty="0"/>
            </a:p>
          </p:txBody>
        </p:sp>
        <p:sp>
          <p:nvSpPr>
            <p:cNvPr id="6" name="圆角矩形 5">
              <a:extLst>
                <a:ext uri="{FF2B5EF4-FFF2-40B4-BE49-F238E27FC236}">
                  <a16:creationId xmlns:a16="http://schemas.microsoft.com/office/drawing/2014/main" id="{8FF44032-A1C0-BB61-91FB-007B2AFB4660}"/>
                </a:ext>
              </a:extLst>
            </p:cNvPr>
            <p:cNvSpPr/>
            <p:nvPr/>
          </p:nvSpPr>
          <p:spPr>
            <a:xfrm>
              <a:off x="4320000" y="2700000"/>
              <a:ext cx="2880000" cy="7200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Build</a:t>
              </a:r>
              <a:r>
                <a:rPr lang="zh-CN" altLang="en-US" b="1" dirty="0"/>
                <a:t> </a:t>
              </a:r>
              <a:r>
                <a:rPr lang="en-US" altLang="zh-CN" b="1" dirty="0"/>
                <a:t>contingency</a:t>
              </a:r>
              <a:r>
                <a:rPr lang="zh-CN" altLang="en-US" b="1" dirty="0"/>
                <a:t> </a:t>
              </a:r>
              <a:r>
                <a:rPr lang="en-US" altLang="zh-CN" b="1" dirty="0"/>
                <a:t>table</a:t>
              </a:r>
              <a:endParaRPr lang="en-US" b="1" dirty="0"/>
            </a:p>
          </p:txBody>
        </p:sp>
        <p:sp>
          <p:nvSpPr>
            <p:cNvPr id="10" name="圆角矩形 9">
              <a:extLst>
                <a:ext uri="{FF2B5EF4-FFF2-40B4-BE49-F238E27FC236}">
                  <a16:creationId xmlns:a16="http://schemas.microsoft.com/office/drawing/2014/main" id="{634C4BFB-9679-84EF-2561-63715C1F13C3}"/>
                </a:ext>
              </a:extLst>
            </p:cNvPr>
            <p:cNvSpPr/>
            <p:nvPr/>
          </p:nvSpPr>
          <p:spPr>
            <a:xfrm>
              <a:off x="4320000" y="3960000"/>
              <a:ext cx="2880000" cy="720000"/>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t>Chisq-test</a:t>
              </a:r>
            </a:p>
          </p:txBody>
        </p:sp>
        <p:sp>
          <p:nvSpPr>
            <p:cNvPr id="18" name="圆角矩形 17">
              <a:extLst>
                <a:ext uri="{FF2B5EF4-FFF2-40B4-BE49-F238E27FC236}">
                  <a16:creationId xmlns:a16="http://schemas.microsoft.com/office/drawing/2014/main" id="{384F014E-4E62-E3E0-13AD-1D51CCE6AE83}"/>
                </a:ext>
              </a:extLst>
            </p:cNvPr>
            <p:cNvSpPr/>
            <p:nvPr/>
          </p:nvSpPr>
          <p:spPr>
            <a:xfrm>
              <a:off x="720000" y="2700000"/>
              <a:ext cx="2880000" cy="7200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Estimate</a:t>
              </a:r>
              <a:r>
                <a:rPr lang="zh-CN" altLang="en-US" b="1" dirty="0"/>
                <a:t> </a:t>
              </a:r>
              <a:r>
                <a:rPr lang="en-US" altLang="zh-CN" b="1" dirty="0"/>
                <a:t>Ne</a:t>
              </a:r>
              <a:endParaRPr lang="en-US" b="1" dirty="0"/>
            </a:p>
          </p:txBody>
        </p:sp>
        <p:sp>
          <p:nvSpPr>
            <p:cNvPr id="21" name="圆角矩形 20">
              <a:extLst>
                <a:ext uri="{FF2B5EF4-FFF2-40B4-BE49-F238E27FC236}">
                  <a16:creationId xmlns:a16="http://schemas.microsoft.com/office/drawing/2014/main" id="{AAE2190E-8F60-75FB-02F2-E9851C3C17E3}"/>
                </a:ext>
              </a:extLst>
            </p:cNvPr>
            <p:cNvSpPr/>
            <p:nvPr/>
          </p:nvSpPr>
          <p:spPr>
            <a:xfrm>
              <a:off x="720000" y="3960000"/>
              <a:ext cx="2880000" cy="720000"/>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t>WF</a:t>
              </a:r>
              <a:r>
                <a:rPr lang="zh-CN" altLang="en-US" b="1" dirty="0"/>
                <a:t> </a:t>
              </a:r>
              <a:r>
                <a:rPr lang="en-US" altLang="zh-CN" b="1" dirty="0"/>
                <a:t>simulation</a:t>
              </a:r>
            </a:p>
          </p:txBody>
        </p:sp>
        <p:sp>
          <p:nvSpPr>
            <p:cNvPr id="22" name="圆角矩形 21">
              <a:extLst>
                <a:ext uri="{FF2B5EF4-FFF2-40B4-BE49-F238E27FC236}">
                  <a16:creationId xmlns:a16="http://schemas.microsoft.com/office/drawing/2014/main" id="{7F55BBB2-486F-45F1-CE1C-846A5752CFD4}"/>
                </a:ext>
              </a:extLst>
            </p:cNvPr>
            <p:cNvSpPr/>
            <p:nvPr/>
          </p:nvSpPr>
          <p:spPr>
            <a:xfrm>
              <a:off x="2520000" y="5220000"/>
              <a:ext cx="2880000" cy="72000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t>Corrected</a:t>
              </a:r>
              <a:r>
                <a:rPr lang="zh-CN" altLang="en-US" b="1" dirty="0"/>
                <a:t> </a:t>
              </a:r>
              <a:r>
                <a:rPr lang="en-US" altLang="zh-CN" b="1" dirty="0"/>
                <a:t>P-value</a:t>
              </a:r>
              <a:endParaRPr lang="en-US" b="1" dirty="0"/>
            </a:p>
          </p:txBody>
        </p:sp>
        <p:cxnSp>
          <p:nvCxnSpPr>
            <p:cNvPr id="27" name="直线箭头连接符 26">
              <a:extLst>
                <a:ext uri="{FF2B5EF4-FFF2-40B4-BE49-F238E27FC236}">
                  <a16:creationId xmlns:a16="http://schemas.microsoft.com/office/drawing/2014/main" id="{CC82D3A4-1D58-ED9D-9B69-7B76D6D61803}"/>
                </a:ext>
              </a:extLst>
            </p:cNvPr>
            <p:cNvCxnSpPr>
              <a:cxnSpLocks/>
              <a:stCxn id="5" idx="2"/>
              <a:endCxn id="6" idx="0"/>
            </p:cNvCxnSpPr>
            <p:nvPr/>
          </p:nvCxnSpPr>
          <p:spPr>
            <a:xfrm>
              <a:off x="3960000" y="216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直线箭头连接符 27">
              <a:extLst>
                <a:ext uri="{FF2B5EF4-FFF2-40B4-BE49-F238E27FC236}">
                  <a16:creationId xmlns:a16="http://schemas.microsoft.com/office/drawing/2014/main" id="{1FFBBB44-5F47-4BE4-9558-74916FE8ADA6}"/>
                </a:ext>
              </a:extLst>
            </p:cNvPr>
            <p:cNvCxnSpPr>
              <a:cxnSpLocks/>
              <a:stCxn id="5" idx="2"/>
              <a:endCxn id="18" idx="0"/>
            </p:cNvCxnSpPr>
            <p:nvPr/>
          </p:nvCxnSpPr>
          <p:spPr>
            <a:xfrm flipH="1">
              <a:off x="2160000" y="216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直线箭头连接符 28">
              <a:extLst>
                <a:ext uri="{FF2B5EF4-FFF2-40B4-BE49-F238E27FC236}">
                  <a16:creationId xmlns:a16="http://schemas.microsoft.com/office/drawing/2014/main" id="{FF4D60B2-F5D3-7F4E-8DB7-FDD085A92E49}"/>
                </a:ext>
              </a:extLst>
            </p:cNvPr>
            <p:cNvCxnSpPr>
              <a:cxnSpLocks/>
              <a:stCxn id="18" idx="2"/>
              <a:endCxn id="21" idx="0"/>
            </p:cNvCxnSpPr>
            <p:nvPr/>
          </p:nvCxnSpPr>
          <p:spPr>
            <a:xfrm>
              <a:off x="2160000" y="3420000"/>
              <a:ext cx="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直线箭头连接符 29">
              <a:extLst>
                <a:ext uri="{FF2B5EF4-FFF2-40B4-BE49-F238E27FC236}">
                  <a16:creationId xmlns:a16="http://schemas.microsoft.com/office/drawing/2014/main" id="{5ED8B546-0FDF-BAA2-8B00-3BD7C2138296}"/>
                </a:ext>
              </a:extLst>
            </p:cNvPr>
            <p:cNvCxnSpPr>
              <a:cxnSpLocks/>
              <a:stCxn id="6" idx="2"/>
              <a:endCxn id="10" idx="0"/>
            </p:cNvCxnSpPr>
            <p:nvPr/>
          </p:nvCxnSpPr>
          <p:spPr>
            <a:xfrm>
              <a:off x="5760000" y="3420000"/>
              <a:ext cx="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线箭头连接符 30">
              <a:extLst>
                <a:ext uri="{FF2B5EF4-FFF2-40B4-BE49-F238E27FC236}">
                  <a16:creationId xmlns:a16="http://schemas.microsoft.com/office/drawing/2014/main" id="{380FEB25-ECC9-33A3-3C36-FD832B5CF4F5}"/>
                </a:ext>
              </a:extLst>
            </p:cNvPr>
            <p:cNvCxnSpPr>
              <a:cxnSpLocks/>
              <a:stCxn id="10" idx="2"/>
              <a:endCxn id="22" idx="0"/>
            </p:cNvCxnSpPr>
            <p:nvPr/>
          </p:nvCxnSpPr>
          <p:spPr>
            <a:xfrm flipH="1">
              <a:off x="3960000" y="468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直线箭头连接符 31">
              <a:extLst>
                <a:ext uri="{FF2B5EF4-FFF2-40B4-BE49-F238E27FC236}">
                  <a16:creationId xmlns:a16="http://schemas.microsoft.com/office/drawing/2014/main" id="{667BF7DF-A284-AC07-CD58-730039C28537}"/>
                </a:ext>
              </a:extLst>
            </p:cNvPr>
            <p:cNvCxnSpPr>
              <a:cxnSpLocks/>
              <a:stCxn id="21" idx="2"/>
              <a:endCxn id="22" idx="0"/>
            </p:cNvCxnSpPr>
            <p:nvPr/>
          </p:nvCxnSpPr>
          <p:spPr>
            <a:xfrm>
              <a:off x="2160000" y="468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0" name="日期占位符 19">
            <a:extLst>
              <a:ext uri="{FF2B5EF4-FFF2-40B4-BE49-F238E27FC236}">
                <a16:creationId xmlns:a16="http://schemas.microsoft.com/office/drawing/2014/main" id="{EB5C79CF-C017-7A96-66CE-D547F2EB54B6}"/>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3757505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58196-F087-A115-4606-FD2BE815041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1A08733-20D8-71BC-2BCE-D2EFBC654780}"/>
              </a:ext>
            </a:extLst>
          </p:cNvPr>
          <p:cNvSpPr>
            <a:spLocks noGrp="1"/>
          </p:cNvSpPr>
          <p:nvPr>
            <p:ph type="title"/>
          </p:nvPr>
        </p:nvSpPr>
        <p:spPr>
          <a:xfrm>
            <a:off x="999640" y="242980"/>
            <a:ext cx="10515600" cy="1325563"/>
          </a:xfrm>
        </p:spPr>
        <p:txBody>
          <a:bodyPr/>
          <a:lstStyle/>
          <a:p>
            <a:r>
              <a:rPr lang="en-US" altLang="zh-CN" dirty="0"/>
              <a:t>Overview</a:t>
            </a:r>
            <a:endParaRPr lang="en-US" dirty="0"/>
          </a:p>
        </p:txBody>
      </p:sp>
      <p:sp>
        <p:nvSpPr>
          <p:cNvPr id="5" name="页脚占位符 4">
            <a:extLst>
              <a:ext uri="{FF2B5EF4-FFF2-40B4-BE49-F238E27FC236}">
                <a16:creationId xmlns:a16="http://schemas.microsoft.com/office/drawing/2014/main" id="{C2D7B79A-9B48-3A50-5345-3A0653181643}"/>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灯片编号占位符 5">
            <a:extLst>
              <a:ext uri="{FF2B5EF4-FFF2-40B4-BE49-F238E27FC236}">
                <a16:creationId xmlns:a16="http://schemas.microsoft.com/office/drawing/2014/main" id="{BCCA9093-7C9C-F36B-1F47-D09957D16B02}"/>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a:t>
            </a:fld>
            <a:endParaRPr lang="en-US"/>
          </a:p>
        </p:txBody>
      </p:sp>
      <p:graphicFrame>
        <p:nvGraphicFramePr>
          <p:cNvPr id="10" name="图示 9">
            <a:extLst>
              <a:ext uri="{FF2B5EF4-FFF2-40B4-BE49-F238E27FC236}">
                <a16:creationId xmlns:a16="http://schemas.microsoft.com/office/drawing/2014/main" id="{F434FBA2-9756-02C1-43BE-56B4D16530C0}"/>
              </a:ext>
            </a:extLst>
          </p:cNvPr>
          <p:cNvGraphicFramePr/>
          <p:nvPr>
            <p:extLst>
              <p:ext uri="{D42A27DB-BD31-4B8C-83A1-F6EECF244321}">
                <p14:modId xmlns:p14="http://schemas.microsoft.com/office/powerpoint/2010/main" val="813311851"/>
              </p:ext>
            </p:extLst>
          </p:nvPr>
        </p:nvGraphicFramePr>
        <p:xfrm>
          <a:off x="360000" y="1188000"/>
          <a:ext cx="11624310" cy="5087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页脚占位符 4">
            <a:extLst>
              <a:ext uri="{FF2B5EF4-FFF2-40B4-BE49-F238E27FC236}">
                <a16:creationId xmlns:a16="http://schemas.microsoft.com/office/drawing/2014/main" id="{641A022C-741A-872B-A473-F589BCAAEEA3}"/>
              </a:ext>
            </a:extLst>
          </p:cNvPr>
          <p:cNvSpPr txBox="1">
            <a:spLocks/>
          </p:cNvSpPr>
          <p:nvPr/>
        </p:nvSpPr>
        <p:spPr>
          <a:xfrm>
            <a:off x="4038600" y="6364817"/>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F23B336D-FFB9-8A05-3C4B-93EE9813FB11}"/>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639420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3EA1A-E083-A870-3E5C-E538D8411A0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CDEC30F-73F4-7921-2D60-DB274BD52BD1}"/>
              </a:ext>
            </a:extLst>
          </p:cNvPr>
          <p:cNvSpPr>
            <a:spLocks noGrp="1"/>
          </p:cNvSpPr>
          <p:nvPr>
            <p:ph type="title"/>
          </p:nvPr>
        </p:nvSpPr>
        <p:spPr>
          <a:xfrm>
            <a:off x="839788" y="365125"/>
            <a:ext cx="10515600" cy="1325563"/>
          </a:xfrm>
        </p:spPr>
        <p:txBody>
          <a:bodyPr/>
          <a:lstStyle/>
          <a:p>
            <a:r>
              <a:rPr lang="en-US" altLang="zh-CN" dirty="0"/>
              <a:t>CMH-test</a:t>
            </a:r>
            <a:r>
              <a:rPr lang="zh-CN" altLang="en-US" dirty="0"/>
              <a:t> </a:t>
            </a:r>
            <a:r>
              <a:rPr lang="en-US" altLang="zh-CN" dirty="0"/>
              <a:t>in</a:t>
            </a:r>
            <a:r>
              <a:rPr lang="zh-CN" altLang="en-US" dirty="0"/>
              <a:t> </a:t>
            </a:r>
            <a:r>
              <a:rPr lang="en-US" altLang="zh-CN" dirty="0"/>
              <a:t>detecting</a:t>
            </a:r>
            <a:r>
              <a:rPr lang="zh-CN" altLang="en-US" dirty="0"/>
              <a:t> </a:t>
            </a:r>
            <a:r>
              <a:rPr lang="en-US" altLang="zh-CN" dirty="0"/>
              <a:t>selection</a:t>
            </a:r>
            <a:endParaRPr lang="en-US" dirty="0"/>
          </a:p>
        </p:txBody>
      </p:sp>
      <p:sp>
        <p:nvSpPr>
          <p:cNvPr id="7" name="页脚占位符 6">
            <a:extLst>
              <a:ext uri="{FF2B5EF4-FFF2-40B4-BE49-F238E27FC236}">
                <a16:creationId xmlns:a16="http://schemas.microsoft.com/office/drawing/2014/main" id="{F1C50AE7-843D-8659-5B94-0881D029CBFD}"/>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8" name="灯片编号占位符 7">
            <a:extLst>
              <a:ext uri="{FF2B5EF4-FFF2-40B4-BE49-F238E27FC236}">
                <a16:creationId xmlns:a16="http://schemas.microsoft.com/office/drawing/2014/main" id="{667919D8-E7AD-7832-3CA4-E942E82A1562}"/>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20</a:t>
            </a:fld>
            <a:endParaRPr lang="en-US" dirty="0"/>
          </a:p>
        </p:txBody>
      </p:sp>
      <p:grpSp>
        <p:nvGrpSpPr>
          <p:cNvPr id="49" name="组合 48">
            <a:extLst>
              <a:ext uri="{FF2B5EF4-FFF2-40B4-BE49-F238E27FC236}">
                <a16:creationId xmlns:a16="http://schemas.microsoft.com/office/drawing/2014/main" id="{C6B9303D-51B7-F032-2EC3-0713A80700B9}"/>
              </a:ext>
            </a:extLst>
          </p:cNvPr>
          <p:cNvGrpSpPr/>
          <p:nvPr/>
        </p:nvGrpSpPr>
        <p:grpSpPr>
          <a:xfrm>
            <a:off x="561804" y="1690688"/>
            <a:ext cx="6480000" cy="4500000"/>
            <a:chOff x="720000" y="1440000"/>
            <a:chExt cx="6480000" cy="4500000"/>
          </a:xfrm>
        </p:grpSpPr>
        <p:sp>
          <p:nvSpPr>
            <p:cNvPr id="12" name="圆角矩形 11">
              <a:extLst>
                <a:ext uri="{FF2B5EF4-FFF2-40B4-BE49-F238E27FC236}">
                  <a16:creationId xmlns:a16="http://schemas.microsoft.com/office/drawing/2014/main" id="{D2EFD58F-08E9-BBA3-B638-8BB483EFF8E8}"/>
                </a:ext>
              </a:extLst>
            </p:cNvPr>
            <p:cNvSpPr/>
            <p:nvPr/>
          </p:nvSpPr>
          <p:spPr>
            <a:xfrm>
              <a:off x="2520000" y="1440000"/>
              <a:ext cx="2880000" cy="7200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Input:</a:t>
              </a:r>
              <a:r>
                <a:rPr lang="zh-CN" altLang="en-US" b="1" dirty="0"/>
                <a:t> </a:t>
              </a:r>
              <a:r>
                <a:rPr lang="en-US" altLang="zh-CN" b="1" dirty="0"/>
                <a:t>Allele</a:t>
              </a:r>
              <a:r>
                <a:rPr lang="zh-CN" altLang="en-US" b="1" dirty="0"/>
                <a:t> </a:t>
              </a:r>
              <a:r>
                <a:rPr lang="en-US" altLang="zh-CN" b="1" dirty="0"/>
                <a:t>frequency</a:t>
              </a:r>
              <a:r>
                <a:rPr lang="zh-CN" altLang="en-US" b="1" dirty="0"/>
                <a:t> </a:t>
              </a:r>
              <a:r>
                <a:rPr lang="en-US" altLang="zh-CN" b="1" dirty="0"/>
                <a:t>and</a:t>
              </a:r>
              <a:r>
                <a:rPr lang="zh-CN" altLang="en-US" b="1" dirty="0"/>
                <a:t> </a:t>
              </a:r>
              <a:r>
                <a:rPr lang="en-US" altLang="zh-CN" b="1" dirty="0"/>
                <a:t>Coverage</a:t>
              </a:r>
              <a:endParaRPr lang="en-US" b="1" dirty="0"/>
            </a:p>
          </p:txBody>
        </p:sp>
        <p:sp>
          <p:nvSpPr>
            <p:cNvPr id="13" name="圆角矩形 12">
              <a:extLst>
                <a:ext uri="{FF2B5EF4-FFF2-40B4-BE49-F238E27FC236}">
                  <a16:creationId xmlns:a16="http://schemas.microsoft.com/office/drawing/2014/main" id="{6DFA76CB-588D-591B-A61B-D83AD314B91D}"/>
                </a:ext>
              </a:extLst>
            </p:cNvPr>
            <p:cNvSpPr/>
            <p:nvPr/>
          </p:nvSpPr>
          <p:spPr>
            <a:xfrm>
              <a:off x="4320000" y="2700000"/>
              <a:ext cx="2880000" cy="7200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Build</a:t>
              </a:r>
              <a:r>
                <a:rPr lang="zh-CN" altLang="en-US" b="1" dirty="0"/>
                <a:t> </a:t>
              </a:r>
              <a:r>
                <a:rPr lang="en-US" altLang="zh-CN" b="1" dirty="0"/>
                <a:t>contingency</a:t>
              </a:r>
              <a:r>
                <a:rPr lang="zh-CN" altLang="en-US" b="1" dirty="0"/>
                <a:t> </a:t>
              </a:r>
              <a:r>
                <a:rPr lang="en-US" altLang="zh-CN" b="1" dirty="0"/>
                <a:t>table</a:t>
              </a:r>
              <a:endParaRPr lang="en-US" b="1" dirty="0"/>
            </a:p>
          </p:txBody>
        </p:sp>
        <p:sp>
          <p:nvSpPr>
            <p:cNvPr id="14" name="圆角矩形 13">
              <a:extLst>
                <a:ext uri="{FF2B5EF4-FFF2-40B4-BE49-F238E27FC236}">
                  <a16:creationId xmlns:a16="http://schemas.microsoft.com/office/drawing/2014/main" id="{0FD2E3BE-B71C-95C2-2975-CACEF11612A9}"/>
                </a:ext>
              </a:extLst>
            </p:cNvPr>
            <p:cNvSpPr/>
            <p:nvPr/>
          </p:nvSpPr>
          <p:spPr>
            <a:xfrm>
              <a:off x="4320000" y="3960000"/>
              <a:ext cx="2880000" cy="720000"/>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t>CMH-test</a:t>
              </a:r>
            </a:p>
          </p:txBody>
        </p:sp>
        <p:sp>
          <p:nvSpPr>
            <p:cNvPr id="15" name="圆角矩形 14">
              <a:extLst>
                <a:ext uri="{FF2B5EF4-FFF2-40B4-BE49-F238E27FC236}">
                  <a16:creationId xmlns:a16="http://schemas.microsoft.com/office/drawing/2014/main" id="{1A7A0A31-FBBE-5730-CE6E-C5A40BAC5443}"/>
                </a:ext>
              </a:extLst>
            </p:cNvPr>
            <p:cNvSpPr/>
            <p:nvPr/>
          </p:nvSpPr>
          <p:spPr>
            <a:xfrm>
              <a:off x="720000" y="2700000"/>
              <a:ext cx="2880000" cy="7200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Estimate</a:t>
              </a:r>
              <a:r>
                <a:rPr lang="zh-CN" altLang="en-US" b="1" dirty="0"/>
                <a:t> </a:t>
              </a:r>
              <a:r>
                <a:rPr lang="en-US" altLang="zh-CN" b="1" dirty="0"/>
                <a:t>Ne</a:t>
              </a:r>
              <a:endParaRPr lang="en-US" b="1" dirty="0"/>
            </a:p>
          </p:txBody>
        </p:sp>
        <p:sp>
          <p:nvSpPr>
            <p:cNvPr id="16" name="圆角矩形 15">
              <a:extLst>
                <a:ext uri="{FF2B5EF4-FFF2-40B4-BE49-F238E27FC236}">
                  <a16:creationId xmlns:a16="http://schemas.microsoft.com/office/drawing/2014/main" id="{E3BAD5EE-197E-0AD4-2557-66D3B31B79BD}"/>
                </a:ext>
              </a:extLst>
            </p:cNvPr>
            <p:cNvSpPr/>
            <p:nvPr/>
          </p:nvSpPr>
          <p:spPr>
            <a:xfrm>
              <a:off x="720000" y="3960000"/>
              <a:ext cx="2880000" cy="720000"/>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t>WF</a:t>
              </a:r>
              <a:r>
                <a:rPr lang="zh-CN" altLang="en-US" b="1" dirty="0"/>
                <a:t> </a:t>
              </a:r>
              <a:r>
                <a:rPr lang="en-US" altLang="zh-CN" b="1" dirty="0"/>
                <a:t>simulation</a:t>
              </a:r>
            </a:p>
          </p:txBody>
        </p:sp>
        <p:sp>
          <p:nvSpPr>
            <p:cNvPr id="17" name="圆角矩形 16">
              <a:extLst>
                <a:ext uri="{FF2B5EF4-FFF2-40B4-BE49-F238E27FC236}">
                  <a16:creationId xmlns:a16="http://schemas.microsoft.com/office/drawing/2014/main" id="{7BD5E561-982E-1150-47F4-176E2E3FC93B}"/>
                </a:ext>
              </a:extLst>
            </p:cNvPr>
            <p:cNvSpPr/>
            <p:nvPr/>
          </p:nvSpPr>
          <p:spPr>
            <a:xfrm>
              <a:off x="2520000" y="5220000"/>
              <a:ext cx="2880000" cy="72000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t>Corrected</a:t>
              </a:r>
              <a:r>
                <a:rPr lang="zh-CN" altLang="en-US" b="1" dirty="0"/>
                <a:t> </a:t>
              </a:r>
              <a:r>
                <a:rPr lang="en-US" altLang="zh-CN" b="1" dirty="0"/>
                <a:t>P-value</a:t>
              </a:r>
              <a:endParaRPr lang="en-US" b="1" dirty="0"/>
            </a:p>
          </p:txBody>
        </p:sp>
        <p:cxnSp>
          <p:nvCxnSpPr>
            <p:cNvPr id="19" name="直线箭头连接符 18">
              <a:extLst>
                <a:ext uri="{FF2B5EF4-FFF2-40B4-BE49-F238E27FC236}">
                  <a16:creationId xmlns:a16="http://schemas.microsoft.com/office/drawing/2014/main" id="{49494D4B-A9D3-0CB2-99BE-8F25690FFEF8}"/>
                </a:ext>
              </a:extLst>
            </p:cNvPr>
            <p:cNvCxnSpPr>
              <a:cxnSpLocks/>
              <a:stCxn id="12" idx="2"/>
              <a:endCxn id="13" idx="0"/>
            </p:cNvCxnSpPr>
            <p:nvPr/>
          </p:nvCxnSpPr>
          <p:spPr>
            <a:xfrm>
              <a:off x="3960000" y="216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线箭头连接符 19">
              <a:extLst>
                <a:ext uri="{FF2B5EF4-FFF2-40B4-BE49-F238E27FC236}">
                  <a16:creationId xmlns:a16="http://schemas.microsoft.com/office/drawing/2014/main" id="{AD285187-E7CF-D0D5-9F39-AF4B1E2E1A35}"/>
                </a:ext>
              </a:extLst>
            </p:cNvPr>
            <p:cNvCxnSpPr>
              <a:cxnSpLocks/>
              <a:stCxn id="12" idx="2"/>
              <a:endCxn id="15" idx="0"/>
            </p:cNvCxnSpPr>
            <p:nvPr/>
          </p:nvCxnSpPr>
          <p:spPr>
            <a:xfrm flipH="1">
              <a:off x="2160000" y="216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直线箭头连接符 22">
              <a:extLst>
                <a:ext uri="{FF2B5EF4-FFF2-40B4-BE49-F238E27FC236}">
                  <a16:creationId xmlns:a16="http://schemas.microsoft.com/office/drawing/2014/main" id="{2C4F9C1D-5BCD-83E3-83EF-027D7A981A0F}"/>
                </a:ext>
              </a:extLst>
            </p:cNvPr>
            <p:cNvCxnSpPr>
              <a:cxnSpLocks/>
              <a:stCxn id="15" idx="2"/>
              <a:endCxn id="16" idx="0"/>
            </p:cNvCxnSpPr>
            <p:nvPr/>
          </p:nvCxnSpPr>
          <p:spPr>
            <a:xfrm>
              <a:off x="2160000" y="3420000"/>
              <a:ext cx="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直线箭头连接符 23">
              <a:extLst>
                <a:ext uri="{FF2B5EF4-FFF2-40B4-BE49-F238E27FC236}">
                  <a16:creationId xmlns:a16="http://schemas.microsoft.com/office/drawing/2014/main" id="{DCE25ABC-1E21-74AC-A1AE-09D61C049067}"/>
                </a:ext>
              </a:extLst>
            </p:cNvPr>
            <p:cNvCxnSpPr>
              <a:cxnSpLocks/>
              <a:stCxn id="13" idx="2"/>
              <a:endCxn id="14" idx="0"/>
            </p:cNvCxnSpPr>
            <p:nvPr/>
          </p:nvCxnSpPr>
          <p:spPr>
            <a:xfrm>
              <a:off x="5760000" y="3420000"/>
              <a:ext cx="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直线箭头连接符 24">
              <a:extLst>
                <a:ext uri="{FF2B5EF4-FFF2-40B4-BE49-F238E27FC236}">
                  <a16:creationId xmlns:a16="http://schemas.microsoft.com/office/drawing/2014/main" id="{0D2D42D2-DDC0-94DB-36FC-487B78E2F1AA}"/>
                </a:ext>
              </a:extLst>
            </p:cNvPr>
            <p:cNvCxnSpPr>
              <a:cxnSpLocks/>
              <a:stCxn id="14" idx="2"/>
              <a:endCxn id="17" idx="0"/>
            </p:cNvCxnSpPr>
            <p:nvPr/>
          </p:nvCxnSpPr>
          <p:spPr>
            <a:xfrm flipH="1">
              <a:off x="3960000" y="468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直线箭头连接符 25">
              <a:extLst>
                <a:ext uri="{FF2B5EF4-FFF2-40B4-BE49-F238E27FC236}">
                  <a16:creationId xmlns:a16="http://schemas.microsoft.com/office/drawing/2014/main" id="{91386842-AFF3-14BE-DFF8-1DCA2F95B743}"/>
                </a:ext>
              </a:extLst>
            </p:cNvPr>
            <p:cNvCxnSpPr>
              <a:cxnSpLocks/>
              <a:stCxn id="16" idx="2"/>
              <a:endCxn id="17" idx="0"/>
            </p:cNvCxnSpPr>
            <p:nvPr/>
          </p:nvCxnSpPr>
          <p:spPr>
            <a:xfrm>
              <a:off x="2160000" y="468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50" name="文本框 49">
            <a:extLst>
              <a:ext uri="{FF2B5EF4-FFF2-40B4-BE49-F238E27FC236}">
                <a16:creationId xmlns:a16="http://schemas.microsoft.com/office/drawing/2014/main" id="{97783556-8683-B8B4-03B7-DA57FF2FC302}"/>
              </a:ext>
            </a:extLst>
          </p:cNvPr>
          <p:cNvSpPr txBox="1"/>
          <p:nvPr/>
        </p:nvSpPr>
        <p:spPr>
          <a:xfrm>
            <a:off x="7287158" y="5181854"/>
            <a:ext cx="4030388" cy="1200329"/>
          </a:xfrm>
          <a:prstGeom prst="rect">
            <a:avLst/>
          </a:prstGeom>
          <a:noFill/>
        </p:spPr>
        <p:txBody>
          <a:bodyPr wrap="square" rtlCol="0">
            <a:spAutoFit/>
          </a:bodyPr>
          <a:lstStyle/>
          <a:p>
            <a:r>
              <a:rPr lang="en-US" altLang="zh-CN" dirty="0"/>
              <a:t>Replicates-specific</a:t>
            </a:r>
          </a:p>
          <a:p>
            <a:r>
              <a:rPr lang="en-US" altLang="zh-CN" dirty="0"/>
              <a:t>SNPs</a:t>
            </a:r>
            <a:r>
              <a:rPr lang="zh-CN" altLang="en-US" dirty="0"/>
              <a:t> </a:t>
            </a:r>
            <a:r>
              <a:rPr lang="en-US" altLang="zh-CN" dirty="0"/>
              <a:t>with</a:t>
            </a:r>
            <a:r>
              <a:rPr lang="zh-CN" altLang="en-US" dirty="0"/>
              <a:t> </a:t>
            </a:r>
            <a:r>
              <a:rPr lang="en-US" altLang="zh-CN" dirty="0"/>
              <a:t>significant</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r>
              <a:rPr lang="en-US" altLang="zh-CN" dirty="0">
                <a:solidFill>
                  <a:srgbClr val="C00000"/>
                </a:solidFill>
              </a:rPr>
              <a:t>change</a:t>
            </a:r>
            <a:r>
              <a:rPr lang="zh-CN" altLang="en-US" dirty="0">
                <a:solidFill>
                  <a:srgbClr val="C00000"/>
                </a:solidFill>
              </a:rPr>
              <a:t> </a:t>
            </a:r>
            <a:r>
              <a:rPr lang="en-US" altLang="zh-CN" dirty="0">
                <a:solidFill>
                  <a:srgbClr val="C00000"/>
                </a:solidFill>
              </a:rPr>
              <a:t>parallelly</a:t>
            </a:r>
            <a:r>
              <a:rPr lang="zh-CN" altLang="en-US" dirty="0">
                <a:solidFill>
                  <a:srgbClr val="C00000"/>
                </a:solidFill>
              </a:rPr>
              <a:t> </a:t>
            </a:r>
            <a:r>
              <a:rPr lang="en-US" altLang="zh-CN" dirty="0">
                <a:solidFill>
                  <a:srgbClr val="C00000"/>
                </a:solidFill>
              </a:rPr>
              <a:t>across</a:t>
            </a:r>
            <a:r>
              <a:rPr lang="zh-CN" altLang="en-US" dirty="0">
                <a:solidFill>
                  <a:srgbClr val="C00000"/>
                </a:solidFill>
              </a:rPr>
              <a:t> </a:t>
            </a:r>
            <a:r>
              <a:rPr lang="en-US" altLang="zh-CN" dirty="0">
                <a:solidFill>
                  <a:srgbClr val="C00000"/>
                </a:solidFill>
              </a:rPr>
              <a:t>replicates</a:t>
            </a:r>
            <a:endParaRPr lang="en-US" dirty="0">
              <a:solidFill>
                <a:srgbClr val="C00000"/>
              </a:solidFill>
            </a:endParaRPr>
          </a:p>
        </p:txBody>
      </p:sp>
      <p:graphicFrame>
        <p:nvGraphicFramePr>
          <p:cNvPr id="5" name="内容占位符 8">
            <a:extLst>
              <a:ext uri="{FF2B5EF4-FFF2-40B4-BE49-F238E27FC236}">
                <a16:creationId xmlns:a16="http://schemas.microsoft.com/office/drawing/2014/main" id="{688ED332-647E-B609-5002-907556F9CF78}"/>
              </a:ext>
            </a:extLst>
          </p:cNvPr>
          <p:cNvGraphicFramePr>
            <a:graphicFrameLocks/>
          </p:cNvGraphicFramePr>
          <p:nvPr>
            <p:extLst>
              <p:ext uri="{D42A27DB-BD31-4B8C-83A1-F6EECF244321}">
                <p14:modId xmlns:p14="http://schemas.microsoft.com/office/powerpoint/2010/main" val="1034488225"/>
              </p:ext>
            </p:extLst>
          </p:nvPr>
        </p:nvGraphicFramePr>
        <p:xfrm>
          <a:off x="8280000" y="2700000"/>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solidFill>
                      <a:schemeClr val="bg1"/>
                    </a:solidFill>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solidFill>
                      <a:schemeClr val="bg1"/>
                    </a:solidFill>
                  </a:tcPr>
                </a:tc>
                <a:tc>
                  <a:txBody>
                    <a:bodyPr/>
                    <a:lstStyle/>
                    <a:p>
                      <a:r>
                        <a:rPr lang="en-US" altLang="zh-CN" dirty="0"/>
                        <a:t>Alternative</a:t>
                      </a:r>
                      <a:r>
                        <a:rPr lang="zh-CN" altLang="en-US" dirty="0"/>
                        <a:t> </a:t>
                      </a:r>
                      <a:r>
                        <a:rPr lang="en-US" altLang="zh-CN" dirty="0"/>
                        <a:t>Allele</a:t>
                      </a:r>
                      <a:endParaRPr lang="en-US" dirty="0"/>
                    </a:p>
                  </a:txBody>
                  <a:tcPr>
                    <a:solidFill>
                      <a:schemeClr val="bg1"/>
                    </a:solidFill>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solidFill>
                      <a:schemeClr val="bg1"/>
                    </a:solidFill>
                  </a:tcPr>
                </a:tc>
                <a:tc>
                  <a:txBody>
                    <a:bodyPr/>
                    <a:lstStyle/>
                    <a:p>
                      <a:r>
                        <a:rPr lang="en-US" altLang="zh-CN" dirty="0"/>
                        <a:t>2</a:t>
                      </a:r>
                      <a:endParaRPr lang="en-US" dirty="0"/>
                    </a:p>
                  </a:txBody>
                  <a:tcPr>
                    <a:solidFill>
                      <a:schemeClr val="bg1"/>
                    </a:solidFill>
                  </a:tcPr>
                </a:tc>
                <a:tc>
                  <a:txBody>
                    <a:bodyPr/>
                    <a:lstStyle/>
                    <a:p>
                      <a:r>
                        <a:rPr lang="en-US" altLang="zh-CN" dirty="0"/>
                        <a:t>48</a:t>
                      </a:r>
                      <a:endParaRPr lang="en-US" dirty="0"/>
                    </a:p>
                  </a:txBody>
                  <a:tcPr>
                    <a:solidFill>
                      <a:schemeClr val="bg1"/>
                    </a:solidFill>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solidFill>
                      <a:schemeClr val="bg1"/>
                    </a:solidFill>
                  </a:tcPr>
                </a:tc>
                <a:tc>
                  <a:txBody>
                    <a:bodyPr/>
                    <a:lstStyle/>
                    <a:p>
                      <a:r>
                        <a:rPr lang="en-US" altLang="zh-CN" dirty="0"/>
                        <a:t>13</a:t>
                      </a:r>
                      <a:endParaRPr lang="en-US" dirty="0"/>
                    </a:p>
                  </a:txBody>
                  <a:tcPr>
                    <a:solidFill>
                      <a:schemeClr val="bg1"/>
                    </a:solidFill>
                  </a:tcPr>
                </a:tc>
                <a:tc>
                  <a:txBody>
                    <a:bodyPr/>
                    <a:lstStyle/>
                    <a:p>
                      <a:r>
                        <a:rPr lang="en-US" altLang="zh-CN" dirty="0"/>
                        <a:t>47</a:t>
                      </a:r>
                      <a:endParaRPr lang="en-US" dirty="0"/>
                    </a:p>
                  </a:txBody>
                  <a:tcPr>
                    <a:solidFill>
                      <a:schemeClr val="bg1"/>
                    </a:solidFill>
                  </a:tcPr>
                </a:tc>
                <a:extLst>
                  <a:ext uri="{0D108BD9-81ED-4DB2-BD59-A6C34878D82A}">
                    <a16:rowId xmlns:a16="http://schemas.microsoft.com/office/drawing/2014/main" val="507610973"/>
                  </a:ext>
                </a:extLst>
              </a:tr>
            </a:tbl>
          </a:graphicData>
        </a:graphic>
      </p:graphicFrame>
      <p:graphicFrame>
        <p:nvGraphicFramePr>
          <p:cNvPr id="6" name="内容占位符 8">
            <a:extLst>
              <a:ext uri="{FF2B5EF4-FFF2-40B4-BE49-F238E27FC236}">
                <a16:creationId xmlns:a16="http://schemas.microsoft.com/office/drawing/2014/main" id="{2C30DE86-2089-629E-5AD4-0C67DDC3F839}"/>
              </a:ext>
            </a:extLst>
          </p:cNvPr>
          <p:cNvGraphicFramePr>
            <a:graphicFrameLocks/>
          </p:cNvGraphicFramePr>
          <p:nvPr>
            <p:extLst>
              <p:ext uri="{D42A27DB-BD31-4B8C-83A1-F6EECF244321}">
                <p14:modId xmlns:p14="http://schemas.microsoft.com/office/powerpoint/2010/main" val="3240008956"/>
              </p:ext>
            </p:extLst>
          </p:nvPr>
        </p:nvGraphicFramePr>
        <p:xfrm>
          <a:off x="8100000" y="2880000"/>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solidFill>
                      <a:schemeClr val="bg1"/>
                    </a:solidFill>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solidFill>
                      <a:schemeClr val="bg1"/>
                    </a:solidFill>
                  </a:tcPr>
                </a:tc>
                <a:tc>
                  <a:txBody>
                    <a:bodyPr/>
                    <a:lstStyle/>
                    <a:p>
                      <a:r>
                        <a:rPr lang="en-US" altLang="zh-CN" dirty="0"/>
                        <a:t>Alternative</a:t>
                      </a:r>
                      <a:r>
                        <a:rPr lang="zh-CN" altLang="en-US" dirty="0"/>
                        <a:t> </a:t>
                      </a:r>
                      <a:r>
                        <a:rPr lang="en-US" altLang="zh-CN" dirty="0"/>
                        <a:t>Allele</a:t>
                      </a:r>
                      <a:endParaRPr lang="en-US" dirty="0"/>
                    </a:p>
                  </a:txBody>
                  <a:tcPr>
                    <a:solidFill>
                      <a:schemeClr val="bg1"/>
                    </a:solidFill>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solidFill>
                      <a:schemeClr val="bg1"/>
                    </a:solidFill>
                  </a:tcPr>
                </a:tc>
                <a:tc>
                  <a:txBody>
                    <a:bodyPr/>
                    <a:lstStyle/>
                    <a:p>
                      <a:r>
                        <a:rPr lang="en-US" altLang="zh-CN" dirty="0"/>
                        <a:t>2</a:t>
                      </a:r>
                      <a:endParaRPr lang="en-US" dirty="0"/>
                    </a:p>
                  </a:txBody>
                  <a:tcPr>
                    <a:solidFill>
                      <a:schemeClr val="bg1"/>
                    </a:solidFill>
                  </a:tcPr>
                </a:tc>
                <a:tc>
                  <a:txBody>
                    <a:bodyPr/>
                    <a:lstStyle/>
                    <a:p>
                      <a:r>
                        <a:rPr lang="en-US" altLang="zh-CN" dirty="0"/>
                        <a:t>48</a:t>
                      </a:r>
                      <a:endParaRPr lang="en-US" dirty="0"/>
                    </a:p>
                  </a:txBody>
                  <a:tcPr>
                    <a:solidFill>
                      <a:schemeClr val="bg1"/>
                    </a:solidFill>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solidFill>
                      <a:schemeClr val="bg1"/>
                    </a:solidFill>
                  </a:tcPr>
                </a:tc>
                <a:tc>
                  <a:txBody>
                    <a:bodyPr/>
                    <a:lstStyle/>
                    <a:p>
                      <a:r>
                        <a:rPr lang="en-US" altLang="zh-CN" dirty="0"/>
                        <a:t>13</a:t>
                      </a:r>
                      <a:endParaRPr lang="en-US" dirty="0"/>
                    </a:p>
                  </a:txBody>
                  <a:tcPr>
                    <a:solidFill>
                      <a:schemeClr val="bg1"/>
                    </a:solidFill>
                  </a:tcPr>
                </a:tc>
                <a:tc>
                  <a:txBody>
                    <a:bodyPr/>
                    <a:lstStyle/>
                    <a:p>
                      <a:r>
                        <a:rPr lang="en-US" altLang="zh-CN" dirty="0"/>
                        <a:t>47</a:t>
                      </a:r>
                      <a:endParaRPr lang="en-US" dirty="0"/>
                    </a:p>
                  </a:txBody>
                  <a:tcPr>
                    <a:solidFill>
                      <a:schemeClr val="bg1"/>
                    </a:solidFill>
                  </a:tcPr>
                </a:tc>
                <a:extLst>
                  <a:ext uri="{0D108BD9-81ED-4DB2-BD59-A6C34878D82A}">
                    <a16:rowId xmlns:a16="http://schemas.microsoft.com/office/drawing/2014/main" val="507610973"/>
                  </a:ext>
                </a:extLst>
              </a:tr>
            </a:tbl>
          </a:graphicData>
        </a:graphic>
      </p:graphicFrame>
      <p:graphicFrame>
        <p:nvGraphicFramePr>
          <p:cNvPr id="10" name="内容占位符 8">
            <a:extLst>
              <a:ext uri="{FF2B5EF4-FFF2-40B4-BE49-F238E27FC236}">
                <a16:creationId xmlns:a16="http://schemas.microsoft.com/office/drawing/2014/main" id="{77664E45-041B-AA9F-76FC-AF16F19A4864}"/>
              </a:ext>
            </a:extLst>
          </p:cNvPr>
          <p:cNvGraphicFramePr>
            <a:graphicFrameLocks/>
          </p:cNvGraphicFramePr>
          <p:nvPr>
            <p:extLst>
              <p:ext uri="{D42A27DB-BD31-4B8C-83A1-F6EECF244321}">
                <p14:modId xmlns:p14="http://schemas.microsoft.com/office/powerpoint/2010/main" val="747681261"/>
              </p:ext>
            </p:extLst>
          </p:nvPr>
        </p:nvGraphicFramePr>
        <p:xfrm>
          <a:off x="7920000" y="3060000"/>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solidFill>
                      <a:schemeClr val="bg1"/>
                    </a:solidFill>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solidFill>
                      <a:schemeClr val="bg1"/>
                    </a:solidFill>
                  </a:tcPr>
                </a:tc>
                <a:tc>
                  <a:txBody>
                    <a:bodyPr/>
                    <a:lstStyle/>
                    <a:p>
                      <a:r>
                        <a:rPr lang="en-US" altLang="zh-CN" dirty="0"/>
                        <a:t>Alternative</a:t>
                      </a:r>
                      <a:r>
                        <a:rPr lang="zh-CN" altLang="en-US" dirty="0"/>
                        <a:t> </a:t>
                      </a:r>
                      <a:r>
                        <a:rPr lang="en-US" altLang="zh-CN" dirty="0"/>
                        <a:t>Allele</a:t>
                      </a:r>
                      <a:endParaRPr lang="en-US" dirty="0"/>
                    </a:p>
                  </a:txBody>
                  <a:tcPr>
                    <a:solidFill>
                      <a:schemeClr val="bg1"/>
                    </a:solidFill>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solidFill>
                      <a:schemeClr val="bg1"/>
                    </a:solidFill>
                  </a:tcPr>
                </a:tc>
                <a:tc>
                  <a:txBody>
                    <a:bodyPr/>
                    <a:lstStyle/>
                    <a:p>
                      <a:r>
                        <a:rPr lang="en-US" altLang="zh-CN" dirty="0"/>
                        <a:t>2</a:t>
                      </a:r>
                      <a:endParaRPr lang="en-US" dirty="0"/>
                    </a:p>
                  </a:txBody>
                  <a:tcPr>
                    <a:solidFill>
                      <a:schemeClr val="bg1"/>
                    </a:solidFill>
                  </a:tcPr>
                </a:tc>
                <a:tc>
                  <a:txBody>
                    <a:bodyPr/>
                    <a:lstStyle/>
                    <a:p>
                      <a:r>
                        <a:rPr lang="en-US" altLang="zh-CN" dirty="0"/>
                        <a:t>48</a:t>
                      </a:r>
                      <a:endParaRPr lang="en-US" dirty="0"/>
                    </a:p>
                  </a:txBody>
                  <a:tcPr>
                    <a:solidFill>
                      <a:schemeClr val="bg1"/>
                    </a:solidFill>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solidFill>
                      <a:schemeClr val="bg1"/>
                    </a:solidFill>
                  </a:tcPr>
                </a:tc>
                <a:tc>
                  <a:txBody>
                    <a:bodyPr/>
                    <a:lstStyle/>
                    <a:p>
                      <a:r>
                        <a:rPr lang="en-US" altLang="zh-CN" dirty="0"/>
                        <a:t>13</a:t>
                      </a:r>
                      <a:endParaRPr lang="en-US" dirty="0"/>
                    </a:p>
                  </a:txBody>
                  <a:tcPr>
                    <a:solidFill>
                      <a:schemeClr val="bg1"/>
                    </a:solidFill>
                  </a:tcPr>
                </a:tc>
                <a:tc>
                  <a:txBody>
                    <a:bodyPr/>
                    <a:lstStyle/>
                    <a:p>
                      <a:r>
                        <a:rPr lang="en-US" altLang="zh-CN" dirty="0"/>
                        <a:t>47</a:t>
                      </a:r>
                      <a:endParaRPr lang="en-US" dirty="0"/>
                    </a:p>
                  </a:txBody>
                  <a:tcPr>
                    <a:solidFill>
                      <a:schemeClr val="bg1"/>
                    </a:solidFill>
                  </a:tcPr>
                </a:tc>
                <a:extLst>
                  <a:ext uri="{0D108BD9-81ED-4DB2-BD59-A6C34878D82A}">
                    <a16:rowId xmlns:a16="http://schemas.microsoft.com/office/drawing/2014/main" val="507610973"/>
                  </a:ext>
                </a:extLst>
              </a:tr>
            </a:tbl>
          </a:graphicData>
        </a:graphic>
      </p:graphicFrame>
      <p:graphicFrame>
        <p:nvGraphicFramePr>
          <p:cNvPr id="18" name="内容占位符 8">
            <a:extLst>
              <a:ext uri="{FF2B5EF4-FFF2-40B4-BE49-F238E27FC236}">
                <a16:creationId xmlns:a16="http://schemas.microsoft.com/office/drawing/2014/main" id="{EC243DF1-CA6E-28B2-034C-93EA61E1197E}"/>
              </a:ext>
            </a:extLst>
          </p:cNvPr>
          <p:cNvGraphicFramePr>
            <a:graphicFrameLocks/>
          </p:cNvGraphicFramePr>
          <p:nvPr>
            <p:extLst>
              <p:ext uri="{D42A27DB-BD31-4B8C-83A1-F6EECF244321}">
                <p14:modId xmlns:p14="http://schemas.microsoft.com/office/powerpoint/2010/main" val="2933669637"/>
              </p:ext>
            </p:extLst>
          </p:nvPr>
        </p:nvGraphicFramePr>
        <p:xfrm>
          <a:off x="7740000" y="3240000"/>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solidFill>
                      <a:schemeClr val="bg1"/>
                    </a:solidFill>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solidFill>
                      <a:schemeClr val="bg1"/>
                    </a:solidFill>
                  </a:tcPr>
                </a:tc>
                <a:tc>
                  <a:txBody>
                    <a:bodyPr/>
                    <a:lstStyle/>
                    <a:p>
                      <a:r>
                        <a:rPr lang="en-US" altLang="zh-CN" dirty="0"/>
                        <a:t>Alternative</a:t>
                      </a:r>
                      <a:r>
                        <a:rPr lang="zh-CN" altLang="en-US" dirty="0"/>
                        <a:t> </a:t>
                      </a:r>
                      <a:r>
                        <a:rPr lang="en-US" altLang="zh-CN" dirty="0"/>
                        <a:t>Allele</a:t>
                      </a:r>
                      <a:endParaRPr lang="en-US" dirty="0"/>
                    </a:p>
                  </a:txBody>
                  <a:tcPr>
                    <a:solidFill>
                      <a:schemeClr val="bg1"/>
                    </a:solidFill>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solidFill>
                      <a:schemeClr val="bg1"/>
                    </a:solidFill>
                  </a:tcPr>
                </a:tc>
                <a:tc>
                  <a:txBody>
                    <a:bodyPr/>
                    <a:lstStyle/>
                    <a:p>
                      <a:r>
                        <a:rPr lang="en-US" altLang="zh-CN" dirty="0"/>
                        <a:t>2</a:t>
                      </a:r>
                      <a:endParaRPr lang="en-US" dirty="0"/>
                    </a:p>
                  </a:txBody>
                  <a:tcPr>
                    <a:solidFill>
                      <a:schemeClr val="bg1"/>
                    </a:solidFill>
                  </a:tcPr>
                </a:tc>
                <a:tc>
                  <a:txBody>
                    <a:bodyPr/>
                    <a:lstStyle/>
                    <a:p>
                      <a:r>
                        <a:rPr lang="en-US" altLang="zh-CN" dirty="0"/>
                        <a:t>48</a:t>
                      </a:r>
                      <a:endParaRPr lang="en-US" dirty="0"/>
                    </a:p>
                  </a:txBody>
                  <a:tcPr>
                    <a:solidFill>
                      <a:schemeClr val="bg1"/>
                    </a:solidFill>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solidFill>
                      <a:schemeClr val="bg1"/>
                    </a:solidFill>
                  </a:tcPr>
                </a:tc>
                <a:tc>
                  <a:txBody>
                    <a:bodyPr/>
                    <a:lstStyle/>
                    <a:p>
                      <a:r>
                        <a:rPr lang="en-US" altLang="zh-CN" dirty="0"/>
                        <a:t>13</a:t>
                      </a:r>
                      <a:endParaRPr lang="en-US" dirty="0"/>
                    </a:p>
                  </a:txBody>
                  <a:tcPr>
                    <a:solidFill>
                      <a:schemeClr val="bg1"/>
                    </a:solidFill>
                  </a:tcPr>
                </a:tc>
                <a:tc>
                  <a:txBody>
                    <a:bodyPr/>
                    <a:lstStyle/>
                    <a:p>
                      <a:r>
                        <a:rPr lang="en-US" altLang="zh-CN" dirty="0"/>
                        <a:t>47</a:t>
                      </a:r>
                      <a:endParaRPr lang="en-US" dirty="0"/>
                    </a:p>
                  </a:txBody>
                  <a:tcPr>
                    <a:solidFill>
                      <a:schemeClr val="bg1"/>
                    </a:solidFill>
                  </a:tcPr>
                </a:tc>
                <a:extLst>
                  <a:ext uri="{0D108BD9-81ED-4DB2-BD59-A6C34878D82A}">
                    <a16:rowId xmlns:a16="http://schemas.microsoft.com/office/drawing/2014/main" val="507610973"/>
                  </a:ext>
                </a:extLst>
              </a:tr>
            </a:tbl>
          </a:graphicData>
        </a:graphic>
      </p:graphicFrame>
      <p:sp>
        <p:nvSpPr>
          <p:cNvPr id="21" name="文本框 20">
            <a:extLst>
              <a:ext uri="{FF2B5EF4-FFF2-40B4-BE49-F238E27FC236}">
                <a16:creationId xmlns:a16="http://schemas.microsoft.com/office/drawing/2014/main" id="{81C18680-9577-8958-7AFC-7F49F8ACA4A6}"/>
              </a:ext>
            </a:extLst>
          </p:cNvPr>
          <p:cNvSpPr txBox="1"/>
          <p:nvPr/>
        </p:nvSpPr>
        <p:spPr>
          <a:xfrm>
            <a:off x="7287158" y="2247837"/>
            <a:ext cx="3037942" cy="369332"/>
          </a:xfrm>
          <a:prstGeom prst="rect">
            <a:avLst/>
          </a:prstGeom>
          <a:noFill/>
        </p:spPr>
        <p:txBody>
          <a:bodyPr wrap="square" rtlCol="0">
            <a:spAutoFit/>
          </a:bodyPr>
          <a:lstStyle/>
          <a:p>
            <a:r>
              <a:rPr lang="en-US" altLang="zh-CN" dirty="0">
                <a:solidFill>
                  <a:srgbClr val="C00000"/>
                </a:solidFill>
              </a:rPr>
              <a:t>K</a:t>
            </a:r>
            <a:r>
              <a:rPr lang="zh-CN" altLang="en-US" dirty="0">
                <a:solidFill>
                  <a:srgbClr val="C00000"/>
                </a:solidFill>
              </a:rPr>
              <a:t> </a:t>
            </a:r>
            <a:r>
              <a:rPr lang="en-US" altLang="zh-CN" dirty="0">
                <a:solidFill>
                  <a:srgbClr val="C00000"/>
                </a:solidFill>
              </a:rPr>
              <a:t>contingency</a:t>
            </a:r>
            <a:r>
              <a:rPr lang="zh-CN" altLang="en-US" dirty="0">
                <a:solidFill>
                  <a:srgbClr val="C00000"/>
                </a:solidFill>
              </a:rPr>
              <a:t> </a:t>
            </a:r>
            <a:r>
              <a:rPr lang="en-US" altLang="zh-CN" dirty="0">
                <a:solidFill>
                  <a:srgbClr val="C00000"/>
                </a:solidFill>
              </a:rPr>
              <a:t>tables</a:t>
            </a:r>
            <a:endParaRPr lang="en-US" dirty="0">
              <a:solidFill>
                <a:srgbClr val="C00000"/>
              </a:solidFill>
            </a:endParaRPr>
          </a:p>
        </p:txBody>
      </p:sp>
      <p:sp>
        <p:nvSpPr>
          <p:cNvPr id="3" name="文本框 2">
            <a:extLst>
              <a:ext uri="{FF2B5EF4-FFF2-40B4-BE49-F238E27FC236}">
                <a16:creationId xmlns:a16="http://schemas.microsoft.com/office/drawing/2014/main" id="{8A6662A9-FAB9-1A88-2109-AC2DAE1BAE28}"/>
              </a:ext>
            </a:extLst>
          </p:cNvPr>
          <p:cNvSpPr txBox="1"/>
          <p:nvPr/>
        </p:nvSpPr>
        <p:spPr>
          <a:xfrm>
            <a:off x="10233176" y="4802640"/>
            <a:ext cx="1733006" cy="369332"/>
          </a:xfrm>
          <a:prstGeom prst="rect">
            <a:avLst/>
          </a:prstGeom>
          <a:noFill/>
        </p:spPr>
        <p:txBody>
          <a:bodyPr wrap="square" rtlCol="0">
            <a:spAutoFit/>
          </a:bodyPr>
          <a:lstStyle/>
          <a:p>
            <a:r>
              <a:rPr lang="en-US" dirty="0"/>
              <a:t>#allele count</a:t>
            </a:r>
          </a:p>
        </p:txBody>
      </p:sp>
      <p:sp>
        <p:nvSpPr>
          <p:cNvPr id="31" name="日期占位符 30">
            <a:extLst>
              <a:ext uri="{FF2B5EF4-FFF2-40B4-BE49-F238E27FC236}">
                <a16:creationId xmlns:a16="http://schemas.microsoft.com/office/drawing/2014/main" id="{FE23B654-47D4-1D91-8767-232692DD259E}"/>
              </a:ext>
            </a:extLst>
          </p:cNvPr>
          <p:cNvSpPr>
            <a:spLocks noGrp="1"/>
          </p:cNvSpPr>
          <p:nvPr>
            <p:ph type="dt" sz="half" idx="10"/>
          </p:nvPr>
        </p:nvSpPr>
        <p:spPr/>
        <p:txBody>
          <a:bodyPr/>
          <a:lstStyle/>
          <a:p>
            <a:r>
              <a:rPr lang="en-US" altLang="zh-CN"/>
              <a:t>2025/03/10</a:t>
            </a:r>
            <a:endParaRPr lang="en-US" altLang="zh-CN" dirty="0"/>
          </a:p>
        </p:txBody>
      </p:sp>
      <p:graphicFrame>
        <p:nvGraphicFramePr>
          <p:cNvPr id="34" name="内容占位符 8">
            <a:extLst>
              <a:ext uri="{FF2B5EF4-FFF2-40B4-BE49-F238E27FC236}">
                <a16:creationId xmlns:a16="http://schemas.microsoft.com/office/drawing/2014/main" id="{ACC13D6A-FF5D-EE75-17A1-F34ED00BA178}"/>
              </a:ext>
            </a:extLst>
          </p:cNvPr>
          <p:cNvGraphicFramePr>
            <a:graphicFrameLocks/>
          </p:cNvGraphicFramePr>
          <p:nvPr>
            <p:extLst>
              <p:ext uri="{D42A27DB-BD31-4B8C-83A1-F6EECF244321}">
                <p14:modId xmlns:p14="http://schemas.microsoft.com/office/powerpoint/2010/main" val="418705305"/>
              </p:ext>
            </p:extLst>
          </p:nvPr>
        </p:nvGraphicFramePr>
        <p:xfrm>
          <a:off x="7560000" y="3421159"/>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solidFill>
                      <a:schemeClr val="bg1"/>
                    </a:solidFill>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solidFill>
                      <a:schemeClr val="bg1"/>
                    </a:solidFill>
                  </a:tcPr>
                </a:tc>
                <a:tc>
                  <a:txBody>
                    <a:bodyPr/>
                    <a:lstStyle/>
                    <a:p>
                      <a:r>
                        <a:rPr lang="en-US" altLang="zh-CN" dirty="0"/>
                        <a:t>Alternative</a:t>
                      </a:r>
                      <a:r>
                        <a:rPr lang="zh-CN" altLang="en-US" dirty="0"/>
                        <a:t> </a:t>
                      </a:r>
                      <a:r>
                        <a:rPr lang="en-US" altLang="zh-CN" dirty="0"/>
                        <a:t>Allele</a:t>
                      </a:r>
                      <a:endParaRPr lang="en-US" dirty="0"/>
                    </a:p>
                  </a:txBody>
                  <a:tcPr>
                    <a:solidFill>
                      <a:schemeClr val="bg1"/>
                    </a:solidFill>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solidFill>
                      <a:schemeClr val="bg1"/>
                    </a:solidFill>
                  </a:tcPr>
                </a:tc>
                <a:tc>
                  <a:txBody>
                    <a:bodyPr/>
                    <a:lstStyle/>
                    <a:p>
                      <a:r>
                        <a:rPr lang="en-US" altLang="zh-CN" dirty="0"/>
                        <a:t>2</a:t>
                      </a:r>
                      <a:endParaRPr lang="en-US" dirty="0"/>
                    </a:p>
                  </a:txBody>
                  <a:tcPr>
                    <a:solidFill>
                      <a:schemeClr val="bg1"/>
                    </a:solidFill>
                  </a:tcPr>
                </a:tc>
                <a:tc>
                  <a:txBody>
                    <a:bodyPr/>
                    <a:lstStyle/>
                    <a:p>
                      <a:r>
                        <a:rPr lang="en-US" altLang="zh-CN" dirty="0"/>
                        <a:t>48</a:t>
                      </a:r>
                      <a:endParaRPr lang="en-US" dirty="0"/>
                    </a:p>
                  </a:txBody>
                  <a:tcPr>
                    <a:solidFill>
                      <a:schemeClr val="bg1"/>
                    </a:solidFill>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solidFill>
                      <a:schemeClr val="bg1"/>
                    </a:solidFill>
                  </a:tcPr>
                </a:tc>
                <a:tc>
                  <a:txBody>
                    <a:bodyPr/>
                    <a:lstStyle/>
                    <a:p>
                      <a:r>
                        <a:rPr lang="en-US" altLang="zh-CN" dirty="0"/>
                        <a:t>13</a:t>
                      </a:r>
                      <a:endParaRPr lang="en-US" dirty="0"/>
                    </a:p>
                  </a:txBody>
                  <a:tcPr>
                    <a:solidFill>
                      <a:schemeClr val="bg1"/>
                    </a:solidFill>
                  </a:tcPr>
                </a:tc>
                <a:tc>
                  <a:txBody>
                    <a:bodyPr/>
                    <a:lstStyle/>
                    <a:p>
                      <a:r>
                        <a:rPr lang="en-US" altLang="zh-CN" dirty="0"/>
                        <a:t>47</a:t>
                      </a:r>
                      <a:endParaRPr lang="en-US" dirty="0"/>
                    </a:p>
                  </a:txBody>
                  <a:tcPr>
                    <a:solidFill>
                      <a:schemeClr val="bg1"/>
                    </a:solidFill>
                  </a:tcPr>
                </a:tc>
                <a:extLst>
                  <a:ext uri="{0D108BD9-81ED-4DB2-BD59-A6C34878D82A}">
                    <a16:rowId xmlns:a16="http://schemas.microsoft.com/office/drawing/2014/main" val="507610973"/>
                  </a:ext>
                </a:extLst>
              </a:tr>
            </a:tbl>
          </a:graphicData>
        </a:graphic>
      </p:graphicFrame>
    </p:spTree>
    <p:extLst>
      <p:ext uri="{BB962C8B-B14F-4D97-AF65-F5344CB8AC3E}">
        <p14:creationId xmlns:p14="http://schemas.microsoft.com/office/powerpoint/2010/main" val="3890903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1397E-D935-F62B-793A-4764124A226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223CF98-E213-45E6-D763-211FB69F744F}"/>
              </a:ext>
            </a:extLst>
          </p:cNvPr>
          <p:cNvSpPr>
            <a:spLocks noGrp="1"/>
          </p:cNvSpPr>
          <p:nvPr>
            <p:ph type="title"/>
          </p:nvPr>
        </p:nvSpPr>
        <p:spPr>
          <a:xfrm>
            <a:off x="839788" y="365125"/>
            <a:ext cx="10515600" cy="1325563"/>
          </a:xfrm>
        </p:spPr>
        <p:txBody>
          <a:bodyPr/>
          <a:lstStyle/>
          <a:p>
            <a:r>
              <a:rPr lang="en-US" altLang="zh-CN" dirty="0">
                <a:solidFill>
                  <a:srgbClr val="C00000"/>
                </a:solidFill>
              </a:rPr>
              <a:t>Adapted</a:t>
            </a:r>
            <a:r>
              <a:rPr lang="zh-CN" altLang="en-US" dirty="0"/>
              <a:t> </a:t>
            </a:r>
            <a:r>
              <a:rPr lang="en-US" altLang="zh-CN" dirty="0"/>
              <a:t>Chisq-test</a:t>
            </a:r>
            <a:r>
              <a:rPr lang="zh-CN" altLang="en-US" dirty="0"/>
              <a:t> </a:t>
            </a:r>
            <a:r>
              <a:rPr lang="en-US" altLang="zh-CN" dirty="0"/>
              <a:t>in</a:t>
            </a:r>
            <a:r>
              <a:rPr lang="zh-CN" altLang="en-US" dirty="0"/>
              <a:t> </a:t>
            </a:r>
            <a:r>
              <a:rPr lang="en-US" altLang="zh-CN" dirty="0"/>
              <a:t>detecting</a:t>
            </a:r>
            <a:r>
              <a:rPr lang="zh-CN" altLang="en-US" dirty="0"/>
              <a:t> </a:t>
            </a:r>
            <a:r>
              <a:rPr lang="en-US" altLang="zh-CN" dirty="0"/>
              <a:t>selection</a:t>
            </a:r>
            <a:endParaRPr lang="en-US" dirty="0"/>
          </a:p>
        </p:txBody>
      </p:sp>
      <p:graphicFrame>
        <p:nvGraphicFramePr>
          <p:cNvPr id="9" name="内容占位符 8">
            <a:extLst>
              <a:ext uri="{FF2B5EF4-FFF2-40B4-BE49-F238E27FC236}">
                <a16:creationId xmlns:a16="http://schemas.microsoft.com/office/drawing/2014/main" id="{97DFFCB5-73C1-AC69-1A20-1DFDA7AEADB5}"/>
              </a:ext>
            </a:extLst>
          </p:cNvPr>
          <p:cNvGraphicFramePr>
            <a:graphicFrameLocks noGrp="1"/>
          </p:cNvGraphicFramePr>
          <p:nvPr>
            <p:ph sz="half" idx="2"/>
          </p:nvPr>
        </p:nvGraphicFramePr>
        <p:xfrm>
          <a:off x="7532512" y="2592689"/>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tc>
                <a:tc>
                  <a:txBody>
                    <a:bodyPr/>
                    <a:lstStyle/>
                    <a:p>
                      <a:r>
                        <a:rPr lang="en-US" altLang="zh-CN" dirty="0"/>
                        <a:t>Alternative</a:t>
                      </a:r>
                      <a:r>
                        <a:rPr lang="zh-CN" altLang="en-US" dirty="0"/>
                        <a:t> </a:t>
                      </a:r>
                      <a:r>
                        <a:rPr lang="en-US" altLang="zh-CN" dirty="0"/>
                        <a:t>Allele</a:t>
                      </a:r>
                      <a:endParaRPr lang="en-US" dirty="0"/>
                    </a:p>
                  </a:txBody>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tc>
                <a:tc>
                  <a:txBody>
                    <a:bodyPr/>
                    <a:lstStyle/>
                    <a:p>
                      <a:r>
                        <a:rPr lang="en-US" altLang="zh-CN" dirty="0"/>
                        <a:t>2</a:t>
                      </a:r>
                      <a:endParaRPr lang="en-US" dirty="0"/>
                    </a:p>
                  </a:txBody>
                  <a:tcPr/>
                </a:tc>
                <a:tc>
                  <a:txBody>
                    <a:bodyPr/>
                    <a:lstStyle/>
                    <a:p>
                      <a:r>
                        <a:rPr lang="en-US" altLang="zh-CN" dirty="0"/>
                        <a:t>48</a:t>
                      </a:r>
                      <a:endParaRPr lang="en-US" dirty="0"/>
                    </a:p>
                  </a:txBody>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tc>
                <a:tc>
                  <a:txBody>
                    <a:bodyPr/>
                    <a:lstStyle/>
                    <a:p>
                      <a:r>
                        <a:rPr lang="en-US" altLang="zh-CN" dirty="0"/>
                        <a:t>13</a:t>
                      </a:r>
                      <a:endParaRPr lang="en-US" dirty="0"/>
                    </a:p>
                  </a:txBody>
                  <a:tcPr/>
                </a:tc>
                <a:tc>
                  <a:txBody>
                    <a:bodyPr/>
                    <a:lstStyle/>
                    <a:p>
                      <a:r>
                        <a:rPr lang="en-US" altLang="zh-CN" dirty="0"/>
                        <a:t>47</a:t>
                      </a:r>
                      <a:endParaRPr lang="en-US" dirty="0"/>
                    </a:p>
                  </a:txBody>
                  <a:tcPr/>
                </a:tc>
                <a:extLst>
                  <a:ext uri="{0D108BD9-81ED-4DB2-BD59-A6C34878D82A}">
                    <a16:rowId xmlns:a16="http://schemas.microsoft.com/office/drawing/2014/main" val="507610973"/>
                  </a:ext>
                </a:extLst>
              </a:tr>
            </a:tbl>
          </a:graphicData>
        </a:graphic>
      </p:graphicFrame>
      <p:sp>
        <p:nvSpPr>
          <p:cNvPr id="7" name="页脚占位符 6">
            <a:extLst>
              <a:ext uri="{FF2B5EF4-FFF2-40B4-BE49-F238E27FC236}">
                <a16:creationId xmlns:a16="http://schemas.microsoft.com/office/drawing/2014/main" id="{11FB55D4-0E28-003B-FE27-03BA39EF6780}"/>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8" name="灯片编号占位符 7">
            <a:extLst>
              <a:ext uri="{FF2B5EF4-FFF2-40B4-BE49-F238E27FC236}">
                <a16:creationId xmlns:a16="http://schemas.microsoft.com/office/drawing/2014/main" id="{A62ACEB7-3CAF-BB6D-DAAC-058B623DE2A6}"/>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21</a:t>
            </a:fld>
            <a:endParaRPr lang="en-US" dirty="0"/>
          </a:p>
        </p:txBody>
      </p:sp>
      <p:sp>
        <p:nvSpPr>
          <p:cNvPr id="11" name="文本框 10">
            <a:extLst>
              <a:ext uri="{FF2B5EF4-FFF2-40B4-BE49-F238E27FC236}">
                <a16:creationId xmlns:a16="http://schemas.microsoft.com/office/drawing/2014/main" id="{6ED0DE7C-B4CB-81F4-704A-8726FA41F19C}"/>
              </a:ext>
            </a:extLst>
          </p:cNvPr>
          <p:cNvSpPr txBox="1"/>
          <p:nvPr/>
        </p:nvSpPr>
        <p:spPr>
          <a:xfrm>
            <a:off x="7532513" y="2223357"/>
            <a:ext cx="4030388" cy="369332"/>
          </a:xfrm>
          <a:prstGeom prst="rect">
            <a:avLst/>
          </a:prstGeom>
          <a:noFill/>
        </p:spPr>
        <p:txBody>
          <a:bodyPr wrap="square" rtlCol="0">
            <a:spAutoFit/>
          </a:bodyPr>
          <a:lstStyle/>
          <a:p>
            <a:r>
              <a:rPr lang="en-US" altLang="zh-CN" dirty="0"/>
              <a:t>Per</a:t>
            </a:r>
            <a:r>
              <a:rPr lang="zh-CN" altLang="en-US" dirty="0"/>
              <a:t> </a:t>
            </a:r>
            <a:r>
              <a:rPr lang="en-US" altLang="zh-CN" dirty="0"/>
              <a:t>SNP</a:t>
            </a:r>
            <a:endParaRPr lang="en-US" dirty="0"/>
          </a:p>
        </p:txBody>
      </p:sp>
      <p:sp>
        <p:nvSpPr>
          <p:cNvPr id="50" name="文本框 49">
            <a:extLst>
              <a:ext uri="{FF2B5EF4-FFF2-40B4-BE49-F238E27FC236}">
                <a16:creationId xmlns:a16="http://schemas.microsoft.com/office/drawing/2014/main" id="{D37807CE-3D19-C694-7E9A-1343955B8CD4}"/>
              </a:ext>
            </a:extLst>
          </p:cNvPr>
          <p:cNvSpPr txBox="1"/>
          <p:nvPr/>
        </p:nvSpPr>
        <p:spPr>
          <a:xfrm>
            <a:off x="7287158" y="5181854"/>
            <a:ext cx="4030388" cy="923330"/>
          </a:xfrm>
          <a:prstGeom prst="rect">
            <a:avLst/>
          </a:prstGeom>
          <a:noFill/>
        </p:spPr>
        <p:txBody>
          <a:bodyPr wrap="square" rtlCol="0">
            <a:spAutoFit/>
          </a:bodyPr>
          <a:lstStyle/>
          <a:p>
            <a:r>
              <a:rPr lang="en-US" altLang="zh-CN" dirty="0"/>
              <a:t>Replicates-specific</a:t>
            </a:r>
          </a:p>
          <a:p>
            <a:r>
              <a:rPr lang="en-US" altLang="zh-CN" dirty="0"/>
              <a:t>SNPs</a:t>
            </a:r>
            <a:r>
              <a:rPr lang="zh-CN" altLang="en-US" dirty="0"/>
              <a:t> </a:t>
            </a:r>
            <a:r>
              <a:rPr lang="en-US" altLang="zh-CN" dirty="0"/>
              <a:t>with</a:t>
            </a:r>
            <a:r>
              <a:rPr lang="zh-CN" altLang="en-US" dirty="0"/>
              <a:t> </a:t>
            </a:r>
            <a:r>
              <a:rPr lang="en-US" altLang="zh-CN" dirty="0"/>
              <a:t>significant</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endParaRPr lang="en-US" dirty="0"/>
          </a:p>
        </p:txBody>
      </p:sp>
      <p:sp>
        <p:nvSpPr>
          <p:cNvPr id="3" name="文本框 2">
            <a:extLst>
              <a:ext uri="{FF2B5EF4-FFF2-40B4-BE49-F238E27FC236}">
                <a16:creationId xmlns:a16="http://schemas.microsoft.com/office/drawing/2014/main" id="{BF64A243-FFB2-E745-992B-3E1556130AD8}"/>
              </a:ext>
            </a:extLst>
          </p:cNvPr>
          <p:cNvSpPr txBox="1"/>
          <p:nvPr/>
        </p:nvSpPr>
        <p:spPr>
          <a:xfrm>
            <a:off x="9667935" y="4060489"/>
            <a:ext cx="1733006" cy="369332"/>
          </a:xfrm>
          <a:prstGeom prst="rect">
            <a:avLst/>
          </a:prstGeom>
          <a:noFill/>
        </p:spPr>
        <p:txBody>
          <a:bodyPr wrap="square" rtlCol="0">
            <a:spAutoFit/>
          </a:bodyPr>
          <a:lstStyle/>
          <a:p>
            <a:r>
              <a:rPr lang="en-US" dirty="0"/>
              <a:t>#allele count</a:t>
            </a:r>
          </a:p>
        </p:txBody>
      </p:sp>
      <p:grpSp>
        <p:nvGrpSpPr>
          <p:cNvPr id="4" name="组合 3">
            <a:extLst>
              <a:ext uri="{FF2B5EF4-FFF2-40B4-BE49-F238E27FC236}">
                <a16:creationId xmlns:a16="http://schemas.microsoft.com/office/drawing/2014/main" id="{2C864393-64A8-ADBE-B664-C83298E243D4}"/>
              </a:ext>
            </a:extLst>
          </p:cNvPr>
          <p:cNvGrpSpPr/>
          <p:nvPr/>
        </p:nvGrpSpPr>
        <p:grpSpPr>
          <a:xfrm>
            <a:off x="561804" y="1690688"/>
            <a:ext cx="6480000" cy="4500000"/>
            <a:chOff x="720000" y="1440000"/>
            <a:chExt cx="6480000" cy="4500000"/>
          </a:xfrm>
        </p:grpSpPr>
        <p:sp>
          <p:nvSpPr>
            <p:cNvPr id="5" name="圆角矩形 4">
              <a:extLst>
                <a:ext uri="{FF2B5EF4-FFF2-40B4-BE49-F238E27FC236}">
                  <a16:creationId xmlns:a16="http://schemas.microsoft.com/office/drawing/2014/main" id="{EF85B74A-867D-0E35-CC48-B173288D8F22}"/>
                </a:ext>
              </a:extLst>
            </p:cNvPr>
            <p:cNvSpPr/>
            <p:nvPr/>
          </p:nvSpPr>
          <p:spPr>
            <a:xfrm>
              <a:off x="2520000" y="1440000"/>
              <a:ext cx="2880000" cy="7200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Input:</a:t>
              </a:r>
              <a:r>
                <a:rPr lang="zh-CN" altLang="en-US" b="1" dirty="0"/>
                <a:t> </a:t>
              </a:r>
              <a:r>
                <a:rPr lang="en-US" altLang="zh-CN" b="1" dirty="0"/>
                <a:t>Allele</a:t>
              </a:r>
              <a:r>
                <a:rPr lang="zh-CN" altLang="en-US" b="1" dirty="0"/>
                <a:t> </a:t>
              </a:r>
              <a:r>
                <a:rPr lang="en-US" altLang="zh-CN" b="1" dirty="0"/>
                <a:t>frequency</a:t>
              </a:r>
              <a:r>
                <a:rPr lang="zh-CN" altLang="en-US" b="1" dirty="0"/>
                <a:t> </a:t>
              </a:r>
              <a:r>
                <a:rPr lang="en-US" altLang="zh-CN" b="1" dirty="0"/>
                <a:t>and</a:t>
              </a:r>
              <a:r>
                <a:rPr lang="zh-CN" altLang="en-US" b="1" dirty="0"/>
                <a:t> </a:t>
              </a:r>
              <a:r>
                <a:rPr lang="en-US" altLang="zh-CN" b="1" dirty="0"/>
                <a:t>Coverage</a:t>
              </a:r>
              <a:endParaRPr lang="en-US" b="1" dirty="0"/>
            </a:p>
          </p:txBody>
        </p:sp>
        <p:sp>
          <p:nvSpPr>
            <p:cNvPr id="6" name="圆角矩形 5">
              <a:extLst>
                <a:ext uri="{FF2B5EF4-FFF2-40B4-BE49-F238E27FC236}">
                  <a16:creationId xmlns:a16="http://schemas.microsoft.com/office/drawing/2014/main" id="{63210A26-D0D8-E7D7-53B5-D2FDE62B1C1A}"/>
                </a:ext>
              </a:extLst>
            </p:cNvPr>
            <p:cNvSpPr/>
            <p:nvPr/>
          </p:nvSpPr>
          <p:spPr>
            <a:xfrm>
              <a:off x="4320000" y="2700000"/>
              <a:ext cx="2880000" cy="7200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Build</a:t>
              </a:r>
              <a:r>
                <a:rPr lang="zh-CN" altLang="en-US" b="1" dirty="0"/>
                <a:t> </a:t>
              </a:r>
              <a:r>
                <a:rPr lang="en-US" altLang="zh-CN" b="1" dirty="0"/>
                <a:t>contingency</a:t>
              </a:r>
              <a:r>
                <a:rPr lang="zh-CN" altLang="en-US" b="1" dirty="0"/>
                <a:t> </a:t>
              </a:r>
              <a:r>
                <a:rPr lang="en-US" altLang="zh-CN" b="1" dirty="0"/>
                <a:t>table</a:t>
              </a:r>
              <a:endParaRPr lang="en-US" b="1" dirty="0"/>
            </a:p>
          </p:txBody>
        </p:sp>
        <p:sp>
          <p:nvSpPr>
            <p:cNvPr id="10" name="圆角矩形 9">
              <a:extLst>
                <a:ext uri="{FF2B5EF4-FFF2-40B4-BE49-F238E27FC236}">
                  <a16:creationId xmlns:a16="http://schemas.microsoft.com/office/drawing/2014/main" id="{52F77E4D-E356-081C-364D-6A05A44DFA81}"/>
                </a:ext>
              </a:extLst>
            </p:cNvPr>
            <p:cNvSpPr/>
            <p:nvPr/>
          </p:nvSpPr>
          <p:spPr>
            <a:xfrm>
              <a:off x="4320000" y="3960000"/>
              <a:ext cx="2880000" cy="720000"/>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t>Chisq-test</a:t>
              </a:r>
            </a:p>
          </p:txBody>
        </p:sp>
        <p:sp>
          <p:nvSpPr>
            <p:cNvPr id="18" name="圆角矩形 17">
              <a:extLst>
                <a:ext uri="{FF2B5EF4-FFF2-40B4-BE49-F238E27FC236}">
                  <a16:creationId xmlns:a16="http://schemas.microsoft.com/office/drawing/2014/main" id="{D1A1D654-107E-4452-8379-7C0C937D01B3}"/>
                </a:ext>
              </a:extLst>
            </p:cNvPr>
            <p:cNvSpPr/>
            <p:nvPr/>
          </p:nvSpPr>
          <p:spPr>
            <a:xfrm>
              <a:off x="720000" y="2700000"/>
              <a:ext cx="2880000" cy="7200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Estimate</a:t>
              </a:r>
              <a:r>
                <a:rPr lang="zh-CN" altLang="en-US" b="1" dirty="0"/>
                <a:t> </a:t>
              </a:r>
              <a:r>
                <a:rPr lang="en-US" altLang="zh-CN" b="1" dirty="0"/>
                <a:t>Ne</a:t>
              </a:r>
              <a:endParaRPr lang="en-US" b="1" dirty="0"/>
            </a:p>
          </p:txBody>
        </p:sp>
        <p:sp>
          <p:nvSpPr>
            <p:cNvPr id="21" name="圆角矩形 20">
              <a:extLst>
                <a:ext uri="{FF2B5EF4-FFF2-40B4-BE49-F238E27FC236}">
                  <a16:creationId xmlns:a16="http://schemas.microsoft.com/office/drawing/2014/main" id="{0926EE75-E7BB-4FA4-DD93-2F6EB1C7CA23}"/>
                </a:ext>
              </a:extLst>
            </p:cNvPr>
            <p:cNvSpPr/>
            <p:nvPr/>
          </p:nvSpPr>
          <p:spPr>
            <a:xfrm>
              <a:off x="720000" y="3960000"/>
              <a:ext cx="2880000" cy="720000"/>
            </a:xfrm>
            <a:prstGeom prst="roundRect">
              <a:avLst/>
            </a:prstGeom>
            <a:solidFill>
              <a:schemeClr val="accent1">
                <a:alpha val="30000"/>
              </a:schemeClr>
            </a:solidFill>
            <a:ln>
              <a:solidFill>
                <a:schemeClr val="accent1">
                  <a:shade val="15000"/>
                  <a:alpha val="3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solidFill>
                    <a:schemeClr val="lt1">
                      <a:alpha val="30000"/>
                    </a:schemeClr>
                  </a:solidFill>
                </a:rPr>
                <a:t>WF</a:t>
              </a:r>
              <a:r>
                <a:rPr lang="zh-CN" altLang="en-US" b="1" dirty="0">
                  <a:solidFill>
                    <a:schemeClr val="lt1">
                      <a:alpha val="30000"/>
                    </a:schemeClr>
                  </a:solidFill>
                </a:rPr>
                <a:t> </a:t>
              </a:r>
              <a:r>
                <a:rPr lang="en-US" altLang="zh-CN" b="1" dirty="0">
                  <a:solidFill>
                    <a:schemeClr val="lt1">
                      <a:alpha val="30000"/>
                    </a:schemeClr>
                  </a:solidFill>
                </a:rPr>
                <a:t>simulation</a:t>
              </a:r>
            </a:p>
          </p:txBody>
        </p:sp>
        <p:sp>
          <p:nvSpPr>
            <p:cNvPr id="22" name="圆角矩形 21">
              <a:extLst>
                <a:ext uri="{FF2B5EF4-FFF2-40B4-BE49-F238E27FC236}">
                  <a16:creationId xmlns:a16="http://schemas.microsoft.com/office/drawing/2014/main" id="{24C7E6DB-B5C5-1BB4-47A8-D0729D0D3A81}"/>
                </a:ext>
              </a:extLst>
            </p:cNvPr>
            <p:cNvSpPr/>
            <p:nvPr/>
          </p:nvSpPr>
          <p:spPr>
            <a:xfrm>
              <a:off x="2520000" y="5220000"/>
              <a:ext cx="2880000" cy="72000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t>Corrected</a:t>
              </a:r>
              <a:r>
                <a:rPr lang="zh-CN" altLang="en-US" b="1" dirty="0"/>
                <a:t> </a:t>
              </a:r>
              <a:r>
                <a:rPr lang="en-US" altLang="zh-CN" b="1" dirty="0"/>
                <a:t>P-value</a:t>
              </a:r>
              <a:endParaRPr lang="en-US" b="1" dirty="0"/>
            </a:p>
          </p:txBody>
        </p:sp>
        <p:cxnSp>
          <p:nvCxnSpPr>
            <p:cNvPr id="27" name="直线箭头连接符 26">
              <a:extLst>
                <a:ext uri="{FF2B5EF4-FFF2-40B4-BE49-F238E27FC236}">
                  <a16:creationId xmlns:a16="http://schemas.microsoft.com/office/drawing/2014/main" id="{AF7F5B06-1E49-A896-31AA-FCF0B2F15E1A}"/>
                </a:ext>
              </a:extLst>
            </p:cNvPr>
            <p:cNvCxnSpPr>
              <a:cxnSpLocks/>
              <a:stCxn id="5" idx="2"/>
              <a:endCxn id="6" idx="0"/>
            </p:cNvCxnSpPr>
            <p:nvPr/>
          </p:nvCxnSpPr>
          <p:spPr>
            <a:xfrm>
              <a:off x="3960000" y="216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直线箭头连接符 27">
              <a:extLst>
                <a:ext uri="{FF2B5EF4-FFF2-40B4-BE49-F238E27FC236}">
                  <a16:creationId xmlns:a16="http://schemas.microsoft.com/office/drawing/2014/main" id="{E9CF6BAF-E931-2F95-FB04-7FA8245332EA}"/>
                </a:ext>
              </a:extLst>
            </p:cNvPr>
            <p:cNvCxnSpPr>
              <a:cxnSpLocks/>
              <a:stCxn id="5" idx="2"/>
              <a:endCxn id="18" idx="0"/>
            </p:cNvCxnSpPr>
            <p:nvPr/>
          </p:nvCxnSpPr>
          <p:spPr>
            <a:xfrm flipH="1">
              <a:off x="2160000" y="216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直线箭头连接符 28">
              <a:extLst>
                <a:ext uri="{FF2B5EF4-FFF2-40B4-BE49-F238E27FC236}">
                  <a16:creationId xmlns:a16="http://schemas.microsoft.com/office/drawing/2014/main" id="{B0477299-6C01-346F-1753-D95FB219701B}"/>
                </a:ext>
              </a:extLst>
            </p:cNvPr>
            <p:cNvCxnSpPr>
              <a:cxnSpLocks/>
              <a:stCxn id="18" idx="2"/>
              <a:endCxn id="10" idx="0"/>
            </p:cNvCxnSpPr>
            <p:nvPr/>
          </p:nvCxnSpPr>
          <p:spPr>
            <a:xfrm>
              <a:off x="2160000" y="3420000"/>
              <a:ext cx="36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直线箭头连接符 29">
              <a:extLst>
                <a:ext uri="{FF2B5EF4-FFF2-40B4-BE49-F238E27FC236}">
                  <a16:creationId xmlns:a16="http://schemas.microsoft.com/office/drawing/2014/main" id="{44B279FC-001E-0982-E401-2061D480C26D}"/>
                </a:ext>
              </a:extLst>
            </p:cNvPr>
            <p:cNvCxnSpPr>
              <a:cxnSpLocks/>
              <a:stCxn id="6" idx="2"/>
              <a:endCxn id="10" idx="0"/>
            </p:cNvCxnSpPr>
            <p:nvPr/>
          </p:nvCxnSpPr>
          <p:spPr>
            <a:xfrm>
              <a:off x="5760000" y="3420000"/>
              <a:ext cx="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线箭头连接符 30">
              <a:extLst>
                <a:ext uri="{FF2B5EF4-FFF2-40B4-BE49-F238E27FC236}">
                  <a16:creationId xmlns:a16="http://schemas.microsoft.com/office/drawing/2014/main" id="{672B065A-7E15-251D-EAB9-CBA2CB0ED3B0}"/>
                </a:ext>
              </a:extLst>
            </p:cNvPr>
            <p:cNvCxnSpPr>
              <a:cxnSpLocks/>
              <a:stCxn id="10" idx="2"/>
              <a:endCxn id="22" idx="0"/>
            </p:cNvCxnSpPr>
            <p:nvPr/>
          </p:nvCxnSpPr>
          <p:spPr>
            <a:xfrm flipH="1">
              <a:off x="3960000" y="468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0" name="日期占位符 19">
            <a:extLst>
              <a:ext uri="{FF2B5EF4-FFF2-40B4-BE49-F238E27FC236}">
                <a16:creationId xmlns:a16="http://schemas.microsoft.com/office/drawing/2014/main" id="{F23DE65D-CE59-8BDC-299C-5FE5FC929502}"/>
              </a:ext>
            </a:extLst>
          </p:cNvPr>
          <p:cNvSpPr>
            <a:spLocks noGrp="1"/>
          </p:cNvSpPr>
          <p:nvPr>
            <p:ph type="dt" sz="half" idx="10"/>
          </p:nvPr>
        </p:nvSpPr>
        <p:spPr/>
        <p:txBody>
          <a:bodyPr/>
          <a:lstStyle/>
          <a:p>
            <a:r>
              <a:rPr lang="en-US" altLang="zh-CN"/>
              <a:t>2025/03/10</a:t>
            </a:r>
            <a:endParaRPr lang="en-US" altLang="zh-CN" dirty="0"/>
          </a:p>
        </p:txBody>
      </p:sp>
      <p:cxnSp>
        <p:nvCxnSpPr>
          <p:cNvPr id="14" name="直线连接符 13">
            <a:extLst>
              <a:ext uri="{FF2B5EF4-FFF2-40B4-BE49-F238E27FC236}">
                <a16:creationId xmlns:a16="http://schemas.microsoft.com/office/drawing/2014/main" id="{C13724E6-231A-C2F1-CB08-67B76CD08667}"/>
              </a:ext>
            </a:extLst>
          </p:cNvPr>
          <p:cNvCxnSpPr/>
          <p:nvPr/>
        </p:nvCxnSpPr>
        <p:spPr>
          <a:xfrm>
            <a:off x="629099" y="4232635"/>
            <a:ext cx="2764550" cy="65045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直线连接符 14">
            <a:extLst>
              <a:ext uri="{FF2B5EF4-FFF2-40B4-BE49-F238E27FC236}">
                <a16:creationId xmlns:a16="http://schemas.microsoft.com/office/drawing/2014/main" id="{EDC8FBF3-5BAF-75F0-8094-AB941D615C41}"/>
              </a:ext>
            </a:extLst>
          </p:cNvPr>
          <p:cNvCxnSpPr>
            <a:cxnSpLocks/>
          </p:cNvCxnSpPr>
          <p:nvPr/>
        </p:nvCxnSpPr>
        <p:spPr>
          <a:xfrm flipH="1">
            <a:off x="561804" y="4232635"/>
            <a:ext cx="2831845" cy="65045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2507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A9AF8-3AE8-0921-BD7C-AC5913105C2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1F99ED9-F086-6DA9-6C60-341A98AC5DE3}"/>
              </a:ext>
            </a:extLst>
          </p:cNvPr>
          <p:cNvSpPr>
            <a:spLocks noGrp="1"/>
          </p:cNvSpPr>
          <p:nvPr>
            <p:ph type="title"/>
          </p:nvPr>
        </p:nvSpPr>
        <p:spPr>
          <a:xfrm>
            <a:off x="839788" y="365125"/>
            <a:ext cx="10515600" cy="1325563"/>
          </a:xfrm>
        </p:spPr>
        <p:txBody>
          <a:bodyPr/>
          <a:lstStyle/>
          <a:p>
            <a:r>
              <a:rPr lang="en-US" altLang="zh-CN" dirty="0">
                <a:solidFill>
                  <a:srgbClr val="C00000"/>
                </a:solidFill>
              </a:rPr>
              <a:t>Adapted</a:t>
            </a:r>
            <a:r>
              <a:rPr lang="zh-CN" altLang="en-US" dirty="0"/>
              <a:t> </a:t>
            </a:r>
            <a:r>
              <a:rPr lang="en-US" altLang="zh-CN" dirty="0"/>
              <a:t>CMH-test</a:t>
            </a:r>
            <a:r>
              <a:rPr lang="zh-CN" altLang="en-US" dirty="0"/>
              <a:t> </a:t>
            </a:r>
            <a:r>
              <a:rPr lang="en-US" altLang="zh-CN" dirty="0"/>
              <a:t>in</a:t>
            </a:r>
            <a:r>
              <a:rPr lang="zh-CN" altLang="en-US" dirty="0"/>
              <a:t> </a:t>
            </a:r>
            <a:r>
              <a:rPr lang="en-US" altLang="zh-CN" dirty="0"/>
              <a:t>detecting</a:t>
            </a:r>
            <a:r>
              <a:rPr lang="zh-CN" altLang="en-US" dirty="0"/>
              <a:t> </a:t>
            </a:r>
            <a:r>
              <a:rPr lang="en-US" altLang="zh-CN" dirty="0"/>
              <a:t>selection</a:t>
            </a:r>
            <a:endParaRPr lang="en-US" dirty="0"/>
          </a:p>
        </p:txBody>
      </p:sp>
      <p:sp>
        <p:nvSpPr>
          <p:cNvPr id="7" name="页脚占位符 6">
            <a:extLst>
              <a:ext uri="{FF2B5EF4-FFF2-40B4-BE49-F238E27FC236}">
                <a16:creationId xmlns:a16="http://schemas.microsoft.com/office/drawing/2014/main" id="{97C7126C-B576-92D4-77CC-B56FE16F5933}"/>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8" name="灯片编号占位符 7">
            <a:extLst>
              <a:ext uri="{FF2B5EF4-FFF2-40B4-BE49-F238E27FC236}">
                <a16:creationId xmlns:a16="http://schemas.microsoft.com/office/drawing/2014/main" id="{B87F7C73-44CD-AA99-4725-E1D657F1E41D}"/>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22</a:t>
            </a:fld>
            <a:endParaRPr lang="en-US" dirty="0"/>
          </a:p>
        </p:txBody>
      </p:sp>
      <p:grpSp>
        <p:nvGrpSpPr>
          <p:cNvPr id="49" name="组合 48">
            <a:extLst>
              <a:ext uri="{FF2B5EF4-FFF2-40B4-BE49-F238E27FC236}">
                <a16:creationId xmlns:a16="http://schemas.microsoft.com/office/drawing/2014/main" id="{4F94E6F8-0C85-A0A2-4D2F-7D1E01A2E0AF}"/>
              </a:ext>
            </a:extLst>
          </p:cNvPr>
          <p:cNvGrpSpPr/>
          <p:nvPr/>
        </p:nvGrpSpPr>
        <p:grpSpPr>
          <a:xfrm>
            <a:off x="561804" y="1690688"/>
            <a:ext cx="6480000" cy="4500000"/>
            <a:chOff x="720000" y="1440000"/>
            <a:chExt cx="6480000" cy="4500000"/>
          </a:xfrm>
        </p:grpSpPr>
        <p:sp>
          <p:nvSpPr>
            <p:cNvPr id="12" name="圆角矩形 11">
              <a:extLst>
                <a:ext uri="{FF2B5EF4-FFF2-40B4-BE49-F238E27FC236}">
                  <a16:creationId xmlns:a16="http://schemas.microsoft.com/office/drawing/2014/main" id="{7E83DC29-C680-2E5E-2235-4B281E761683}"/>
                </a:ext>
              </a:extLst>
            </p:cNvPr>
            <p:cNvSpPr/>
            <p:nvPr/>
          </p:nvSpPr>
          <p:spPr>
            <a:xfrm>
              <a:off x="2520000" y="1440000"/>
              <a:ext cx="2880000" cy="7200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Input:</a:t>
              </a:r>
              <a:r>
                <a:rPr lang="zh-CN" altLang="en-US" b="1" dirty="0"/>
                <a:t> </a:t>
              </a:r>
              <a:r>
                <a:rPr lang="en-US" altLang="zh-CN" b="1" dirty="0"/>
                <a:t>Allele</a:t>
              </a:r>
              <a:r>
                <a:rPr lang="zh-CN" altLang="en-US" b="1" dirty="0"/>
                <a:t> </a:t>
              </a:r>
              <a:r>
                <a:rPr lang="en-US" altLang="zh-CN" b="1" dirty="0"/>
                <a:t>frequency</a:t>
              </a:r>
              <a:r>
                <a:rPr lang="zh-CN" altLang="en-US" b="1" dirty="0"/>
                <a:t> </a:t>
              </a:r>
              <a:r>
                <a:rPr lang="en-US" altLang="zh-CN" b="1" dirty="0"/>
                <a:t>and</a:t>
              </a:r>
              <a:r>
                <a:rPr lang="zh-CN" altLang="en-US" b="1" dirty="0"/>
                <a:t> </a:t>
              </a:r>
              <a:r>
                <a:rPr lang="en-US" altLang="zh-CN" b="1" dirty="0"/>
                <a:t>Coverage</a:t>
              </a:r>
              <a:endParaRPr lang="en-US" b="1" dirty="0"/>
            </a:p>
          </p:txBody>
        </p:sp>
        <p:sp>
          <p:nvSpPr>
            <p:cNvPr id="13" name="圆角矩形 12">
              <a:extLst>
                <a:ext uri="{FF2B5EF4-FFF2-40B4-BE49-F238E27FC236}">
                  <a16:creationId xmlns:a16="http://schemas.microsoft.com/office/drawing/2014/main" id="{E563E49D-3A28-D389-7260-B9B419761270}"/>
                </a:ext>
              </a:extLst>
            </p:cNvPr>
            <p:cNvSpPr/>
            <p:nvPr/>
          </p:nvSpPr>
          <p:spPr>
            <a:xfrm>
              <a:off x="4320000" y="2700000"/>
              <a:ext cx="2880000" cy="7200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Build</a:t>
              </a:r>
              <a:r>
                <a:rPr lang="zh-CN" altLang="en-US" b="1" dirty="0"/>
                <a:t> </a:t>
              </a:r>
              <a:r>
                <a:rPr lang="en-US" altLang="zh-CN" b="1" dirty="0"/>
                <a:t>contingency</a:t>
              </a:r>
              <a:r>
                <a:rPr lang="zh-CN" altLang="en-US" b="1" dirty="0"/>
                <a:t> </a:t>
              </a:r>
              <a:r>
                <a:rPr lang="en-US" altLang="zh-CN" b="1" dirty="0"/>
                <a:t>table</a:t>
              </a:r>
              <a:endParaRPr lang="en-US" b="1" dirty="0"/>
            </a:p>
          </p:txBody>
        </p:sp>
        <p:sp>
          <p:nvSpPr>
            <p:cNvPr id="14" name="圆角矩形 13">
              <a:extLst>
                <a:ext uri="{FF2B5EF4-FFF2-40B4-BE49-F238E27FC236}">
                  <a16:creationId xmlns:a16="http://schemas.microsoft.com/office/drawing/2014/main" id="{CEECCDE2-D4A8-E080-890B-979B7E6E69A7}"/>
                </a:ext>
              </a:extLst>
            </p:cNvPr>
            <p:cNvSpPr/>
            <p:nvPr/>
          </p:nvSpPr>
          <p:spPr>
            <a:xfrm>
              <a:off x="4320000" y="3960000"/>
              <a:ext cx="2880000" cy="720000"/>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t>CMH-test</a:t>
              </a:r>
            </a:p>
          </p:txBody>
        </p:sp>
        <p:sp>
          <p:nvSpPr>
            <p:cNvPr id="15" name="圆角矩形 14">
              <a:extLst>
                <a:ext uri="{FF2B5EF4-FFF2-40B4-BE49-F238E27FC236}">
                  <a16:creationId xmlns:a16="http://schemas.microsoft.com/office/drawing/2014/main" id="{562A68CF-2BAD-F8DD-90CB-5A95466FEA1C}"/>
                </a:ext>
              </a:extLst>
            </p:cNvPr>
            <p:cNvSpPr/>
            <p:nvPr/>
          </p:nvSpPr>
          <p:spPr>
            <a:xfrm>
              <a:off x="720000" y="2700000"/>
              <a:ext cx="2880000" cy="7200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Estimate</a:t>
              </a:r>
              <a:r>
                <a:rPr lang="zh-CN" altLang="en-US" b="1" dirty="0"/>
                <a:t> </a:t>
              </a:r>
              <a:r>
                <a:rPr lang="en-US" altLang="zh-CN" b="1" dirty="0"/>
                <a:t>Ne</a:t>
              </a:r>
              <a:endParaRPr lang="en-US" b="1" dirty="0"/>
            </a:p>
          </p:txBody>
        </p:sp>
        <p:sp>
          <p:nvSpPr>
            <p:cNvPr id="16" name="圆角矩形 15">
              <a:extLst>
                <a:ext uri="{FF2B5EF4-FFF2-40B4-BE49-F238E27FC236}">
                  <a16:creationId xmlns:a16="http://schemas.microsoft.com/office/drawing/2014/main" id="{0C1D617B-8C41-888E-349A-BD2C4C7FF477}"/>
                </a:ext>
              </a:extLst>
            </p:cNvPr>
            <p:cNvSpPr/>
            <p:nvPr/>
          </p:nvSpPr>
          <p:spPr>
            <a:xfrm>
              <a:off x="720000" y="3960000"/>
              <a:ext cx="2880000" cy="720000"/>
            </a:xfrm>
            <a:prstGeom prst="roundRect">
              <a:avLst/>
            </a:prstGeom>
            <a:solidFill>
              <a:schemeClr val="accent1">
                <a:alpha val="30000"/>
              </a:schemeClr>
            </a:solidFill>
            <a:ln>
              <a:solidFill>
                <a:schemeClr val="accent1">
                  <a:shade val="15000"/>
                  <a:alpha val="3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solidFill>
                    <a:schemeClr val="lt1">
                      <a:alpha val="30000"/>
                    </a:schemeClr>
                  </a:solidFill>
                </a:rPr>
                <a:t>WF</a:t>
              </a:r>
              <a:r>
                <a:rPr lang="zh-CN" altLang="en-US" b="1" dirty="0">
                  <a:solidFill>
                    <a:schemeClr val="lt1">
                      <a:alpha val="30000"/>
                    </a:schemeClr>
                  </a:solidFill>
                </a:rPr>
                <a:t> </a:t>
              </a:r>
              <a:r>
                <a:rPr lang="en-US" altLang="zh-CN" b="1" dirty="0">
                  <a:solidFill>
                    <a:schemeClr val="lt1">
                      <a:alpha val="30000"/>
                    </a:schemeClr>
                  </a:solidFill>
                </a:rPr>
                <a:t>simulation</a:t>
              </a:r>
            </a:p>
          </p:txBody>
        </p:sp>
        <p:sp>
          <p:nvSpPr>
            <p:cNvPr id="17" name="圆角矩形 16">
              <a:extLst>
                <a:ext uri="{FF2B5EF4-FFF2-40B4-BE49-F238E27FC236}">
                  <a16:creationId xmlns:a16="http://schemas.microsoft.com/office/drawing/2014/main" id="{A5AA9D0E-F719-445C-E712-22AA0A17C341}"/>
                </a:ext>
              </a:extLst>
            </p:cNvPr>
            <p:cNvSpPr/>
            <p:nvPr/>
          </p:nvSpPr>
          <p:spPr>
            <a:xfrm>
              <a:off x="2520000" y="5220000"/>
              <a:ext cx="2880000" cy="72000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t>Corrected</a:t>
              </a:r>
              <a:r>
                <a:rPr lang="zh-CN" altLang="en-US" b="1" dirty="0"/>
                <a:t> </a:t>
              </a:r>
              <a:r>
                <a:rPr lang="en-US" altLang="zh-CN" b="1" dirty="0"/>
                <a:t>P-value</a:t>
              </a:r>
              <a:endParaRPr lang="en-US" b="1" dirty="0"/>
            </a:p>
          </p:txBody>
        </p:sp>
        <p:cxnSp>
          <p:nvCxnSpPr>
            <p:cNvPr id="19" name="直线箭头连接符 18">
              <a:extLst>
                <a:ext uri="{FF2B5EF4-FFF2-40B4-BE49-F238E27FC236}">
                  <a16:creationId xmlns:a16="http://schemas.microsoft.com/office/drawing/2014/main" id="{19DD8882-0FD0-3510-2B73-FFF3336373AE}"/>
                </a:ext>
              </a:extLst>
            </p:cNvPr>
            <p:cNvCxnSpPr>
              <a:cxnSpLocks/>
              <a:stCxn id="12" idx="2"/>
              <a:endCxn id="13" idx="0"/>
            </p:cNvCxnSpPr>
            <p:nvPr/>
          </p:nvCxnSpPr>
          <p:spPr>
            <a:xfrm>
              <a:off x="3960000" y="216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线箭头连接符 19">
              <a:extLst>
                <a:ext uri="{FF2B5EF4-FFF2-40B4-BE49-F238E27FC236}">
                  <a16:creationId xmlns:a16="http://schemas.microsoft.com/office/drawing/2014/main" id="{0A9CC66C-DABD-51C2-7E07-D168125E2830}"/>
                </a:ext>
              </a:extLst>
            </p:cNvPr>
            <p:cNvCxnSpPr>
              <a:cxnSpLocks/>
              <a:stCxn id="12" idx="2"/>
              <a:endCxn id="15" idx="0"/>
            </p:cNvCxnSpPr>
            <p:nvPr/>
          </p:nvCxnSpPr>
          <p:spPr>
            <a:xfrm flipH="1">
              <a:off x="2160000" y="216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直线箭头连接符 22">
              <a:extLst>
                <a:ext uri="{FF2B5EF4-FFF2-40B4-BE49-F238E27FC236}">
                  <a16:creationId xmlns:a16="http://schemas.microsoft.com/office/drawing/2014/main" id="{3785CFA8-AEE4-2303-370C-A432982B1B84}"/>
                </a:ext>
              </a:extLst>
            </p:cNvPr>
            <p:cNvCxnSpPr>
              <a:cxnSpLocks/>
              <a:stCxn id="15" idx="2"/>
              <a:endCxn id="14" idx="0"/>
            </p:cNvCxnSpPr>
            <p:nvPr/>
          </p:nvCxnSpPr>
          <p:spPr>
            <a:xfrm>
              <a:off x="2160000" y="3420000"/>
              <a:ext cx="36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直线箭头连接符 23">
              <a:extLst>
                <a:ext uri="{FF2B5EF4-FFF2-40B4-BE49-F238E27FC236}">
                  <a16:creationId xmlns:a16="http://schemas.microsoft.com/office/drawing/2014/main" id="{6F6FB46F-1142-234B-D998-76479216FC9E}"/>
                </a:ext>
              </a:extLst>
            </p:cNvPr>
            <p:cNvCxnSpPr>
              <a:cxnSpLocks/>
              <a:stCxn id="13" idx="2"/>
              <a:endCxn id="14" idx="0"/>
            </p:cNvCxnSpPr>
            <p:nvPr/>
          </p:nvCxnSpPr>
          <p:spPr>
            <a:xfrm>
              <a:off x="5760000" y="3420000"/>
              <a:ext cx="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直线箭头连接符 24">
              <a:extLst>
                <a:ext uri="{FF2B5EF4-FFF2-40B4-BE49-F238E27FC236}">
                  <a16:creationId xmlns:a16="http://schemas.microsoft.com/office/drawing/2014/main" id="{66555E68-7C23-DFD6-1ACF-FD6486B20CE7}"/>
                </a:ext>
              </a:extLst>
            </p:cNvPr>
            <p:cNvCxnSpPr>
              <a:cxnSpLocks/>
              <a:stCxn id="14" idx="2"/>
              <a:endCxn id="17" idx="0"/>
            </p:cNvCxnSpPr>
            <p:nvPr/>
          </p:nvCxnSpPr>
          <p:spPr>
            <a:xfrm flipH="1">
              <a:off x="3960000" y="468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50" name="文本框 49">
            <a:extLst>
              <a:ext uri="{FF2B5EF4-FFF2-40B4-BE49-F238E27FC236}">
                <a16:creationId xmlns:a16="http://schemas.microsoft.com/office/drawing/2014/main" id="{9756510D-25D4-EEE2-CB2E-205BAFC6B3EC}"/>
              </a:ext>
            </a:extLst>
          </p:cNvPr>
          <p:cNvSpPr txBox="1"/>
          <p:nvPr/>
        </p:nvSpPr>
        <p:spPr>
          <a:xfrm>
            <a:off x="7287158" y="5181854"/>
            <a:ext cx="4030388" cy="1200329"/>
          </a:xfrm>
          <a:prstGeom prst="rect">
            <a:avLst/>
          </a:prstGeom>
          <a:noFill/>
        </p:spPr>
        <p:txBody>
          <a:bodyPr wrap="square" rtlCol="0">
            <a:spAutoFit/>
          </a:bodyPr>
          <a:lstStyle/>
          <a:p>
            <a:r>
              <a:rPr lang="en-US" altLang="zh-CN" dirty="0"/>
              <a:t>Replicates-specific</a:t>
            </a:r>
          </a:p>
          <a:p>
            <a:r>
              <a:rPr lang="en-US" altLang="zh-CN" dirty="0"/>
              <a:t>SNPs</a:t>
            </a:r>
            <a:r>
              <a:rPr lang="zh-CN" altLang="en-US" dirty="0"/>
              <a:t> </a:t>
            </a:r>
            <a:r>
              <a:rPr lang="en-US" altLang="zh-CN" dirty="0"/>
              <a:t>with</a:t>
            </a:r>
            <a:r>
              <a:rPr lang="zh-CN" altLang="en-US" dirty="0"/>
              <a:t> </a:t>
            </a:r>
            <a:r>
              <a:rPr lang="en-US" altLang="zh-CN" dirty="0"/>
              <a:t>significant</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r>
              <a:rPr lang="en-US" altLang="zh-CN" dirty="0">
                <a:solidFill>
                  <a:srgbClr val="C00000"/>
                </a:solidFill>
              </a:rPr>
              <a:t>change</a:t>
            </a:r>
            <a:r>
              <a:rPr lang="zh-CN" altLang="en-US" dirty="0">
                <a:solidFill>
                  <a:srgbClr val="C00000"/>
                </a:solidFill>
              </a:rPr>
              <a:t> </a:t>
            </a:r>
            <a:r>
              <a:rPr lang="en-US" altLang="zh-CN" dirty="0">
                <a:solidFill>
                  <a:srgbClr val="C00000"/>
                </a:solidFill>
              </a:rPr>
              <a:t>parallelly</a:t>
            </a:r>
            <a:r>
              <a:rPr lang="zh-CN" altLang="en-US" dirty="0">
                <a:solidFill>
                  <a:srgbClr val="C00000"/>
                </a:solidFill>
              </a:rPr>
              <a:t> </a:t>
            </a:r>
            <a:r>
              <a:rPr lang="en-US" altLang="zh-CN" dirty="0">
                <a:solidFill>
                  <a:srgbClr val="C00000"/>
                </a:solidFill>
              </a:rPr>
              <a:t>across</a:t>
            </a:r>
            <a:r>
              <a:rPr lang="zh-CN" altLang="en-US" dirty="0">
                <a:solidFill>
                  <a:srgbClr val="C00000"/>
                </a:solidFill>
              </a:rPr>
              <a:t> </a:t>
            </a:r>
            <a:r>
              <a:rPr lang="en-US" altLang="zh-CN" dirty="0">
                <a:solidFill>
                  <a:srgbClr val="C00000"/>
                </a:solidFill>
              </a:rPr>
              <a:t>replicates</a:t>
            </a:r>
            <a:endParaRPr lang="en-US" dirty="0">
              <a:solidFill>
                <a:srgbClr val="C00000"/>
              </a:solidFill>
            </a:endParaRPr>
          </a:p>
        </p:txBody>
      </p:sp>
      <p:graphicFrame>
        <p:nvGraphicFramePr>
          <p:cNvPr id="5" name="内容占位符 8">
            <a:extLst>
              <a:ext uri="{FF2B5EF4-FFF2-40B4-BE49-F238E27FC236}">
                <a16:creationId xmlns:a16="http://schemas.microsoft.com/office/drawing/2014/main" id="{C7D17C52-0449-A89C-DCEF-5FF2276B47F1}"/>
              </a:ext>
            </a:extLst>
          </p:cNvPr>
          <p:cNvGraphicFramePr>
            <a:graphicFrameLocks/>
          </p:cNvGraphicFramePr>
          <p:nvPr/>
        </p:nvGraphicFramePr>
        <p:xfrm>
          <a:off x="8280000" y="2700000"/>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solidFill>
                      <a:schemeClr val="bg1"/>
                    </a:solidFill>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solidFill>
                      <a:schemeClr val="bg1"/>
                    </a:solidFill>
                  </a:tcPr>
                </a:tc>
                <a:tc>
                  <a:txBody>
                    <a:bodyPr/>
                    <a:lstStyle/>
                    <a:p>
                      <a:r>
                        <a:rPr lang="en-US" altLang="zh-CN" dirty="0"/>
                        <a:t>Alternative</a:t>
                      </a:r>
                      <a:r>
                        <a:rPr lang="zh-CN" altLang="en-US" dirty="0"/>
                        <a:t> </a:t>
                      </a:r>
                      <a:r>
                        <a:rPr lang="en-US" altLang="zh-CN" dirty="0"/>
                        <a:t>Allele</a:t>
                      </a:r>
                      <a:endParaRPr lang="en-US" dirty="0"/>
                    </a:p>
                  </a:txBody>
                  <a:tcPr>
                    <a:solidFill>
                      <a:schemeClr val="bg1"/>
                    </a:solidFill>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solidFill>
                      <a:schemeClr val="bg1"/>
                    </a:solidFill>
                  </a:tcPr>
                </a:tc>
                <a:tc>
                  <a:txBody>
                    <a:bodyPr/>
                    <a:lstStyle/>
                    <a:p>
                      <a:r>
                        <a:rPr lang="en-US" altLang="zh-CN" dirty="0"/>
                        <a:t>2</a:t>
                      </a:r>
                      <a:endParaRPr lang="en-US" dirty="0"/>
                    </a:p>
                  </a:txBody>
                  <a:tcPr>
                    <a:solidFill>
                      <a:schemeClr val="bg1"/>
                    </a:solidFill>
                  </a:tcPr>
                </a:tc>
                <a:tc>
                  <a:txBody>
                    <a:bodyPr/>
                    <a:lstStyle/>
                    <a:p>
                      <a:r>
                        <a:rPr lang="en-US" altLang="zh-CN" dirty="0"/>
                        <a:t>48</a:t>
                      </a:r>
                      <a:endParaRPr lang="en-US" dirty="0"/>
                    </a:p>
                  </a:txBody>
                  <a:tcPr>
                    <a:solidFill>
                      <a:schemeClr val="bg1"/>
                    </a:solidFill>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solidFill>
                      <a:schemeClr val="bg1"/>
                    </a:solidFill>
                  </a:tcPr>
                </a:tc>
                <a:tc>
                  <a:txBody>
                    <a:bodyPr/>
                    <a:lstStyle/>
                    <a:p>
                      <a:r>
                        <a:rPr lang="en-US" altLang="zh-CN" dirty="0"/>
                        <a:t>13</a:t>
                      </a:r>
                      <a:endParaRPr lang="en-US" dirty="0"/>
                    </a:p>
                  </a:txBody>
                  <a:tcPr>
                    <a:solidFill>
                      <a:schemeClr val="bg1"/>
                    </a:solidFill>
                  </a:tcPr>
                </a:tc>
                <a:tc>
                  <a:txBody>
                    <a:bodyPr/>
                    <a:lstStyle/>
                    <a:p>
                      <a:r>
                        <a:rPr lang="en-US" altLang="zh-CN" dirty="0"/>
                        <a:t>47</a:t>
                      </a:r>
                      <a:endParaRPr lang="en-US" dirty="0"/>
                    </a:p>
                  </a:txBody>
                  <a:tcPr>
                    <a:solidFill>
                      <a:schemeClr val="bg1"/>
                    </a:solidFill>
                  </a:tcPr>
                </a:tc>
                <a:extLst>
                  <a:ext uri="{0D108BD9-81ED-4DB2-BD59-A6C34878D82A}">
                    <a16:rowId xmlns:a16="http://schemas.microsoft.com/office/drawing/2014/main" val="507610973"/>
                  </a:ext>
                </a:extLst>
              </a:tr>
            </a:tbl>
          </a:graphicData>
        </a:graphic>
      </p:graphicFrame>
      <p:graphicFrame>
        <p:nvGraphicFramePr>
          <p:cNvPr id="6" name="内容占位符 8">
            <a:extLst>
              <a:ext uri="{FF2B5EF4-FFF2-40B4-BE49-F238E27FC236}">
                <a16:creationId xmlns:a16="http://schemas.microsoft.com/office/drawing/2014/main" id="{E69C43CC-FE73-E3EC-FCA0-381F3F1BB614}"/>
              </a:ext>
            </a:extLst>
          </p:cNvPr>
          <p:cNvGraphicFramePr>
            <a:graphicFrameLocks/>
          </p:cNvGraphicFramePr>
          <p:nvPr/>
        </p:nvGraphicFramePr>
        <p:xfrm>
          <a:off x="8100000" y="2880000"/>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solidFill>
                      <a:schemeClr val="bg1"/>
                    </a:solidFill>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solidFill>
                      <a:schemeClr val="bg1"/>
                    </a:solidFill>
                  </a:tcPr>
                </a:tc>
                <a:tc>
                  <a:txBody>
                    <a:bodyPr/>
                    <a:lstStyle/>
                    <a:p>
                      <a:r>
                        <a:rPr lang="en-US" altLang="zh-CN" dirty="0"/>
                        <a:t>Alternative</a:t>
                      </a:r>
                      <a:r>
                        <a:rPr lang="zh-CN" altLang="en-US" dirty="0"/>
                        <a:t> </a:t>
                      </a:r>
                      <a:r>
                        <a:rPr lang="en-US" altLang="zh-CN" dirty="0"/>
                        <a:t>Allele</a:t>
                      </a:r>
                      <a:endParaRPr lang="en-US" dirty="0"/>
                    </a:p>
                  </a:txBody>
                  <a:tcPr>
                    <a:solidFill>
                      <a:schemeClr val="bg1"/>
                    </a:solidFill>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solidFill>
                      <a:schemeClr val="bg1"/>
                    </a:solidFill>
                  </a:tcPr>
                </a:tc>
                <a:tc>
                  <a:txBody>
                    <a:bodyPr/>
                    <a:lstStyle/>
                    <a:p>
                      <a:r>
                        <a:rPr lang="en-US" altLang="zh-CN" dirty="0"/>
                        <a:t>2</a:t>
                      </a:r>
                      <a:endParaRPr lang="en-US" dirty="0"/>
                    </a:p>
                  </a:txBody>
                  <a:tcPr>
                    <a:solidFill>
                      <a:schemeClr val="bg1"/>
                    </a:solidFill>
                  </a:tcPr>
                </a:tc>
                <a:tc>
                  <a:txBody>
                    <a:bodyPr/>
                    <a:lstStyle/>
                    <a:p>
                      <a:r>
                        <a:rPr lang="en-US" altLang="zh-CN" dirty="0"/>
                        <a:t>48</a:t>
                      </a:r>
                      <a:endParaRPr lang="en-US" dirty="0"/>
                    </a:p>
                  </a:txBody>
                  <a:tcPr>
                    <a:solidFill>
                      <a:schemeClr val="bg1"/>
                    </a:solidFill>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solidFill>
                      <a:schemeClr val="bg1"/>
                    </a:solidFill>
                  </a:tcPr>
                </a:tc>
                <a:tc>
                  <a:txBody>
                    <a:bodyPr/>
                    <a:lstStyle/>
                    <a:p>
                      <a:r>
                        <a:rPr lang="en-US" altLang="zh-CN" dirty="0"/>
                        <a:t>13</a:t>
                      </a:r>
                      <a:endParaRPr lang="en-US" dirty="0"/>
                    </a:p>
                  </a:txBody>
                  <a:tcPr>
                    <a:solidFill>
                      <a:schemeClr val="bg1"/>
                    </a:solidFill>
                  </a:tcPr>
                </a:tc>
                <a:tc>
                  <a:txBody>
                    <a:bodyPr/>
                    <a:lstStyle/>
                    <a:p>
                      <a:r>
                        <a:rPr lang="en-US" altLang="zh-CN" dirty="0"/>
                        <a:t>47</a:t>
                      </a:r>
                      <a:endParaRPr lang="en-US" dirty="0"/>
                    </a:p>
                  </a:txBody>
                  <a:tcPr>
                    <a:solidFill>
                      <a:schemeClr val="bg1"/>
                    </a:solidFill>
                  </a:tcPr>
                </a:tc>
                <a:extLst>
                  <a:ext uri="{0D108BD9-81ED-4DB2-BD59-A6C34878D82A}">
                    <a16:rowId xmlns:a16="http://schemas.microsoft.com/office/drawing/2014/main" val="507610973"/>
                  </a:ext>
                </a:extLst>
              </a:tr>
            </a:tbl>
          </a:graphicData>
        </a:graphic>
      </p:graphicFrame>
      <p:graphicFrame>
        <p:nvGraphicFramePr>
          <p:cNvPr id="10" name="内容占位符 8">
            <a:extLst>
              <a:ext uri="{FF2B5EF4-FFF2-40B4-BE49-F238E27FC236}">
                <a16:creationId xmlns:a16="http://schemas.microsoft.com/office/drawing/2014/main" id="{31A9078D-6F51-FAB4-515F-0DF86CEEE0F8}"/>
              </a:ext>
            </a:extLst>
          </p:cNvPr>
          <p:cNvGraphicFramePr>
            <a:graphicFrameLocks/>
          </p:cNvGraphicFramePr>
          <p:nvPr/>
        </p:nvGraphicFramePr>
        <p:xfrm>
          <a:off x="7920000" y="3060000"/>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solidFill>
                      <a:schemeClr val="bg1"/>
                    </a:solidFill>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solidFill>
                      <a:schemeClr val="bg1"/>
                    </a:solidFill>
                  </a:tcPr>
                </a:tc>
                <a:tc>
                  <a:txBody>
                    <a:bodyPr/>
                    <a:lstStyle/>
                    <a:p>
                      <a:r>
                        <a:rPr lang="en-US" altLang="zh-CN" dirty="0"/>
                        <a:t>Alternative</a:t>
                      </a:r>
                      <a:r>
                        <a:rPr lang="zh-CN" altLang="en-US" dirty="0"/>
                        <a:t> </a:t>
                      </a:r>
                      <a:r>
                        <a:rPr lang="en-US" altLang="zh-CN" dirty="0"/>
                        <a:t>Allele</a:t>
                      </a:r>
                      <a:endParaRPr lang="en-US" dirty="0"/>
                    </a:p>
                  </a:txBody>
                  <a:tcPr>
                    <a:solidFill>
                      <a:schemeClr val="bg1"/>
                    </a:solidFill>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solidFill>
                      <a:schemeClr val="bg1"/>
                    </a:solidFill>
                  </a:tcPr>
                </a:tc>
                <a:tc>
                  <a:txBody>
                    <a:bodyPr/>
                    <a:lstStyle/>
                    <a:p>
                      <a:r>
                        <a:rPr lang="en-US" altLang="zh-CN" dirty="0"/>
                        <a:t>2</a:t>
                      </a:r>
                      <a:endParaRPr lang="en-US" dirty="0"/>
                    </a:p>
                  </a:txBody>
                  <a:tcPr>
                    <a:solidFill>
                      <a:schemeClr val="bg1"/>
                    </a:solidFill>
                  </a:tcPr>
                </a:tc>
                <a:tc>
                  <a:txBody>
                    <a:bodyPr/>
                    <a:lstStyle/>
                    <a:p>
                      <a:r>
                        <a:rPr lang="en-US" altLang="zh-CN" dirty="0"/>
                        <a:t>48</a:t>
                      </a:r>
                      <a:endParaRPr lang="en-US" dirty="0"/>
                    </a:p>
                  </a:txBody>
                  <a:tcPr>
                    <a:solidFill>
                      <a:schemeClr val="bg1"/>
                    </a:solidFill>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solidFill>
                      <a:schemeClr val="bg1"/>
                    </a:solidFill>
                  </a:tcPr>
                </a:tc>
                <a:tc>
                  <a:txBody>
                    <a:bodyPr/>
                    <a:lstStyle/>
                    <a:p>
                      <a:r>
                        <a:rPr lang="en-US" altLang="zh-CN" dirty="0"/>
                        <a:t>13</a:t>
                      </a:r>
                      <a:endParaRPr lang="en-US" dirty="0"/>
                    </a:p>
                  </a:txBody>
                  <a:tcPr>
                    <a:solidFill>
                      <a:schemeClr val="bg1"/>
                    </a:solidFill>
                  </a:tcPr>
                </a:tc>
                <a:tc>
                  <a:txBody>
                    <a:bodyPr/>
                    <a:lstStyle/>
                    <a:p>
                      <a:r>
                        <a:rPr lang="en-US" altLang="zh-CN" dirty="0"/>
                        <a:t>47</a:t>
                      </a:r>
                      <a:endParaRPr lang="en-US" dirty="0"/>
                    </a:p>
                  </a:txBody>
                  <a:tcPr>
                    <a:solidFill>
                      <a:schemeClr val="bg1"/>
                    </a:solidFill>
                  </a:tcPr>
                </a:tc>
                <a:extLst>
                  <a:ext uri="{0D108BD9-81ED-4DB2-BD59-A6C34878D82A}">
                    <a16:rowId xmlns:a16="http://schemas.microsoft.com/office/drawing/2014/main" val="507610973"/>
                  </a:ext>
                </a:extLst>
              </a:tr>
            </a:tbl>
          </a:graphicData>
        </a:graphic>
      </p:graphicFrame>
      <p:graphicFrame>
        <p:nvGraphicFramePr>
          <p:cNvPr id="18" name="内容占位符 8">
            <a:extLst>
              <a:ext uri="{FF2B5EF4-FFF2-40B4-BE49-F238E27FC236}">
                <a16:creationId xmlns:a16="http://schemas.microsoft.com/office/drawing/2014/main" id="{5DB42453-710A-1C06-6492-B9CD682A95D1}"/>
              </a:ext>
            </a:extLst>
          </p:cNvPr>
          <p:cNvGraphicFramePr>
            <a:graphicFrameLocks/>
          </p:cNvGraphicFramePr>
          <p:nvPr/>
        </p:nvGraphicFramePr>
        <p:xfrm>
          <a:off x="7740000" y="3240000"/>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solidFill>
                      <a:schemeClr val="bg1"/>
                    </a:solidFill>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solidFill>
                      <a:schemeClr val="bg1"/>
                    </a:solidFill>
                  </a:tcPr>
                </a:tc>
                <a:tc>
                  <a:txBody>
                    <a:bodyPr/>
                    <a:lstStyle/>
                    <a:p>
                      <a:r>
                        <a:rPr lang="en-US" altLang="zh-CN" dirty="0"/>
                        <a:t>Alternative</a:t>
                      </a:r>
                      <a:r>
                        <a:rPr lang="zh-CN" altLang="en-US" dirty="0"/>
                        <a:t> </a:t>
                      </a:r>
                      <a:r>
                        <a:rPr lang="en-US" altLang="zh-CN" dirty="0"/>
                        <a:t>Allele</a:t>
                      </a:r>
                      <a:endParaRPr lang="en-US" dirty="0"/>
                    </a:p>
                  </a:txBody>
                  <a:tcPr>
                    <a:solidFill>
                      <a:schemeClr val="bg1"/>
                    </a:solidFill>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solidFill>
                      <a:schemeClr val="bg1"/>
                    </a:solidFill>
                  </a:tcPr>
                </a:tc>
                <a:tc>
                  <a:txBody>
                    <a:bodyPr/>
                    <a:lstStyle/>
                    <a:p>
                      <a:r>
                        <a:rPr lang="en-US" altLang="zh-CN" dirty="0"/>
                        <a:t>2</a:t>
                      </a:r>
                      <a:endParaRPr lang="en-US" dirty="0"/>
                    </a:p>
                  </a:txBody>
                  <a:tcPr>
                    <a:solidFill>
                      <a:schemeClr val="bg1"/>
                    </a:solidFill>
                  </a:tcPr>
                </a:tc>
                <a:tc>
                  <a:txBody>
                    <a:bodyPr/>
                    <a:lstStyle/>
                    <a:p>
                      <a:r>
                        <a:rPr lang="en-US" altLang="zh-CN" dirty="0"/>
                        <a:t>48</a:t>
                      </a:r>
                      <a:endParaRPr lang="en-US" dirty="0"/>
                    </a:p>
                  </a:txBody>
                  <a:tcPr>
                    <a:solidFill>
                      <a:schemeClr val="bg1"/>
                    </a:solidFill>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solidFill>
                      <a:schemeClr val="bg1"/>
                    </a:solidFill>
                  </a:tcPr>
                </a:tc>
                <a:tc>
                  <a:txBody>
                    <a:bodyPr/>
                    <a:lstStyle/>
                    <a:p>
                      <a:r>
                        <a:rPr lang="en-US" altLang="zh-CN" dirty="0"/>
                        <a:t>13</a:t>
                      </a:r>
                      <a:endParaRPr lang="en-US" dirty="0"/>
                    </a:p>
                  </a:txBody>
                  <a:tcPr>
                    <a:solidFill>
                      <a:schemeClr val="bg1"/>
                    </a:solidFill>
                  </a:tcPr>
                </a:tc>
                <a:tc>
                  <a:txBody>
                    <a:bodyPr/>
                    <a:lstStyle/>
                    <a:p>
                      <a:r>
                        <a:rPr lang="en-US" altLang="zh-CN" dirty="0"/>
                        <a:t>47</a:t>
                      </a:r>
                      <a:endParaRPr lang="en-US" dirty="0"/>
                    </a:p>
                  </a:txBody>
                  <a:tcPr>
                    <a:solidFill>
                      <a:schemeClr val="bg1"/>
                    </a:solidFill>
                  </a:tcPr>
                </a:tc>
                <a:extLst>
                  <a:ext uri="{0D108BD9-81ED-4DB2-BD59-A6C34878D82A}">
                    <a16:rowId xmlns:a16="http://schemas.microsoft.com/office/drawing/2014/main" val="507610973"/>
                  </a:ext>
                </a:extLst>
              </a:tr>
            </a:tbl>
          </a:graphicData>
        </a:graphic>
      </p:graphicFrame>
      <p:sp>
        <p:nvSpPr>
          <p:cNvPr id="21" name="文本框 20">
            <a:extLst>
              <a:ext uri="{FF2B5EF4-FFF2-40B4-BE49-F238E27FC236}">
                <a16:creationId xmlns:a16="http://schemas.microsoft.com/office/drawing/2014/main" id="{091ECAAF-410A-2D32-88FD-3ED4E4E5069D}"/>
              </a:ext>
            </a:extLst>
          </p:cNvPr>
          <p:cNvSpPr txBox="1"/>
          <p:nvPr/>
        </p:nvSpPr>
        <p:spPr>
          <a:xfrm>
            <a:off x="7287158" y="2247837"/>
            <a:ext cx="3037942" cy="369332"/>
          </a:xfrm>
          <a:prstGeom prst="rect">
            <a:avLst/>
          </a:prstGeom>
          <a:noFill/>
        </p:spPr>
        <p:txBody>
          <a:bodyPr wrap="square" rtlCol="0">
            <a:spAutoFit/>
          </a:bodyPr>
          <a:lstStyle/>
          <a:p>
            <a:r>
              <a:rPr lang="en-US" altLang="zh-CN" dirty="0">
                <a:solidFill>
                  <a:srgbClr val="C00000"/>
                </a:solidFill>
              </a:rPr>
              <a:t>K</a:t>
            </a:r>
            <a:r>
              <a:rPr lang="zh-CN" altLang="en-US" dirty="0">
                <a:solidFill>
                  <a:srgbClr val="C00000"/>
                </a:solidFill>
              </a:rPr>
              <a:t> </a:t>
            </a:r>
            <a:r>
              <a:rPr lang="en-US" altLang="zh-CN" dirty="0">
                <a:solidFill>
                  <a:srgbClr val="C00000"/>
                </a:solidFill>
              </a:rPr>
              <a:t>contingency</a:t>
            </a:r>
            <a:r>
              <a:rPr lang="zh-CN" altLang="en-US" dirty="0">
                <a:solidFill>
                  <a:srgbClr val="C00000"/>
                </a:solidFill>
              </a:rPr>
              <a:t> </a:t>
            </a:r>
            <a:r>
              <a:rPr lang="en-US" altLang="zh-CN" dirty="0">
                <a:solidFill>
                  <a:srgbClr val="C00000"/>
                </a:solidFill>
              </a:rPr>
              <a:t>tables</a:t>
            </a:r>
            <a:endParaRPr lang="en-US" dirty="0">
              <a:solidFill>
                <a:srgbClr val="C00000"/>
              </a:solidFill>
            </a:endParaRPr>
          </a:p>
        </p:txBody>
      </p:sp>
      <p:sp>
        <p:nvSpPr>
          <p:cNvPr id="3" name="文本框 2">
            <a:extLst>
              <a:ext uri="{FF2B5EF4-FFF2-40B4-BE49-F238E27FC236}">
                <a16:creationId xmlns:a16="http://schemas.microsoft.com/office/drawing/2014/main" id="{72C265AD-E933-8153-8863-15647231989F}"/>
              </a:ext>
            </a:extLst>
          </p:cNvPr>
          <p:cNvSpPr txBox="1"/>
          <p:nvPr/>
        </p:nvSpPr>
        <p:spPr>
          <a:xfrm>
            <a:off x="10233176" y="4802640"/>
            <a:ext cx="1733006" cy="369332"/>
          </a:xfrm>
          <a:prstGeom prst="rect">
            <a:avLst/>
          </a:prstGeom>
          <a:noFill/>
        </p:spPr>
        <p:txBody>
          <a:bodyPr wrap="square" rtlCol="0">
            <a:spAutoFit/>
          </a:bodyPr>
          <a:lstStyle/>
          <a:p>
            <a:r>
              <a:rPr lang="en-US" dirty="0"/>
              <a:t>#allele count</a:t>
            </a:r>
          </a:p>
        </p:txBody>
      </p:sp>
      <p:sp>
        <p:nvSpPr>
          <p:cNvPr id="31" name="日期占位符 30">
            <a:extLst>
              <a:ext uri="{FF2B5EF4-FFF2-40B4-BE49-F238E27FC236}">
                <a16:creationId xmlns:a16="http://schemas.microsoft.com/office/drawing/2014/main" id="{8079B771-F6D0-9D45-2759-A4D4F32F34B1}"/>
              </a:ext>
            </a:extLst>
          </p:cNvPr>
          <p:cNvSpPr>
            <a:spLocks noGrp="1"/>
          </p:cNvSpPr>
          <p:nvPr>
            <p:ph type="dt" sz="half" idx="10"/>
          </p:nvPr>
        </p:nvSpPr>
        <p:spPr/>
        <p:txBody>
          <a:bodyPr/>
          <a:lstStyle/>
          <a:p>
            <a:r>
              <a:rPr lang="en-US" altLang="zh-CN"/>
              <a:t>2025/03/10</a:t>
            </a:r>
            <a:endParaRPr lang="en-US" altLang="zh-CN" dirty="0"/>
          </a:p>
        </p:txBody>
      </p:sp>
      <p:graphicFrame>
        <p:nvGraphicFramePr>
          <p:cNvPr id="34" name="内容占位符 8">
            <a:extLst>
              <a:ext uri="{FF2B5EF4-FFF2-40B4-BE49-F238E27FC236}">
                <a16:creationId xmlns:a16="http://schemas.microsoft.com/office/drawing/2014/main" id="{6534DD93-8729-A1A1-0CBF-6A784E8F7A7A}"/>
              </a:ext>
            </a:extLst>
          </p:cNvPr>
          <p:cNvGraphicFramePr>
            <a:graphicFrameLocks/>
          </p:cNvGraphicFramePr>
          <p:nvPr/>
        </p:nvGraphicFramePr>
        <p:xfrm>
          <a:off x="7560000" y="3421159"/>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solidFill>
                      <a:schemeClr val="bg1"/>
                    </a:solidFill>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solidFill>
                      <a:schemeClr val="bg1"/>
                    </a:solidFill>
                  </a:tcPr>
                </a:tc>
                <a:tc>
                  <a:txBody>
                    <a:bodyPr/>
                    <a:lstStyle/>
                    <a:p>
                      <a:r>
                        <a:rPr lang="en-US" altLang="zh-CN" dirty="0"/>
                        <a:t>Alternative</a:t>
                      </a:r>
                      <a:r>
                        <a:rPr lang="zh-CN" altLang="en-US" dirty="0"/>
                        <a:t> </a:t>
                      </a:r>
                      <a:r>
                        <a:rPr lang="en-US" altLang="zh-CN" dirty="0"/>
                        <a:t>Allele</a:t>
                      </a:r>
                      <a:endParaRPr lang="en-US" dirty="0"/>
                    </a:p>
                  </a:txBody>
                  <a:tcPr>
                    <a:solidFill>
                      <a:schemeClr val="bg1"/>
                    </a:solidFill>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solidFill>
                      <a:schemeClr val="bg1"/>
                    </a:solidFill>
                  </a:tcPr>
                </a:tc>
                <a:tc>
                  <a:txBody>
                    <a:bodyPr/>
                    <a:lstStyle/>
                    <a:p>
                      <a:r>
                        <a:rPr lang="en-US" altLang="zh-CN" dirty="0"/>
                        <a:t>2</a:t>
                      </a:r>
                      <a:endParaRPr lang="en-US" dirty="0"/>
                    </a:p>
                  </a:txBody>
                  <a:tcPr>
                    <a:solidFill>
                      <a:schemeClr val="bg1"/>
                    </a:solidFill>
                  </a:tcPr>
                </a:tc>
                <a:tc>
                  <a:txBody>
                    <a:bodyPr/>
                    <a:lstStyle/>
                    <a:p>
                      <a:r>
                        <a:rPr lang="en-US" altLang="zh-CN" dirty="0"/>
                        <a:t>48</a:t>
                      </a:r>
                      <a:endParaRPr lang="en-US" dirty="0"/>
                    </a:p>
                  </a:txBody>
                  <a:tcPr>
                    <a:solidFill>
                      <a:schemeClr val="bg1"/>
                    </a:solidFill>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solidFill>
                      <a:schemeClr val="bg1"/>
                    </a:solidFill>
                  </a:tcPr>
                </a:tc>
                <a:tc>
                  <a:txBody>
                    <a:bodyPr/>
                    <a:lstStyle/>
                    <a:p>
                      <a:r>
                        <a:rPr lang="en-US" altLang="zh-CN" dirty="0"/>
                        <a:t>13</a:t>
                      </a:r>
                      <a:endParaRPr lang="en-US" dirty="0"/>
                    </a:p>
                  </a:txBody>
                  <a:tcPr>
                    <a:solidFill>
                      <a:schemeClr val="bg1"/>
                    </a:solidFill>
                  </a:tcPr>
                </a:tc>
                <a:tc>
                  <a:txBody>
                    <a:bodyPr/>
                    <a:lstStyle/>
                    <a:p>
                      <a:r>
                        <a:rPr lang="en-US" altLang="zh-CN" dirty="0"/>
                        <a:t>47</a:t>
                      </a:r>
                      <a:endParaRPr lang="en-US" dirty="0"/>
                    </a:p>
                  </a:txBody>
                  <a:tcPr>
                    <a:solidFill>
                      <a:schemeClr val="bg1"/>
                    </a:solidFill>
                  </a:tcPr>
                </a:tc>
                <a:extLst>
                  <a:ext uri="{0D108BD9-81ED-4DB2-BD59-A6C34878D82A}">
                    <a16:rowId xmlns:a16="http://schemas.microsoft.com/office/drawing/2014/main" val="507610973"/>
                  </a:ext>
                </a:extLst>
              </a:tr>
            </a:tbl>
          </a:graphicData>
        </a:graphic>
      </p:graphicFrame>
      <p:cxnSp>
        <p:nvCxnSpPr>
          <p:cNvPr id="22" name="直线连接符 21">
            <a:extLst>
              <a:ext uri="{FF2B5EF4-FFF2-40B4-BE49-F238E27FC236}">
                <a16:creationId xmlns:a16="http://schemas.microsoft.com/office/drawing/2014/main" id="{1697BBED-9CFF-E94D-20CC-BBEF79197B93}"/>
              </a:ext>
            </a:extLst>
          </p:cNvPr>
          <p:cNvCxnSpPr/>
          <p:nvPr/>
        </p:nvCxnSpPr>
        <p:spPr>
          <a:xfrm>
            <a:off x="629099" y="4232635"/>
            <a:ext cx="2764550" cy="65045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直线连接符 26">
            <a:extLst>
              <a:ext uri="{FF2B5EF4-FFF2-40B4-BE49-F238E27FC236}">
                <a16:creationId xmlns:a16="http://schemas.microsoft.com/office/drawing/2014/main" id="{183C252A-9A4F-2DD1-58D3-51D7F32DDA37}"/>
              </a:ext>
            </a:extLst>
          </p:cNvPr>
          <p:cNvCxnSpPr>
            <a:cxnSpLocks/>
          </p:cNvCxnSpPr>
          <p:nvPr/>
        </p:nvCxnSpPr>
        <p:spPr>
          <a:xfrm flipH="1">
            <a:off x="561804" y="4232635"/>
            <a:ext cx="2831845" cy="65045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7570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5"/>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The ACER package</a:t>
            </a:r>
          </a:p>
        </p:txBody>
      </p:sp>
      <p:sp>
        <p:nvSpPr>
          <p:cNvPr id="263" name="Google Shape;263;p15"/>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Classic CMH-test and classic </a:t>
            </a:r>
            <a:r>
              <a:rPr lang="en-US" dirty="0" err="1"/>
              <a:t>Chisq</a:t>
            </a:r>
            <a:r>
              <a:rPr lang="en-US" dirty="0"/>
              <a:t>-test:</a:t>
            </a:r>
          </a:p>
          <a:p>
            <a:pPr lvl="1"/>
            <a:r>
              <a:rPr lang="en-US" dirty="0"/>
              <a:t>Don’t consider drift, sampling, and pool-seq</a:t>
            </a:r>
          </a:p>
          <a:p>
            <a:pPr lvl="1"/>
            <a:r>
              <a:rPr lang="en-US" dirty="0"/>
              <a:t>Need to generate expected AF based on the Ne and starting AF using neutral simulations (drift)</a:t>
            </a:r>
          </a:p>
          <a:p>
            <a:pPr lvl="1"/>
            <a:r>
              <a:rPr lang="en-US" dirty="0"/>
              <a:t>Can only test two time points </a:t>
            </a:r>
          </a:p>
          <a:p>
            <a:pPr lvl="0"/>
            <a:endParaRPr lang="en-US" dirty="0"/>
          </a:p>
          <a:p>
            <a:pPr lvl="0"/>
            <a:r>
              <a:rPr lang="en-US" dirty="0"/>
              <a:t>ACER:</a:t>
            </a:r>
          </a:p>
          <a:p>
            <a:pPr lvl="1"/>
            <a:r>
              <a:rPr lang="en-US" dirty="0"/>
              <a:t>Modified version of CMH-test and </a:t>
            </a:r>
            <a:r>
              <a:rPr lang="en-US" dirty="0" err="1"/>
              <a:t>chisq</a:t>
            </a:r>
            <a:r>
              <a:rPr lang="en-US" dirty="0"/>
              <a:t>-test</a:t>
            </a:r>
          </a:p>
          <a:p>
            <a:pPr lvl="1"/>
            <a:r>
              <a:rPr lang="en-US" dirty="0"/>
              <a:t>Takes drift, sampling, and pool-seq into account – more efficient (</a:t>
            </a:r>
            <a:r>
              <a:rPr lang="en-US" u="sng" dirty="0"/>
              <a:t>faster</a:t>
            </a:r>
            <a:r>
              <a:rPr lang="en-US" dirty="0"/>
              <a:t>)</a:t>
            </a:r>
          </a:p>
          <a:p>
            <a:pPr lvl="1"/>
            <a:r>
              <a:rPr lang="en-US" dirty="0"/>
              <a:t>Allows including </a:t>
            </a:r>
            <a:r>
              <a:rPr lang="en-US" u="sng" dirty="0"/>
              <a:t>intermediate time points </a:t>
            </a:r>
            <a:r>
              <a:rPr lang="en-US" dirty="0"/>
              <a:t>(if available)</a:t>
            </a:r>
          </a:p>
        </p:txBody>
      </p:sp>
      <p:sp>
        <p:nvSpPr>
          <p:cNvPr id="4" name="页脚占位符 3">
            <a:extLst>
              <a:ext uri="{FF2B5EF4-FFF2-40B4-BE49-F238E27FC236}">
                <a16:creationId xmlns:a16="http://schemas.microsoft.com/office/drawing/2014/main" id="{A7C5F071-FF8C-2998-5AE3-28226C98F41A}"/>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231B9D8E-8A12-8B60-A6BF-9B977B98F043}"/>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23</a:t>
            </a:fld>
            <a:endParaRPr lang="en-US"/>
          </a:p>
        </p:txBody>
      </p:sp>
      <p:sp>
        <p:nvSpPr>
          <p:cNvPr id="2" name="页脚占位符 4">
            <a:extLst>
              <a:ext uri="{FF2B5EF4-FFF2-40B4-BE49-F238E27FC236}">
                <a16:creationId xmlns:a16="http://schemas.microsoft.com/office/drawing/2014/main" id="{A5666A29-E14A-6A22-E16C-E84E870073E3}"/>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3F53C308-D97E-BD42-7955-19EA954947A8}"/>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0"/>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How to detect biological outliers?</a:t>
            </a:r>
          </a:p>
        </p:txBody>
      </p:sp>
      <p:sp>
        <p:nvSpPr>
          <p:cNvPr id="272" name="Google Shape;272;p20"/>
          <p:cNvSpPr txBox="1">
            <a:spLocks noGrp="1"/>
          </p:cNvSpPr>
          <p:nvPr>
            <p:ph idx="1"/>
          </p:nvPr>
        </p:nvSpPr>
        <p:spPr>
          <a:xfrm>
            <a:off x="838200" y="1825625"/>
            <a:ext cx="10515600" cy="4351338"/>
          </a:xfrm>
          <a:noFill/>
          <a:ln>
            <a:noFill/>
          </a:ln>
        </p:spPr>
        <p:txBody>
          <a:bodyPr spcFirstLastPara="1" wrap="square" lIns="91425" tIns="45700" rIns="91425" bIns="45700" anchor="t" anchorCtr="0">
            <a:normAutofit/>
          </a:bodyPr>
          <a:lstStyle/>
          <a:p>
            <a:pPr lvl="0"/>
            <a:r>
              <a:rPr lang="en-US"/>
              <a:t>Manhattan plot</a:t>
            </a:r>
          </a:p>
        </p:txBody>
      </p:sp>
      <p:sp>
        <p:nvSpPr>
          <p:cNvPr id="4" name="页脚占位符 3">
            <a:extLst>
              <a:ext uri="{FF2B5EF4-FFF2-40B4-BE49-F238E27FC236}">
                <a16:creationId xmlns:a16="http://schemas.microsoft.com/office/drawing/2014/main" id="{D2DCD654-E2F9-3522-136D-D5F8757A6EC2}"/>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11CB1EA7-AE20-7C07-E6F4-D0588963C5C8}"/>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24</a:t>
            </a:fld>
            <a:endParaRPr lang="en-US"/>
          </a:p>
        </p:txBody>
      </p:sp>
      <p:pic>
        <p:nvPicPr>
          <p:cNvPr id="276" name="Google Shape;276;p20"/>
          <p:cNvPicPr preferRelativeResize="0"/>
          <p:nvPr/>
        </p:nvPicPr>
        <p:blipFill>
          <a:blip r:embed="rId3">
            <a:clrChange>
              <a:clrFrom>
                <a:srgbClr val="FFFFFF"/>
              </a:clrFrom>
              <a:clrTo>
                <a:srgbClr val="FFFFFF">
                  <a:alpha val="0"/>
                </a:srgbClr>
              </a:clrTo>
            </a:clrChange>
            <a:alphaModFix/>
          </a:blip>
          <a:stretch>
            <a:fillRect/>
          </a:stretch>
        </p:blipFill>
        <p:spPr>
          <a:xfrm>
            <a:off x="3581400" y="2010675"/>
            <a:ext cx="6693996" cy="3262700"/>
          </a:xfrm>
          <a:prstGeom prst="rect">
            <a:avLst/>
          </a:prstGeom>
          <a:noFill/>
          <a:ln>
            <a:noFill/>
          </a:ln>
        </p:spPr>
      </p:pic>
      <p:sp>
        <p:nvSpPr>
          <p:cNvPr id="277" name="Google Shape;277;p20"/>
          <p:cNvSpPr txBox="1"/>
          <p:nvPr/>
        </p:nvSpPr>
        <p:spPr>
          <a:xfrm>
            <a:off x="547800" y="5576207"/>
            <a:ext cx="11096400" cy="701700"/>
          </a:xfrm>
          <a:prstGeom prst="rect">
            <a:avLst/>
          </a:prstGeom>
          <a:noFill/>
          <a:ln>
            <a:noFill/>
          </a:ln>
        </p:spPr>
        <p:txBody>
          <a:bodyPr spcFirstLastPara="1" wrap="square" lIns="91425" tIns="91425" rIns="91425" bIns="91425" anchor="t" anchorCtr="0">
            <a:spAutoFit/>
          </a:bodyPr>
          <a:lstStyle/>
          <a:p>
            <a:pPr marL="228600" marR="0" lvl="0" indent="0" algn="l" rtl="0">
              <a:lnSpc>
                <a:spcPct val="140000"/>
              </a:lnSpc>
              <a:spcBef>
                <a:spcPts val="0"/>
              </a:spcBef>
              <a:spcAft>
                <a:spcPts val="0"/>
              </a:spcAft>
              <a:buNone/>
            </a:pPr>
            <a:r>
              <a:rPr lang="en-US" sz="1200" dirty="0">
                <a:solidFill>
                  <a:schemeClr val="dk2"/>
                </a:solidFill>
                <a:latin typeface="Times New Roman"/>
                <a:ea typeface="Times New Roman"/>
                <a:cs typeface="Times New Roman"/>
                <a:sym typeface="Times New Roman"/>
              </a:rPr>
              <a:t>Neda Barghi, Raymond Tobler, Viola Nolte, Christian Schlötterer, Drosophila simulans: A Species with Improved Resolution in Evolve and </a:t>
            </a:r>
            <a:r>
              <a:rPr lang="en-US" sz="1200" dirty="0" err="1">
                <a:solidFill>
                  <a:schemeClr val="dk2"/>
                </a:solidFill>
                <a:latin typeface="Times New Roman"/>
                <a:ea typeface="Times New Roman"/>
                <a:cs typeface="Times New Roman"/>
                <a:sym typeface="Times New Roman"/>
              </a:rPr>
              <a:t>Resequence</a:t>
            </a:r>
            <a:r>
              <a:rPr lang="en-US" sz="1200" dirty="0">
                <a:solidFill>
                  <a:schemeClr val="dk2"/>
                </a:solidFill>
                <a:latin typeface="Times New Roman"/>
                <a:ea typeface="Times New Roman"/>
                <a:cs typeface="Times New Roman"/>
                <a:sym typeface="Times New Roman"/>
              </a:rPr>
              <a:t> Studies, G3 </a:t>
            </a:r>
            <a:r>
              <a:rPr lang="en-US" sz="1200" dirty="0" err="1">
                <a:solidFill>
                  <a:schemeClr val="dk2"/>
                </a:solidFill>
                <a:latin typeface="Times New Roman"/>
                <a:ea typeface="Times New Roman"/>
                <a:cs typeface="Times New Roman"/>
                <a:sym typeface="Times New Roman"/>
              </a:rPr>
              <a:t>Genes|Genomes|Genetics</a:t>
            </a:r>
            <a:r>
              <a:rPr lang="en-US" sz="1200" dirty="0">
                <a:solidFill>
                  <a:schemeClr val="dk2"/>
                </a:solidFill>
                <a:latin typeface="Times New Roman"/>
                <a:ea typeface="Times New Roman"/>
                <a:cs typeface="Times New Roman"/>
                <a:sym typeface="Times New Roman"/>
              </a:rPr>
              <a:t>, Volume 7, Issue 7, 1 July 2017, Pages 2337–2343, </a:t>
            </a:r>
            <a:r>
              <a:rPr lang="en-US" sz="1200" dirty="0">
                <a:solidFill>
                  <a:schemeClr val="dk2"/>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https://doi.org/10.1534/g3.117.043349</a:t>
            </a:r>
            <a:endParaRPr sz="1200" dirty="0">
              <a:solidFill>
                <a:schemeClr val="dk2"/>
              </a:solidFill>
              <a:latin typeface="Times New Roman"/>
              <a:ea typeface="Times New Roman"/>
              <a:cs typeface="Times New Roman"/>
              <a:sym typeface="Times New Roman"/>
            </a:endParaRPr>
          </a:p>
        </p:txBody>
      </p:sp>
      <p:sp>
        <p:nvSpPr>
          <p:cNvPr id="2" name="页脚占位符 4">
            <a:extLst>
              <a:ext uri="{FF2B5EF4-FFF2-40B4-BE49-F238E27FC236}">
                <a16:creationId xmlns:a16="http://schemas.microsoft.com/office/drawing/2014/main" id="{1472D541-2A3B-93DE-E295-0B957F91988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591CE68D-E4BC-0705-C13B-AD9727762F00}"/>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6"/>
          <p:cNvSpPr txBox="1">
            <a:spLocks noGrp="1"/>
          </p:cNvSpPr>
          <p:nvPr>
            <p:ph type="title"/>
          </p:nvPr>
        </p:nvSpPr>
        <p:spPr>
          <a:xfrm>
            <a:off x="828000" y="1439999"/>
            <a:ext cx="5220000" cy="2880000"/>
          </a:xfrm>
          <a:noFill/>
          <a:ln>
            <a:noFill/>
          </a:ln>
        </p:spPr>
        <p:txBody>
          <a:bodyPr spcFirstLastPara="1" wrap="square" lIns="91425" tIns="45700" rIns="91425" bIns="45700" anchor="b" anchorCtr="0">
            <a:normAutofit/>
          </a:bodyPr>
          <a:lstStyle/>
          <a:p>
            <a:pPr lvl="0" algn="l"/>
            <a:r>
              <a:rPr lang="en-US" dirty="0"/>
              <a:t>Hands on: </a:t>
            </a:r>
          </a:p>
          <a:p>
            <a:pPr lvl="0" algn="l"/>
            <a:r>
              <a:rPr lang="en-US" dirty="0"/>
              <a:t>adapted CMH</a:t>
            </a:r>
          </a:p>
        </p:txBody>
      </p:sp>
      <p:sp>
        <p:nvSpPr>
          <p:cNvPr id="283" name="Google Shape;283;p16"/>
          <p:cNvSpPr txBox="1">
            <a:spLocks noGrp="1"/>
          </p:cNvSpPr>
          <p:nvPr>
            <p:ph type="body" idx="1"/>
          </p:nvPr>
        </p:nvSpPr>
        <p:spPr>
          <a:xfrm>
            <a:off x="831850" y="5339556"/>
            <a:ext cx="10515600" cy="750094"/>
          </a:xfrm>
          <a:noFill/>
          <a:ln>
            <a:noFill/>
          </a:ln>
        </p:spPr>
        <p:txBody>
          <a:bodyPr spcFirstLastPara="1" wrap="square" lIns="91425" tIns="45700" rIns="91425" bIns="45700" anchor="t" anchorCtr="0">
            <a:normAutofit/>
          </a:bodyPr>
          <a:lstStyle/>
          <a:p>
            <a:pPr lvl="0"/>
            <a:r>
              <a:rPr lang="en-US" dirty="0"/>
              <a:t>Without intermediate timepoints : 4.1</a:t>
            </a:r>
          </a:p>
        </p:txBody>
      </p:sp>
      <p:sp>
        <p:nvSpPr>
          <p:cNvPr id="5" name="页脚占位符 4">
            <a:extLst>
              <a:ext uri="{FF2B5EF4-FFF2-40B4-BE49-F238E27FC236}">
                <a16:creationId xmlns:a16="http://schemas.microsoft.com/office/drawing/2014/main" id="{EF3162E4-4E7B-0FA7-3491-F2D12E7CA178}"/>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灯片编号占位符 5">
            <a:extLst>
              <a:ext uri="{FF2B5EF4-FFF2-40B4-BE49-F238E27FC236}">
                <a16:creationId xmlns:a16="http://schemas.microsoft.com/office/drawing/2014/main" id="{28A2E72B-6F26-FE78-7A8A-B15FDD74D090}"/>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25</a:t>
            </a:fld>
            <a:endParaRPr lang="en-US"/>
          </a:p>
        </p:txBody>
      </p:sp>
      <p:pic>
        <p:nvPicPr>
          <p:cNvPr id="2" name="图片 1">
            <a:extLst>
              <a:ext uri="{FF2B5EF4-FFF2-40B4-BE49-F238E27FC236}">
                <a16:creationId xmlns:a16="http://schemas.microsoft.com/office/drawing/2014/main" id="{C35A89FD-B63C-74D8-9372-6AEE02905AE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60000" y="1080000"/>
            <a:ext cx="5903173" cy="4140000"/>
          </a:xfrm>
          <a:prstGeom prst="rect">
            <a:avLst/>
          </a:prstGeom>
        </p:spPr>
      </p:pic>
      <p:sp>
        <p:nvSpPr>
          <p:cNvPr id="3" name="页脚占位符 4">
            <a:extLst>
              <a:ext uri="{FF2B5EF4-FFF2-40B4-BE49-F238E27FC236}">
                <a16:creationId xmlns:a16="http://schemas.microsoft.com/office/drawing/2014/main" id="{EEFB2E28-ADF7-BAFB-72D0-2C100EC2035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10" name="日期占位符 9">
            <a:extLst>
              <a:ext uri="{FF2B5EF4-FFF2-40B4-BE49-F238E27FC236}">
                <a16:creationId xmlns:a16="http://schemas.microsoft.com/office/drawing/2014/main" id="{844323F2-E6DB-C033-B5CB-87CC057CEAD2}"/>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199110473e0_0_29"/>
          <p:cNvSpPr txBox="1">
            <a:spLocks noGrp="1"/>
          </p:cNvSpPr>
          <p:nvPr>
            <p:ph type="title"/>
          </p:nvPr>
        </p:nvSpPr>
        <p:spPr>
          <a:xfrm>
            <a:off x="828000" y="1440000"/>
            <a:ext cx="5220000" cy="2880000"/>
          </a:xfrm>
          <a:noFill/>
          <a:ln>
            <a:noFill/>
          </a:ln>
        </p:spPr>
        <p:txBody>
          <a:bodyPr spcFirstLastPara="1" wrap="square" lIns="91425" tIns="45700" rIns="91425" bIns="45700" anchor="b" anchorCtr="0">
            <a:normAutofit/>
          </a:bodyPr>
          <a:lstStyle/>
          <a:p>
            <a:pPr lvl="0" algn="l"/>
            <a:r>
              <a:rPr lang="en-US" dirty="0"/>
              <a:t>Hands on: </a:t>
            </a:r>
          </a:p>
          <a:p>
            <a:pPr lvl="0" algn="l"/>
            <a:r>
              <a:rPr lang="en-US" dirty="0"/>
              <a:t>adapted X2</a:t>
            </a:r>
          </a:p>
        </p:txBody>
      </p:sp>
      <p:sp>
        <p:nvSpPr>
          <p:cNvPr id="293" name="Google Shape;293;g199110473e0_0_29"/>
          <p:cNvSpPr txBox="1">
            <a:spLocks noGrp="1"/>
          </p:cNvSpPr>
          <p:nvPr>
            <p:ph type="body" idx="1"/>
          </p:nvPr>
        </p:nvSpPr>
        <p:spPr>
          <a:xfrm>
            <a:off x="831850" y="5305425"/>
            <a:ext cx="10515600" cy="784225"/>
          </a:xfrm>
          <a:noFill/>
          <a:ln>
            <a:noFill/>
          </a:ln>
        </p:spPr>
        <p:txBody>
          <a:bodyPr spcFirstLastPara="1" wrap="square" lIns="91425" tIns="45700" rIns="91425" bIns="45700" anchor="t" anchorCtr="0">
            <a:normAutofit/>
          </a:bodyPr>
          <a:lstStyle/>
          <a:p>
            <a:pPr lvl="0"/>
            <a:r>
              <a:rPr lang="en-US" dirty="0"/>
              <a:t>Without intermediate timepoints – 5.1</a:t>
            </a:r>
          </a:p>
        </p:txBody>
      </p:sp>
      <p:sp>
        <p:nvSpPr>
          <p:cNvPr id="5" name="页脚占位符 4">
            <a:extLst>
              <a:ext uri="{FF2B5EF4-FFF2-40B4-BE49-F238E27FC236}">
                <a16:creationId xmlns:a16="http://schemas.microsoft.com/office/drawing/2014/main" id="{ACAEC86B-4F7F-48AD-CE0E-9096F2B4755C}"/>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灯片编号占位符 5">
            <a:extLst>
              <a:ext uri="{FF2B5EF4-FFF2-40B4-BE49-F238E27FC236}">
                <a16:creationId xmlns:a16="http://schemas.microsoft.com/office/drawing/2014/main" id="{E4BCB9FF-2739-7D69-FF72-1C82D225FBE0}"/>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26</a:t>
            </a:fld>
            <a:endParaRPr lang="en-US"/>
          </a:p>
        </p:txBody>
      </p:sp>
      <p:pic>
        <p:nvPicPr>
          <p:cNvPr id="2" name="图片 1">
            <a:extLst>
              <a:ext uri="{FF2B5EF4-FFF2-40B4-BE49-F238E27FC236}">
                <a16:creationId xmlns:a16="http://schemas.microsoft.com/office/drawing/2014/main" id="{9CB27A59-BD33-62EA-460E-23D98966526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60000" y="1080000"/>
            <a:ext cx="5948572" cy="4140000"/>
          </a:xfrm>
          <a:prstGeom prst="rect">
            <a:avLst/>
          </a:prstGeom>
        </p:spPr>
      </p:pic>
      <p:sp>
        <p:nvSpPr>
          <p:cNvPr id="3" name="页脚占位符 4">
            <a:extLst>
              <a:ext uri="{FF2B5EF4-FFF2-40B4-BE49-F238E27FC236}">
                <a16:creationId xmlns:a16="http://schemas.microsoft.com/office/drawing/2014/main" id="{C436ECF5-7BC5-37A0-904B-0480ECC6ACB8}"/>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10" name="日期占位符 9">
            <a:extLst>
              <a:ext uri="{FF2B5EF4-FFF2-40B4-BE49-F238E27FC236}">
                <a16:creationId xmlns:a16="http://schemas.microsoft.com/office/drawing/2014/main" id="{5B4C5259-0DD0-89B9-3AE1-41FD6F840034}"/>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Including intermediate time points</a:t>
            </a:r>
          </a:p>
        </p:txBody>
      </p:sp>
      <p:sp>
        <p:nvSpPr>
          <p:cNvPr id="303" name="Google Shape;303;p17"/>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Usually results in a more conservative testing (less significance)</a:t>
            </a:r>
          </a:p>
          <a:p>
            <a:pPr lvl="0"/>
            <a:endParaRPr lang="en-US" dirty="0"/>
          </a:p>
          <a:p>
            <a:pPr lvl="0"/>
            <a:r>
              <a:rPr lang="en-US" dirty="0"/>
              <a:t>Available methods: ACER-</a:t>
            </a:r>
            <a:r>
              <a:rPr lang="el-GR" dirty="0"/>
              <a:t>χ2, </a:t>
            </a:r>
            <a:r>
              <a:rPr lang="en-US" dirty="0"/>
              <a:t>ACER-CMH, GLM, LM, BBGP, WFABC </a:t>
            </a:r>
          </a:p>
          <a:p>
            <a:pPr lvl="0"/>
            <a:endParaRPr lang="en-US" dirty="0">
              <a:sym typeface="Arial"/>
            </a:endParaRPr>
          </a:p>
          <a:p>
            <a:pPr lvl="0"/>
            <a:r>
              <a:rPr lang="en-US" dirty="0">
                <a:sym typeface="Arial"/>
              </a:rPr>
              <a:t>Code available at sections 4.2 (</a:t>
            </a:r>
            <a:r>
              <a:rPr lang="en-US" dirty="0" err="1">
                <a:sym typeface="Arial"/>
              </a:rPr>
              <a:t>cmh</a:t>
            </a:r>
            <a:r>
              <a:rPr lang="en-US" dirty="0">
                <a:sym typeface="Arial"/>
              </a:rPr>
              <a:t>) and 5.2 (X2)</a:t>
            </a:r>
          </a:p>
          <a:p>
            <a:pPr lvl="0"/>
            <a:endParaRPr lang="en-US" dirty="0"/>
          </a:p>
        </p:txBody>
      </p:sp>
      <p:sp>
        <p:nvSpPr>
          <p:cNvPr id="4" name="页脚占位符 3">
            <a:extLst>
              <a:ext uri="{FF2B5EF4-FFF2-40B4-BE49-F238E27FC236}">
                <a16:creationId xmlns:a16="http://schemas.microsoft.com/office/drawing/2014/main" id="{15CF13DC-E004-71A7-E852-224527A0511F}"/>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5046695B-E497-B1B8-38B0-F726820895C0}"/>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27</a:t>
            </a:fld>
            <a:endParaRPr lang="en-US" dirty="0"/>
          </a:p>
        </p:txBody>
      </p:sp>
      <p:sp>
        <p:nvSpPr>
          <p:cNvPr id="2" name="页脚占位符 4">
            <a:extLst>
              <a:ext uri="{FF2B5EF4-FFF2-40B4-BE49-F238E27FC236}">
                <a16:creationId xmlns:a16="http://schemas.microsoft.com/office/drawing/2014/main" id="{95F127B2-F776-1B84-AB93-F4C18A68005F}"/>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4A000A82-B2C7-9514-BFF9-E7E5AF49FAE2}"/>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9"/>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Recap</a:t>
            </a:r>
          </a:p>
        </p:txBody>
      </p:sp>
      <p:sp>
        <p:nvSpPr>
          <p:cNvPr id="321" name="Google Shape;321;p19"/>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fontScale="92500" lnSpcReduction="10000"/>
          </a:bodyPr>
          <a:lstStyle/>
          <a:p>
            <a:pPr lvl="0"/>
            <a:r>
              <a:rPr lang="en-US" dirty="0"/>
              <a:t>estimate Ne to account for drift</a:t>
            </a:r>
          </a:p>
          <a:p>
            <a:pPr lvl="0"/>
            <a:endParaRPr lang="en-US" dirty="0"/>
          </a:p>
          <a:p>
            <a:pPr lvl="0"/>
            <a:r>
              <a:rPr lang="en-US" dirty="0"/>
              <a:t>adapted-CMH to detect consistent AFC across replicates</a:t>
            </a:r>
            <a:r>
              <a:rPr lang="en-US" altLang="zh-CN" dirty="0"/>
              <a:t> (parallel)</a:t>
            </a:r>
            <a:endParaRPr lang="en-US" dirty="0"/>
          </a:p>
          <a:p>
            <a:pPr lvl="0"/>
            <a:endParaRPr lang="en-US" dirty="0"/>
          </a:p>
          <a:p>
            <a:pPr lvl="0"/>
            <a:r>
              <a:rPr lang="en-US" dirty="0"/>
              <a:t>adapted X2 to detect significant AFC in single replicate</a:t>
            </a:r>
          </a:p>
          <a:p>
            <a:pPr lvl="0"/>
            <a:endParaRPr lang="en-US" dirty="0"/>
          </a:p>
          <a:p>
            <a:pPr lvl="0"/>
            <a:r>
              <a:rPr lang="en-US" dirty="0"/>
              <a:t>more conservative when considering intermediate time points</a:t>
            </a:r>
          </a:p>
          <a:p>
            <a:pPr lvl="0"/>
            <a:endParaRPr lang="en-US" dirty="0"/>
          </a:p>
          <a:p>
            <a:pPr lvl="0"/>
            <a:r>
              <a:rPr lang="en-US" dirty="0"/>
              <a:t>FDR is important!</a:t>
            </a:r>
          </a:p>
        </p:txBody>
      </p:sp>
      <p:sp>
        <p:nvSpPr>
          <p:cNvPr id="4" name="页脚占位符 3">
            <a:extLst>
              <a:ext uri="{FF2B5EF4-FFF2-40B4-BE49-F238E27FC236}">
                <a16:creationId xmlns:a16="http://schemas.microsoft.com/office/drawing/2014/main" id="{187190CE-FC1A-226E-56EB-1FAD0B95BC6A}"/>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D7101938-42BD-E234-9502-DEC97E219A1F}"/>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28</a:t>
            </a:fld>
            <a:endParaRPr lang="en-US"/>
          </a:p>
        </p:txBody>
      </p:sp>
      <p:sp>
        <p:nvSpPr>
          <p:cNvPr id="2" name="页脚占位符 4">
            <a:extLst>
              <a:ext uri="{FF2B5EF4-FFF2-40B4-BE49-F238E27FC236}">
                <a16:creationId xmlns:a16="http://schemas.microsoft.com/office/drawing/2014/main" id="{A5F4BD84-0947-DAD9-277A-D6F4D6E31D8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AF0F1162-A044-E1DD-C05D-5E909AD61BF0}"/>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6"/>
          <p:cNvSpPr txBox="1">
            <a:spLocks noGrp="1"/>
          </p:cNvSpPr>
          <p:nvPr>
            <p:ph type="title"/>
          </p:nvPr>
        </p:nvSpPr>
        <p:spPr>
          <a:xfrm>
            <a:off x="831850" y="1709738"/>
            <a:ext cx="10515600" cy="2852737"/>
          </a:xfrm>
          <a:noFill/>
          <a:ln>
            <a:noFill/>
          </a:ln>
        </p:spPr>
        <p:txBody>
          <a:bodyPr spcFirstLastPara="1" wrap="square" lIns="91425" tIns="45700" rIns="91425" bIns="45700" anchor="b" anchorCtr="0">
            <a:normAutofit/>
          </a:bodyPr>
          <a:lstStyle/>
          <a:p>
            <a:pPr lvl="0"/>
            <a:r>
              <a:rPr lang="en-US" dirty="0"/>
              <a:t>Thanks!</a:t>
            </a:r>
            <a:r>
              <a:rPr lang="en-US" altLang="zh-CN" dirty="0"/>
              <a:t>  </a:t>
            </a:r>
            <a:endParaRPr lang="en-US" dirty="0"/>
          </a:p>
        </p:txBody>
      </p:sp>
      <p:sp>
        <p:nvSpPr>
          <p:cNvPr id="378" name="Google Shape;378;p26"/>
          <p:cNvSpPr txBox="1">
            <a:spLocks noGrp="1"/>
          </p:cNvSpPr>
          <p:nvPr>
            <p:ph type="body" idx="1"/>
          </p:nvPr>
        </p:nvSpPr>
        <p:spPr>
          <a:xfrm>
            <a:off x="831850" y="4589463"/>
            <a:ext cx="10515600" cy="1500187"/>
          </a:xfrm>
          <a:noFill/>
          <a:ln>
            <a:noFill/>
          </a:ln>
        </p:spPr>
        <p:txBody>
          <a:bodyPr spcFirstLastPara="1" wrap="square" lIns="91425" tIns="45700" rIns="91425" bIns="45700" anchor="t" anchorCtr="0">
            <a:normAutofit/>
          </a:bodyPr>
          <a:lstStyle/>
          <a:p>
            <a:pPr lvl="0"/>
            <a:r>
              <a:rPr lang="en-GB" noProof="0"/>
              <a:t>Any questions?</a:t>
            </a:r>
          </a:p>
        </p:txBody>
      </p:sp>
      <p:sp>
        <p:nvSpPr>
          <p:cNvPr id="4" name="页脚占位符 3">
            <a:extLst>
              <a:ext uri="{FF2B5EF4-FFF2-40B4-BE49-F238E27FC236}">
                <a16:creationId xmlns:a16="http://schemas.microsoft.com/office/drawing/2014/main" id="{31D3244F-7DE5-BBA9-81F4-D566F9561B74}"/>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4785BDED-60EC-0BB2-C892-1F677797A6A3}"/>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29</a:t>
            </a:fld>
            <a:endParaRPr lang="en-US"/>
          </a:p>
        </p:txBody>
      </p:sp>
      <p:sp>
        <p:nvSpPr>
          <p:cNvPr id="2" name="页脚占位符 4">
            <a:extLst>
              <a:ext uri="{FF2B5EF4-FFF2-40B4-BE49-F238E27FC236}">
                <a16:creationId xmlns:a16="http://schemas.microsoft.com/office/drawing/2014/main" id="{2B1202D5-5FCC-F060-9BD8-D113416B2BB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21608ED8-F91F-C42A-8F10-55E308E08333}"/>
              </a:ext>
            </a:extLst>
          </p:cNvPr>
          <p:cNvSpPr>
            <a:spLocks noGrp="1"/>
          </p:cNvSpPr>
          <p:nvPr>
            <p:ph type="dt" sz="half" idx="10"/>
          </p:nvPr>
        </p:nvSpPr>
        <p:spPr/>
        <p:txBody>
          <a:bodyPr/>
          <a:lstStyle/>
          <a:p>
            <a:r>
              <a:rPr lang="en-US" altLang="zh-CN"/>
              <a:t>2025/03/10</a:t>
            </a:r>
            <a:endParaRPr lang="en-US" altLang="zh-CN" dirty="0"/>
          </a:p>
        </p:txBody>
      </p:sp>
      <p:sp>
        <p:nvSpPr>
          <p:cNvPr id="6" name="文本框 5">
            <a:extLst>
              <a:ext uri="{FF2B5EF4-FFF2-40B4-BE49-F238E27FC236}">
                <a16:creationId xmlns:a16="http://schemas.microsoft.com/office/drawing/2014/main" id="{3807F304-4CBD-D5C8-D88D-45C215C7BA6B}"/>
              </a:ext>
            </a:extLst>
          </p:cNvPr>
          <p:cNvSpPr txBox="1"/>
          <p:nvPr/>
        </p:nvSpPr>
        <p:spPr>
          <a:xfrm>
            <a:off x="4293909" y="4905415"/>
            <a:ext cx="6292391" cy="646331"/>
          </a:xfrm>
          <a:prstGeom prst="rect">
            <a:avLst/>
          </a:prstGeom>
          <a:noFill/>
        </p:spPr>
        <p:txBody>
          <a:bodyPr wrap="square">
            <a:spAutoFit/>
          </a:bodyPr>
          <a:lstStyle/>
          <a:p>
            <a:pPr lvl="0"/>
            <a:r>
              <a:rPr lang="en-US" altLang="zh-CN" sz="3600" dirty="0">
                <a:solidFill>
                  <a:srgbClr val="C00000"/>
                </a:solidFill>
              </a:rPr>
              <a:t>What happens with linkage?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4104D-8FCD-877D-F267-67D1F1258C89}"/>
              </a:ext>
            </a:extLst>
          </p:cNvPr>
          <p:cNvSpPr>
            <a:spLocks noGrp="1"/>
          </p:cNvSpPr>
          <p:nvPr>
            <p:ph type="title"/>
          </p:nvPr>
        </p:nvSpPr>
        <p:spPr>
          <a:xfrm>
            <a:off x="999640" y="242980"/>
            <a:ext cx="10515600" cy="1325563"/>
          </a:xfrm>
        </p:spPr>
        <p:txBody>
          <a:bodyPr/>
          <a:lstStyle/>
          <a:p>
            <a:r>
              <a:rPr lang="en-US" altLang="zh-CN" dirty="0"/>
              <a:t>Overview</a:t>
            </a:r>
            <a:endParaRPr lang="en-US" dirty="0"/>
          </a:p>
        </p:txBody>
      </p:sp>
      <p:sp>
        <p:nvSpPr>
          <p:cNvPr id="7" name="灯片编号占位符 6">
            <a:extLst>
              <a:ext uri="{FF2B5EF4-FFF2-40B4-BE49-F238E27FC236}">
                <a16:creationId xmlns:a16="http://schemas.microsoft.com/office/drawing/2014/main" id="{57299F0B-1442-1CBE-B9A4-A37236363025}"/>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3</a:t>
            </a:fld>
            <a:endParaRPr lang="en-US"/>
          </a:p>
        </p:txBody>
      </p:sp>
      <p:graphicFrame>
        <p:nvGraphicFramePr>
          <p:cNvPr id="10" name="图示 9">
            <a:extLst>
              <a:ext uri="{FF2B5EF4-FFF2-40B4-BE49-F238E27FC236}">
                <a16:creationId xmlns:a16="http://schemas.microsoft.com/office/drawing/2014/main" id="{387D67C6-7B57-B9C7-C9A7-CA5A712A6D23}"/>
              </a:ext>
            </a:extLst>
          </p:cNvPr>
          <p:cNvGraphicFramePr/>
          <p:nvPr>
            <p:extLst>
              <p:ext uri="{D42A27DB-BD31-4B8C-83A1-F6EECF244321}">
                <p14:modId xmlns:p14="http://schemas.microsoft.com/office/powerpoint/2010/main" val="1053757766"/>
              </p:ext>
            </p:extLst>
          </p:nvPr>
        </p:nvGraphicFramePr>
        <p:xfrm>
          <a:off x="360000" y="1188000"/>
          <a:ext cx="11624310" cy="5087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页脚占位符 4">
            <a:extLst>
              <a:ext uri="{FF2B5EF4-FFF2-40B4-BE49-F238E27FC236}">
                <a16:creationId xmlns:a16="http://schemas.microsoft.com/office/drawing/2014/main" id="{E58375AD-828F-7ED4-E0A0-1D787F9C4417}"/>
              </a:ext>
            </a:extLst>
          </p:cNvPr>
          <p:cNvSpPr txBox="1">
            <a:spLocks/>
          </p:cNvSpPr>
          <p:nvPr/>
        </p:nvSpPr>
        <p:spPr>
          <a:xfrm>
            <a:off x="4038600" y="6364817"/>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3" name="矩形 2">
            <a:extLst>
              <a:ext uri="{FF2B5EF4-FFF2-40B4-BE49-F238E27FC236}">
                <a16:creationId xmlns:a16="http://schemas.microsoft.com/office/drawing/2014/main" id="{726C2928-3973-E40A-673D-EB6257E3E44E}"/>
              </a:ext>
            </a:extLst>
          </p:cNvPr>
          <p:cNvSpPr/>
          <p:nvPr/>
        </p:nvSpPr>
        <p:spPr>
          <a:xfrm>
            <a:off x="364170" y="2199458"/>
            <a:ext cx="3102015" cy="4203459"/>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页脚占位符 8">
            <a:extLst>
              <a:ext uri="{FF2B5EF4-FFF2-40B4-BE49-F238E27FC236}">
                <a16:creationId xmlns:a16="http://schemas.microsoft.com/office/drawing/2014/main" id="{24F43AC2-81B6-335F-333A-A38000376FE2}"/>
              </a:ext>
            </a:extLst>
          </p:cNvPr>
          <p:cNvSpPr>
            <a:spLocks noGrp="1"/>
          </p:cNvSpPr>
          <p:nvPr>
            <p:ph type="ftr" sz="quarter" idx="11"/>
          </p:nvPr>
        </p:nvSpPr>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11" name="日期占位符 10">
            <a:extLst>
              <a:ext uri="{FF2B5EF4-FFF2-40B4-BE49-F238E27FC236}">
                <a16:creationId xmlns:a16="http://schemas.microsoft.com/office/drawing/2014/main" id="{4BFF942F-890A-5BB8-52CB-95B959346A88}"/>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1289399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
          <p:cNvSpPr txBox="1">
            <a:spLocks noGrp="1"/>
          </p:cNvSpPr>
          <p:nvPr>
            <p:ph type="ctrTitle"/>
          </p:nvPr>
        </p:nvSpPr>
        <p:spPr>
          <a:xfrm>
            <a:off x="1524000" y="1122363"/>
            <a:ext cx="9144000" cy="2387600"/>
          </a:xfrm>
          <a:noFill/>
          <a:ln>
            <a:noFill/>
          </a:ln>
        </p:spPr>
        <p:txBody>
          <a:bodyPr spcFirstLastPara="1" wrap="square" lIns="91425" tIns="45700" rIns="91425" bIns="45700" anchor="b" anchorCtr="0">
            <a:normAutofit/>
          </a:bodyPr>
          <a:lstStyle/>
          <a:p>
            <a:pPr lvl="0"/>
            <a:r>
              <a:rPr lang="en-US" altLang="zh-CN" dirty="0"/>
              <a:t>Day1_2</a:t>
            </a:r>
            <a:br>
              <a:rPr lang="en-US" altLang="zh-CN" dirty="0"/>
            </a:br>
            <a:r>
              <a:rPr lang="en-US" dirty="0"/>
              <a:t>Haplotype reconstruction</a:t>
            </a:r>
          </a:p>
        </p:txBody>
      </p:sp>
      <p:sp>
        <p:nvSpPr>
          <p:cNvPr id="99" name="Google Shape;99;p1"/>
          <p:cNvSpPr txBox="1">
            <a:spLocks noGrp="1"/>
          </p:cNvSpPr>
          <p:nvPr>
            <p:ph type="subTitle" idx="1"/>
          </p:nvPr>
        </p:nvSpPr>
        <p:spPr>
          <a:xfrm>
            <a:off x="1524000" y="3602038"/>
            <a:ext cx="9144000" cy="1655762"/>
          </a:xfrm>
          <a:noFill/>
          <a:ln>
            <a:noFill/>
          </a:ln>
        </p:spPr>
        <p:txBody>
          <a:bodyPr spcFirstLastPara="1" wrap="square" lIns="91425" tIns="45700" rIns="91425" bIns="45700" anchor="ctr" anchorCtr="0">
            <a:normAutofit/>
          </a:bodyPr>
          <a:lstStyle/>
          <a:p>
            <a:pPr lvl="0"/>
            <a:r>
              <a:rPr lang="en-US" altLang="zh-CN" dirty="0"/>
              <a:t>Changyi Xiao</a:t>
            </a:r>
            <a:r>
              <a:rPr lang="en-US" dirty="0"/>
              <a:t> &amp; </a:t>
            </a:r>
            <a:r>
              <a:rPr lang="en-US" altLang="zh-CN" dirty="0"/>
              <a:t>Neda Barghi</a:t>
            </a:r>
            <a:endParaRPr lang="en-US" dirty="0"/>
          </a:p>
        </p:txBody>
      </p:sp>
      <p:sp>
        <p:nvSpPr>
          <p:cNvPr id="3" name="页脚占位符 2">
            <a:extLst>
              <a:ext uri="{FF2B5EF4-FFF2-40B4-BE49-F238E27FC236}">
                <a16:creationId xmlns:a16="http://schemas.microsoft.com/office/drawing/2014/main" id="{C5F29B0D-6186-C6B5-ACDC-263481FE887F}"/>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FA36398E-EA8A-DF8F-5BAA-20A0D034D1DD}"/>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30</a:t>
            </a:fld>
            <a:endParaRPr lang="en-US"/>
          </a:p>
        </p:txBody>
      </p:sp>
      <p:sp>
        <p:nvSpPr>
          <p:cNvPr id="8" name="日期占位符 7">
            <a:extLst>
              <a:ext uri="{FF2B5EF4-FFF2-40B4-BE49-F238E27FC236}">
                <a16:creationId xmlns:a16="http://schemas.microsoft.com/office/drawing/2014/main" id="{C209C83F-622D-9D8B-486D-662F36640848}"/>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4104D-8FCD-877D-F267-67D1F1258C89}"/>
              </a:ext>
            </a:extLst>
          </p:cNvPr>
          <p:cNvSpPr>
            <a:spLocks noGrp="1"/>
          </p:cNvSpPr>
          <p:nvPr>
            <p:ph type="title"/>
          </p:nvPr>
        </p:nvSpPr>
        <p:spPr>
          <a:xfrm>
            <a:off x="999640" y="242980"/>
            <a:ext cx="10515600" cy="1325563"/>
          </a:xfrm>
        </p:spPr>
        <p:txBody>
          <a:bodyPr/>
          <a:lstStyle/>
          <a:p>
            <a:r>
              <a:rPr lang="en-US" altLang="zh-CN" dirty="0"/>
              <a:t>Overview</a:t>
            </a:r>
            <a:endParaRPr lang="en-US" dirty="0"/>
          </a:p>
        </p:txBody>
      </p:sp>
      <p:sp>
        <p:nvSpPr>
          <p:cNvPr id="9" name="内容占位符 8">
            <a:extLst>
              <a:ext uri="{FF2B5EF4-FFF2-40B4-BE49-F238E27FC236}">
                <a16:creationId xmlns:a16="http://schemas.microsoft.com/office/drawing/2014/main" id="{01AFD415-D1C5-89AF-74C4-5918C8A5A1B8}"/>
              </a:ext>
            </a:extLst>
          </p:cNvPr>
          <p:cNvSpPr>
            <a:spLocks noGrp="1"/>
          </p:cNvSpPr>
          <p:nvPr>
            <p:ph idx="1"/>
          </p:nvPr>
        </p:nvSpPr>
        <p:spPr/>
        <p:txBody>
          <a:bodyPr/>
          <a:lstStyle/>
          <a:p>
            <a:endParaRPr lang="en-US"/>
          </a:p>
        </p:txBody>
      </p:sp>
      <p:sp>
        <p:nvSpPr>
          <p:cNvPr id="3" name="页脚占位符 2">
            <a:extLst>
              <a:ext uri="{FF2B5EF4-FFF2-40B4-BE49-F238E27FC236}">
                <a16:creationId xmlns:a16="http://schemas.microsoft.com/office/drawing/2014/main" id="{6B0357FB-8239-44FF-48B0-95F3BF48A2EE}"/>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7" name="灯片编号占位符 6">
            <a:extLst>
              <a:ext uri="{FF2B5EF4-FFF2-40B4-BE49-F238E27FC236}">
                <a16:creationId xmlns:a16="http://schemas.microsoft.com/office/drawing/2014/main" id="{61F9D3B5-50C1-5406-44ED-1F67A3B83256}"/>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31</a:t>
            </a:fld>
            <a:endParaRPr lang="en-US"/>
          </a:p>
        </p:txBody>
      </p:sp>
      <p:graphicFrame>
        <p:nvGraphicFramePr>
          <p:cNvPr id="10" name="图示 9">
            <a:extLst>
              <a:ext uri="{FF2B5EF4-FFF2-40B4-BE49-F238E27FC236}">
                <a16:creationId xmlns:a16="http://schemas.microsoft.com/office/drawing/2014/main" id="{387D67C6-7B57-B9C7-C9A7-CA5A712A6D23}"/>
              </a:ext>
            </a:extLst>
          </p:cNvPr>
          <p:cNvGraphicFramePr/>
          <p:nvPr/>
        </p:nvGraphicFramePr>
        <p:xfrm>
          <a:off x="400050" y="1097502"/>
          <a:ext cx="11624310" cy="5087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a16="http://schemas.microsoft.com/office/drawing/2014/main" id="{EC29D4CD-B661-61E0-49E9-E947FF55D26A}"/>
              </a:ext>
            </a:extLst>
          </p:cNvPr>
          <p:cNvSpPr/>
          <p:nvPr/>
        </p:nvSpPr>
        <p:spPr>
          <a:xfrm>
            <a:off x="3483980" y="2152891"/>
            <a:ext cx="3102015" cy="4203459"/>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日期占位符 10">
            <a:extLst>
              <a:ext uri="{FF2B5EF4-FFF2-40B4-BE49-F238E27FC236}">
                <a16:creationId xmlns:a16="http://schemas.microsoft.com/office/drawing/2014/main" id="{859DE0F0-9D62-934C-DCF5-1A1A13AD48E3}"/>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3268351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19a8a0a9480_0_14"/>
          <p:cNvSpPr txBox="1">
            <a:spLocks noGrp="1"/>
          </p:cNvSpPr>
          <p:nvPr>
            <p:ph type="title"/>
          </p:nvPr>
        </p:nvSpPr>
        <p:spPr>
          <a:xfrm>
            <a:off x="999640" y="242980"/>
            <a:ext cx="10515600" cy="1325563"/>
          </a:xfrm>
        </p:spPr>
        <p:txBody>
          <a:bodyPr spcFirstLastPara="1" wrap="square" lIns="91425" tIns="45700" rIns="91425" bIns="45700" anchor="ctr" anchorCtr="0">
            <a:normAutofit/>
          </a:bodyPr>
          <a:lstStyle/>
          <a:p>
            <a:pPr lvl="0"/>
            <a:r>
              <a:rPr lang="en-US" dirty="0"/>
              <a:t>Haplotypes</a:t>
            </a:r>
          </a:p>
        </p:txBody>
      </p:sp>
      <p:sp>
        <p:nvSpPr>
          <p:cNvPr id="125" name="Google Shape;125;g19a8a0a9480_0_14"/>
          <p:cNvSpPr txBox="1">
            <a:spLocks noGrp="1"/>
          </p:cNvSpPr>
          <p:nvPr>
            <p:ph idx="1"/>
          </p:nvPr>
        </p:nvSpPr>
        <p:spPr>
          <a:xfrm>
            <a:off x="635189" y="2083325"/>
            <a:ext cx="5967953" cy="4093638"/>
          </a:xfrm>
        </p:spPr>
        <p:txBody>
          <a:bodyPr spcFirstLastPara="1" wrap="square" lIns="91425" tIns="45700" rIns="91425" bIns="45700" anchor="t" anchorCtr="0">
            <a:normAutofit/>
          </a:bodyPr>
          <a:lstStyle/>
          <a:p>
            <a:pPr lvl="0"/>
            <a:r>
              <a:rPr lang="en-US" sz="3200" dirty="0"/>
              <a:t>Composition of genetic variants (SNPs) which are inherited together on a stretch of DNA </a:t>
            </a:r>
          </a:p>
          <a:p>
            <a:pPr lvl="1"/>
            <a:r>
              <a:rPr lang="en-US" sz="2800" dirty="0"/>
              <a:t>Due to linkage disequilibrium (LD)</a:t>
            </a:r>
          </a:p>
          <a:p>
            <a:pPr lvl="1"/>
            <a:r>
              <a:rPr lang="en-US" sz="2800" dirty="0"/>
              <a:t>Can be large stretches which depend on the LD landscape</a:t>
            </a:r>
          </a:p>
        </p:txBody>
      </p:sp>
      <p:sp>
        <p:nvSpPr>
          <p:cNvPr id="5" name="页脚占位符 4">
            <a:extLst>
              <a:ext uri="{FF2B5EF4-FFF2-40B4-BE49-F238E27FC236}">
                <a16:creationId xmlns:a16="http://schemas.microsoft.com/office/drawing/2014/main" id="{A076AD8A-0044-0318-6BC3-75C48834A388}"/>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灯片编号占位符 5">
            <a:extLst>
              <a:ext uri="{FF2B5EF4-FFF2-40B4-BE49-F238E27FC236}">
                <a16:creationId xmlns:a16="http://schemas.microsoft.com/office/drawing/2014/main" id="{2B57DE16-E754-9C71-1617-A082630639CF}"/>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32</a:t>
            </a:fld>
            <a:endParaRPr lang="en-US"/>
          </a:p>
        </p:txBody>
      </p:sp>
      <p:pic>
        <p:nvPicPr>
          <p:cNvPr id="3" name="Picture 2">
            <a:extLst>
              <a:ext uri="{FF2B5EF4-FFF2-40B4-BE49-F238E27FC236}">
                <a16:creationId xmlns:a16="http://schemas.microsoft.com/office/drawing/2014/main" id="{8D2021DF-BFD4-A641-7D5C-F6F5D5C2A26A}"/>
              </a:ext>
            </a:extLst>
          </p:cNvPr>
          <p:cNvPicPr>
            <a:picLocks noChangeAspect="1"/>
          </p:cNvPicPr>
          <p:nvPr/>
        </p:nvPicPr>
        <p:blipFill rotWithShape="1">
          <a:blip r:embed="rId3">
            <a:clrChange>
              <a:clrFrom>
                <a:srgbClr val="000000">
                  <a:alpha val="0"/>
                </a:srgbClr>
              </a:clrFrom>
              <a:clrTo>
                <a:srgbClr val="000000">
                  <a:alpha val="0"/>
                </a:srgbClr>
              </a:clrTo>
            </a:clrChange>
          </a:blip>
          <a:srcRect l="3802"/>
          <a:stretch/>
        </p:blipFill>
        <p:spPr>
          <a:xfrm>
            <a:off x="7239000" y="2464394"/>
            <a:ext cx="4317811" cy="2806137"/>
          </a:xfrm>
          <a:prstGeom prst="rect">
            <a:avLst/>
          </a:prstGeom>
          <a:ln>
            <a:solidFill>
              <a:schemeClr val="accent1"/>
            </a:solidFill>
          </a:ln>
        </p:spPr>
      </p:pic>
      <p:sp>
        <p:nvSpPr>
          <p:cNvPr id="9" name="日期占位符 8">
            <a:extLst>
              <a:ext uri="{FF2B5EF4-FFF2-40B4-BE49-F238E27FC236}">
                <a16:creationId xmlns:a16="http://schemas.microsoft.com/office/drawing/2014/main" id="{157AFC6B-74A7-D517-1D2D-6B9362328090}"/>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19a8a0a9480_0_21"/>
          <p:cNvSpPr txBox="1">
            <a:spLocks noGrp="1"/>
          </p:cNvSpPr>
          <p:nvPr>
            <p:ph type="title"/>
          </p:nvPr>
        </p:nvSpPr>
        <p:spPr>
          <a:xfrm>
            <a:off x="999640" y="242980"/>
            <a:ext cx="10515600" cy="1325563"/>
          </a:xfrm>
        </p:spPr>
        <p:txBody>
          <a:bodyPr spcFirstLastPara="1" wrap="square" lIns="91425" tIns="45700" rIns="91425" bIns="45700" anchor="ctr" anchorCtr="0">
            <a:normAutofit/>
          </a:bodyPr>
          <a:lstStyle/>
          <a:p>
            <a:pPr lvl="0"/>
            <a:r>
              <a:rPr lang="en-US" dirty="0"/>
              <a:t>Why would we care about haplotypes?</a:t>
            </a:r>
          </a:p>
        </p:txBody>
      </p:sp>
      <p:sp>
        <p:nvSpPr>
          <p:cNvPr id="133" name="Google Shape;133;g19a8a0a9480_0_21"/>
          <p:cNvSpPr txBox="1">
            <a:spLocks noGrp="1"/>
          </p:cNvSpPr>
          <p:nvPr>
            <p:ph idx="1"/>
          </p:nvPr>
        </p:nvSpPr>
        <p:spPr>
          <a:xfrm>
            <a:off x="838200" y="1825625"/>
            <a:ext cx="9455870" cy="4351338"/>
          </a:xfrm>
        </p:spPr>
        <p:txBody>
          <a:bodyPr spcFirstLastPara="1" wrap="square" lIns="91425" tIns="45700" rIns="91425" bIns="45700" anchor="ctr" anchorCtr="0">
            <a:normAutofit/>
          </a:bodyPr>
          <a:lstStyle/>
          <a:p>
            <a:pPr lvl="0"/>
            <a:r>
              <a:rPr lang="en-US" altLang="zh-CN" dirty="0"/>
              <a:t>Haplotype response depends on the joint effects of the underlying SNPs</a:t>
            </a:r>
            <a:r>
              <a:rPr lang="zh-CN" altLang="en-US" dirty="0"/>
              <a:t> </a:t>
            </a:r>
            <a:r>
              <a:rPr lang="en-US" altLang="zh-CN" dirty="0"/>
              <a:t>(non-independent)</a:t>
            </a:r>
            <a:endParaRPr lang="en-US" dirty="0"/>
          </a:p>
          <a:p>
            <a:pPr lvl="0"/>
            <a:endParaRPr lang="en-US" dirty="0"/>
          </a:p>
          <a:p>
            <a:pPr lvl="0"/>
            <a:r>
              <a:rPr lang="en-US" dirty="0"/>
              <a:t>Narrow down the selection target </a:t>
            </a:r>
          </a:p>
          <a:p>
            <a:pPr lvl="1"/>
            <a:r>
              <a:rPr lang="en-US" dirty="0"/>
              <a:t>Many responding dependent SNPs</a:t>
            </a:r>
          </a:p>
          <a:p>
            <a:pPr lvl="0"/>
            <a:endParaRPr lang="en-US" dirty="0"/>
          </a:p>
          <a:p>
            <a:pPr lvl="0"/>
            <a:r>
              <a:rPr lang="en-US" dirty="0"/>
              <a:t>Quantify the number of selection targets</a:t>
            </a:r>
          </a:p>
          <a:p>
            <a:pPr lvl="1"/>
            <a:r>
              <a:rPr lang="en-US" dirty="0"/>
              <a:t>Characterization of the selection response</a:t>
            </a:r>
          </a:p>
        </p:txBody>
      </p:sp>
      <p:sp>
        <p:nvSpPr>
          <p:cNvPr id="5" name="页脚占位符 4">
            <a:extLst>
              <a:ext uri="{FF2B5EF4-FFF2-40B4-BE49-F238E27FC236}">
                <a16:creationId xmlns:a16="http://schemas.microsoft.com/office/drawing/2014/main" id="{71DF0E7F-BE33-E0B3-418C-8AF0D2F8F1DE}"/>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灯片编号占位符 5">
            <a:extLst>
              <a:ext uri="{FF2B5EF4-FFF2-40B4-BE49-F238E27FC236}">
                <a16:creationId xmlns:a16="http://schemas.microsoft.com/office/drawing/2014/main" id="{149645C8-7566-E4FC-2958-81B4AD47EEAB}"/>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33</a:t>
            </a:fld>
            <a:endParaRPr lang="en-US"/>
          </a:p>
        </p:txBody>
      </p:sp>
      <p:pic>
        <p:nvPicPr>
          <p:cNvPr id="3" name="Picture 2">
            <a:extLst>
              <a:ext uri="{FF2B5EF4-FFF2-40B4-BE49-F238E27FC236}">
                <a16:creationId xmlns:a16="http://schemas.microsoft.com/office/drawing/2014/main" id="{F69ACAE0-EDBF-123A-CCB7-0F3EC7D94134}"/>
              </a:ext>
            </a:extLst>
          </p:cNvPr>
          <p:cNvPicPr>
            <a:picLocks noChangeAspect="1"/>
          </p:cNvPicPr>
          <p:nvPr/>
        </p:nvPicPr>
        <p:blipFill rotWithShape="1">
          <a:blip r:embed="rId3">
            <a:clrChange>
              <a:clrFrom>
                <a:srgbClr val="000000">
                  <a:alpha val="0"/>
                </a:srgbClr>
              </a:clrFrom>
              <a:clrTo>
                <a:srgbClr val="000000">
                  <a:alpha val="0"/>
                </a:srgbClr>
              </a:clrTo>
            </a:clrChange>
          </a:blip>
          <a:srcRect l="6588" t="4220" r="4166" b="10921"/>
          <a:stretch/>
        </p:blipFill>
        <p:spPr>
          <a:xfrm>
            <a:off x="7265953" y="3226400"/>
            <a:ext cx="4614617" cy="2743200"/>
          </a:xfrm>
          <a:prstGeom prst="rect">
            <a:avLst/>
          </a:prstGeom>
          <a:ln>
            <a:solidFill>
              <a:schemeClr val="accent1"/>
            </a:solidFill>
          </a:ln>
        </p:spPr>
      </p:pic>
      <p:sp>
        <p:nvSpPr>
          <p:cNvPr id="9" name="日期占位符 8">
            <a:extLst>
              <a:ext uri="{FF2B5EF4-FFF2-40B4-BE49-F238E27FC236}">
                <a16:creationId xmlns:a16="http://schemas.microsoft.com/office/drawing/2014/main" id="{D7EA0812-2B41-A451-5257-AB74E9000652}"/>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3846187-1663-5FEB-7991-0E84E883BADD}"/>
              </a:ext>
            </a:extLst>
          </p:cNvPr>
          <p:cNvSpPr>
            <a:spLocks noGrp="1"/>
          </p:cNvSpPr>
          <p:nvPr>
            <p:ph type="dt" sz="half" idx="10"/>
          </p:nvPr>
        </p:nvSpPr>
        <p:spPr/>
        <p:txBody>
          <a:bodyPr/>
          <a:lstStyle/>
          <a:p>
            <a:r>
              <a:rPr lang="en-US" altLang="zh-CN"/>
              <a:t>2025/03/10</a:t>
            </a:r>
            <a:endParaRPr lang="en-US" altLang="zh-CN" dirty="0"/>
          </a:p>
        </p:txBody>
      </p:sp>
      <p:sp>
        <p:nvSpPr>
          <p:cNvPr id="5" name="Footer Placeholder 4">
            <a:extLst>
              <a:ext uri="{FF2B5EF4-FFF2-40B4-BE49-F238E27FC236}">
                <a16:creationId xmlns:a16="http://schemas.microsoft.com/office/drawing/2014/main" id="{BE15CD4A-45CA-1287-50BE-3A7899C562C7}"/>
              </a:ext>
            </a:extLst>
          </p:cNvPr>
          <p:cNvSpPr>
            <a:spLocks noGrp="1"/>
          </p:cNvSpPr>
          <p:nvPr>
            <p:ph type="ftr" sz="quarter" idx="11"/>
          </p:nvPr>
        </p:nvSpPr>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Slide Number Placeholder 5">
            <a:extLst>
              <a:ext uri="{FF2B5EF4-FFF2-40B4-BE49-F238E27FC236}">
                <a16:creationId xmlns:a16="http://schemas.microsoft.com/office/drawing/2014/main" id="{E7F7DCC2-9F1F-58C1-02CA-AAB6E1AEF0CC}"/>
              </a:ext>
            </a:extLst>
          </p:cNvPr>
          <p:cNvSpPr>
            <a:spLocks noGrp="1"/>
          </p:cNvSpPr>
          <p:nvPr>
            <p:ph type="sldNum" sz="quarter" idx="12"/>
          </p:nvPr>
        </p:nvSpPr>
        <p:spPr/>
        <p:txBody>
          <a:bodyPr/>
          <a:lstStyle/>
          <a:p>
            <a:fld id="{9A31E271-03AF-4B41-9610-D3284CBE8C5C}" type="slidenum">
              <a:rPr lang="en-US" smtClean="0"/>
              <a:t>34</a:t>
            </a:fld>
            <a:endParaRPr lang="en-US"/>
          </a:p>
        </p:txBody>
      </p:sp>
      <p:pic>
        <p:nvPicPr>
          <p:cNvPr id="7" name="Picture 6" descr="Screen Shot 2018-05-01 at 14.10.56.png">
            <a:extLst>
              <a:ext uri="{FF2B5EF4-FFF2-40B4-BE49-F238E27FC236}">
                <a16:creationId xmlns:a16="http://schemas.microsoft.com/office/drawing/2014/main" id="{6FFBA396-0CCB-56C1-5FA2-C50E0A5227E0}"/>
              </a:ext>
            </a:extLst>
          </p:cNvPr>
          <p:cNvPicPr>
            <a:picLocks noChangeAspect="1"/>
          </p:cNvPicPr>
          <p:nvPr/>
        </p:nvPicPr>
        <p:blipFill>
          <a:blip r:embed="rId3"/>
          <a:stretch>
            <a:fillRect/>
          </a:stretch>
        </p:blipFill>
        <p:spPr>
          <a:xfrm>
            <a:off x="1524000" y="2329676"/>
            <a:ext cx="9144000" cy="3414475"/>
          </a:xfrm>
          <a:prstGeom prst="rect">
            <a:avLst/>
          </a:prstGeom>
        </p:spPr>
      </p:pic>
    </p:spTree>
    <p:extLst>
      <p:ext uri="{BB962C8B-B14F-4D97-AF65-F5344CB8AC3E}">
        <p14:creationId xmlns:p14="http://schemas.microsoft.com/office/powerpoint/2010/main" val="1381669714"/>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19a8a0a9480_0_42"/>
          <p:cNvSpPr txBox="1">
            <a:spLocks noGrp="1"/>
          </p:cNvSpPr>
          <p:nvPr>
            <p:ph type="title"/>
          </p:nvPr>
        </p:nvSpPr>
        <p:spPr>
          <a:xfrm>
            <a:off x="999640" y="242980"/>
            <a:ext cx="10515600" cy="1325563"/>
          </a:xfrm>
        </p:spPr>
        <p:txBody>
          <a:bodyPr spcFirstLastPara="1" wrap="square" lIns="91425" tIns="45700" rIns="91425" bIns="45700" anchor="ctr" anchorCtr="0">
            <a:normAutofit/>
          </a:bodyPr>
          <a:lstStyle/>
          <a:p>
            <a:pPr lvl="0"/>
            <a:r>
              <a:rPr lang="en-US"/>
              <a:t>In the absence of haplotype data …</a:t>
            </a:r>
          </a:p>
        </p:txBody>
      </p:sp>
      <p:sp>
        <p:nvSpPr>
          <p:cNvPr id="141" name="Google Shape;141;g19a8a0a9480_0_42"/>
          <p:cNvSpPr txBox="1">
            <a:spLocks noGrp="1"/>
          </p:cNvSpPr>
          <p:nvPr>
            <p:ph idx="1"/>
          </p:nvPr>
        </p:nvSpPr>
        <p:spPr>
          <a:xfrm>
            <a:off x="838200" y="1825625"/>
            <a:ext cx="10515600" cy="4351338"/>
          </a:xfrm>
        </p:spPr>
        <p:txBody>
          <a:bodyPr spcFirstLastPara="1" wrap="square" lIns="91425" tIns="45700" rIns="91425" bIns="45700" anchor="ctr" anchorCtr="0">
            <a:normAutofit/>
          </a:bodyPr>
          <a:lstStyle/>
          <a:p>
            <a:pPr lvl="0"/>
            <a:r>
              <a:rPr lang="en-US" dirty="0"/>
              <a:t>The resolution of LD information in Pool-seq is only up to the read length</a:t>
            </a:r>
          </a:p>
          <a:p>
            <a:pPr lvl="1"/>
            <a:r>
              <a:rPr lang="en-US" dirty="0"/>
              <a:t>Much shorter than actual haplotypes and targets of selection</a:t>
            </a:r>
          </a:p>
          <a:p>
            <a:pPr lvl="0"/>
            <a:endParaRPr lang="en-US" dirty="0"/>
          </a:p>
          <a:p>
            <a:pPr lvl="0"/>
            <a:r>
              <a:rPr lang="en-US" dirty="0"/>
              <a:t>How could we maneuver this problem?</a:t>
            </a:r>
          </a:p>
        </p:txBody>
      </p:sp>
      <p:sp>
        <p:nvSpPr>
          <p:cNvPr id="4" name="页脚占位符 3">
            <a:extLst>
              <a:ext uri="{FF2B5EF4-FFF2-40B4-BE49-F238E27FC236}">
                <a16:creationId xmlns:a16="http://schemas.microsoft.com/office/drawing/2014/main" id="{5391DA24-1959-998F-2B2B-AE9748D2DFF6}"/>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733F98DA-1160-FA4A-F297-D235448513C6}"/>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35</a:t>
            </a:fld>
            <a:endParaRPr lang="en-US"/>
          </a:p>
        </p:txBody>
      </p:sp>
      <p:sp>
        <p:nvSpPr>
          <p:cNvPr id="8" name="日期占位符 7">
            <a:extLst>
              <a:ext uri="{FF2B5EF4-FFF2-40B4-BE49-F238E27FC236}">
                <a16:creationId xmlns:a16="http://schemas.microsoft.com/office/drawing/2014/main" id="{4C7C8B49-FD18-CA18-2295-261CE2685226}"/>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19a8a0a9480_0_49"/>
          <p:cNvSpPr txBox="1">
            <a:spLocks noGrp="1"/>
          </p:cNvSpPr>
          <p:nvPr>
            <p:ph type="title"/>
          </p:nvPr>
        </p:nvSpPr>
        <p:spPr>
          <a:xfrm>
            <a:off x="999640" y="242980"/>
            <a:ext cx="10515600" cy="1325563"/>
          </a:xfrm>
        </p:spPr>
        <p:txBody>
          <a:bodyPr spcFirstLastPara="1" wrap="square" lIns="91425" tIns="45700" rIns="91425" bIns="45700" anchor="ctr" anchorCtr="0">
            <a:normAutofit/>
          </a:bodyPr>
          <a:lstStyle/>
          <a:p>
            <a:pPr lvl="0"/>
            <a:r>
              <a:rPr lang="en-US"/>
              <a:t>… and presence of time series pool-sed data</a:t>
            </a:r>
          </a:p>
        </p:txBody>
      </p:sp>
      <p:sp>
        <p:nvSpPr>
          <p:cNvPr id="149" name="Google Shape;149;g19a8a0a9480_0_49"/>
          <p:cNvSpPr txBox="1">
            <a:spLocks noGrp="1"/>
          </p:cNvSpPr>
          <p:nvPr>
            <p:ph idx="1"/>
          </p:nvPr>
        </p:nvSpPr>
        <p:spPr>
          <a:xfrm>
            <a:off x="838200" y="1825625"/>
            <a:ext cx="10515600" cy="4351338"/>
          </a:xfrm>
        </p:spPr>
        <p:txBody>
          <a:bodyPr spcFirstLastPara="1" wrap="square" lIns="91425" tIns="45700" rIns="91425" bIns="45700" anchor="ctr" anchorCtr="0">
            <a:normAutofit/>
          </a:bodyPr>
          <a:lstStyle/>
          <a:p>
            <a:pPr lvl="0"/>
            <a:r>
              <a:rPr lang="en-US" dirty="0"/>
              <a:t>Time series of pooled individuals allows us to track the frequency of SNPs across generation</a:t>
            </a:r>
          </a:p>
          <a:p>
            <a:pPr lvl="1"/>
            <a:r>
              <a:rPr lang="en-US" altLang="zh-CN" dirty="0"/>
              <a:t>SNPs</a:t>
            </a:r>
            <a:r>
              <a:rPr lang="zh-CN" altLang="en-US" dirty="0"/>
              <a:t> </a:t>
            </a:r>
            <a:r>
              <a:rPr lang="en-US" altLang="zh-CN" dirty="0"/>
              <a:t>located</a:t>
            </a:r>
            <a:r>
              <a:rPr lang="zh-CN" altLang="en-US" dirty="0"/>
              <a:t> </a:t>
            </a:r>
            <a:r>
              <a:rPr lang="en-US" altLang="zh-CN" dirty="0"/>
              <a:t>on</a:t>
            </a:r>
            <a:r>
              <a:rPr lang="zh-CN" altLang="en-US" dirty="0"/>
              <a:t> </a:t>
            </a:r>
            <a:r>
              <a:rPr lang="en-US" altLang="zh-CN" dirty="0"/>
              <a:t>the</a:t>
            </a:r>
            <a:r>
              <a:rPr lang="zh-CN" altLang="en-US" dirty="0"/>
              <a:t> </a:t>
            </a:r>
            <a:r>
              <a:rPr lang="en-US" altLang="zh-CN" dirty="0"/>
              <a:t>same</a:t>
            </a:r>
            <a:r>
              <a:rPr lang="zh-CN" altLang="en-US" dirty="0"/>
              <a:t> </a:t>
            </a:r>
            <a:r>
              <a:rPr lang="en-US" altLang="zh-CN" dirty="0"/>
              <a:t>haplotypes</a:t>
            </a:r>
            <a:r>
              <a:rPr lang="zh-CN" altLang="en-US" dirty="0"/>
              <a:t> </a:t>
            </a:r>
            <a:r>
              <a:rPr lang="en-US" altLang="zh-CN" dirty="0"/>
              <a:t>tends</a:t>
            </a:r>
            <a:r>
              <a:rPr lang="zh-CN" altLang="en-US" dirty="0"/>
              <a:t> </a:t>
            </a:r>
            <a:r>
              <a:rPr lang="en-US" altLang="zh-CN" dirty="0"/>
              <a:t>to</a:t>
            </a:r>
            <a:r>
              <a:rPr lang="zh-CN" altLang="en-US" dirty="0"/>
              <a:t> </a:t>
            </a:r>
            <a:r>
              <a:rPr lang="en-US" altLang="zh-CN" dirty="0"/>
              <a:t>have</a:t>
            </a:r>
            <a:r>
              <a:rPr lang="zh-CN" altLang="en-US" dirty="0"/>
              <a:t> </a:t>
            </a:r>
            <a:r>
              <a:rPr lang="en-US" altLang="zh-CN" dirty="0"/>
              <a:t>correlated</a:t>
            </a:r>
            <a:r>
              <a:rPr lang="zh-CN" altLang="en-US" dirty="0"/>
              <a:t> </a:t>
            </a:r>
            <a:r>
              <a:rPr lang="en-US" altLang="zh-CN" dirty="0"/>
              <a:t>frequency</a:t>
            </a:r>
            <a:r>
              <a:rPr lang="zh-CN" altLang="en-US" dirty="0"/>
              <a:t> </a:t>
            </a:r>
            <a:r>
              <a:rPr lang="en-US" altLang="zh-CN" dirty="0"/>
              <a:t>change</a:t>
            </a:r>
            <a:endParaRPr lang="en-US" dirty="0"/>
          </a:p>
          <a:p>
            <a:pPr lvl="0"/>
            <a:endParaRPr lang="en-US" dirty="0"/>
          </a:p>
          <a:p>
            <a:pPr lvl="0"/>
            <a:r>
              <a:rPr lang="en-US" dirty="0"/>
              <a:t>→ This information can be used to reconstruct haplotypes</a:t>
            </a:r>
          </a:p>
          <a:p>
            <a:pPr lvl="0"/>
            <a:endParaRPr lang="en-US" dirty="0"/>
          </a:p>
          <a:p>
            <a:pPr lvl="0"/>
            <a:endParaRPr lang="en-US" dirty="0"/>
          </a:p>
        </p:txBody>
      </p:sp>
      <p:sp>
        <p:nvSpPr>
          <p:cNvPr id="4" name="页脚占位符 3">
            <a:extLst>
              <a:ext uri="{FF2B5EF4-FFF2-40B4-BE49-F238E27FC236}">
                <a16:creationId xmlns:a16="http://schemas.microsoft.com/office/drawing/2014/main" id="{CD16C6B9-A4C5-D468-B1E1-B4AE523ECD9A}"/>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CC22FFC8-2A92-9814-9364-D8090AB40779}"/>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36</a:t>
            </a:fld>
            <a:endParaRPr lang="en-US"/>
          </a:p>
        </p:txBody>
      </p:sp>
      <p:sp>
        <p:nvSpPr>
          <p:cNvPr id="8" name="日期占位符 7">
            <a:extLst>
              <a:ext uri="{FF2B5EF4-FFF2-40B4-BE49-F238E27FC236}">
                <a16:creationId xmlns:a16="http://schemas.microsoft.com/office/drawing/2014/main" id="{C89CF9BE-059F-78EE-A9A6-3454069AB7BA}"/>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The effect </a:t>
            </a:r>
            <a:r>
              <a:rPr lang="de-DE" dirty="0" err="1"/>
              <a:t>of</a:t>
            </a:r>
            <a:r>
              <a:rPr lang="de-DE" dirty="0"/>
              <a:t> </a:t>
            </a:r>
            <a:r>
              <a:rPr lang="de-DE" dirty="0" err="1"/>
              <a:t>long</a:t>
            </a:r>
            <a:r>
              <a:rPr lang="de-DE" dirty="0"/>
              <a:t>-range LD on linked selection</a:t>
            </a:r>
            <a:endParaRPr lang="en-US" dirty="0"/>
          </a:p>
        </p:txBody>
      </p:sp>
      <p:pic>
        <p:nvPicPr>
          <p:cNvPr id="3074" name="Picture 2" descr="An external file that holds a picture, illustration, etc.&#10;Object name is nihms534139f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0476" y="1683044"/>
            <a:ext cx="5946416" cy="49496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643857" y="6448062"/>
            <a:ext cx="2563651" cy="369332"/>
          </a:xfrm>
          <a:prstGeom prst="rect">
            <a:avLst/>
          </a:prstGeom>
          <a:noFill/>
        </p:spPr>
        <p:txBody>
          <a:bodyPr wrap="none" rtlCol="0">
            <a:spAutoFit/>
          </a:bodyPr>
          <a:lstStyle/>
          <a:p>
            <a:r>
              <a:rPr lang="en-US" dirty="0"/>
              <a:t>Turner and </a:t>
            </a:r>
            <a:r>
              <a:rPr lang="en-US" dirty="0" err="1"/>
              <a:t>Nuzhdin</a:t>
            </a:r>
            <a:r>
              <a:rPr lang="en-US" dirty="0"/>
              <a:t> 2013</a:t>
            </a:r>
          </a:p>
        </p:txBody>
      </p:sp>
      <p:sp>
        <p:nvSpPr>
          <p:cNvPr id="4" name="Slide Number Placeholder 3"/>
          <p:cNvSpPr>
            <a:spLocks noGrp="1"/>
          </p:cNvSpPr>
          <p:nvPr>
            <p:ph type="sldNum" sz="quarter" idx="12"/>
          </p:nvPr>
        </p:nvSpPr>
        <p:spPr/>
        <p:txBody>
          <a:bodyPr/>
          <a:lstStyle/>
          <a:p>
            <a:fld id="{6B14C376-3427-49F3-822A-92476D4F6FA2}" type="slidenum">
              <a:rPr lang="en-US" smtClean="0"/>
              <a:t>37</a:t>
            </a:fld>
            <a:endParaRPr lang="en-US"/>
          </a:p>
        </p:txBody>
      </p:sp>
    </p:spTree>
    <p:extLst>
      <p:ext uri="{BB962C8B-B14F-4D97-AF65-F5344CB8AC3E}">
        <p14:creationId xmlns:p14="http://schemas.microsoft.com/office/powerpoint/2010/main" val="905976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2"/>
          <p:cNvSpPr txBox="1">
            <a:spLocks/>
          </p:cNvSpPr>
          <p:nvPr/>
        </p:nvSpPr>
        <p:spPr>
          <a:xfrm>
            <a:off x="2174806" y="2135748"/>
            <a:ext cx="7987553" cy="1172029"/>
          </a:xfrm>
          <a:prstGeom prst="rect">
            <a:avLst/>
          </a:prstGeom>
        </p:spPr>
        <p:txBody>
          <a:bodyPr vert="horz" lIns="89867" tIns="44934" rIns="89867" bIns="44934" rtlCol="0">
            <a:noAutofit/>
          </a:bodyPr>
          <a:lstStyle/>
          <a:p>
            <a:pPr marL="337015" indent="-337015">
              <a:spcBef>
                <a:spcPct val="20000"/>
              </a:spcBef>
              <a:buFont typeface="Arial"/>
              <a:buChar char="•"/>
            </a:pPr>
            <a:r>
              <a:rPr lang="en-US" sz="2206" dirty="0"/>
              <a:t>Frequency trajectories of linked (selected and hitchhiking) SNPs are correlated across time and replicates.</a:t>
            </a:r>
            <a:endParaRPr lang="en-US" sz="2000" dirty="0"/>
          </a:p>
          <a:p>
            <a:pPr marL="337015" indent="-337015">
              <a:spcBef>
                <a:spcPct val="20000"/>
              </a:spcBef>
              <a:buFont typeface="Arial"/>
              <a:buChar char="•"/>
            </a:pPr>
            <a:endParaRPr lang="en-US" sz="2206" i="1" dirty="0"/>
          </a:p>
          <a:p>
            <a:pPr marL="337015" indent="-337015">
              <a:spcBef>
                <a:spcPct val="20000"/>
              </a:spcBef>
              <a:buFont typeface="Arial"/>
              <a:buChar char="•"/>
              <a:defRPr/>
            </a:pPr>
            <a:endParaRPr lang="en-US" sz="2206" dirty="0"/>
          </a:p>
        </p:txBody>
      </p:sp>
      <p:sp>
        <p:nvSpPr>
          <p:cNvPr id="2" name="TextBox 1"/>
          <p:cNvSpPr txBox="1"/>
          <p:nvPr/>
        </p:nvSpPr>
        <p:spPr>
          <a:xfrm>
            <a:off x="727364" y="282932"/>
            <a:ext cx="11045536" cy="1446550"/>
          </a:xfrm>
          <a:prstGeom prst="rect">
            <a:avLst/>
          </a:prstGeom>
          <a:noFill/>
        </p:spPr>
        <p:txBody>
          <a:bodyPr wrap="square" rtlCol="0">
            <a:spAutoFit/>
          </a:bodyPr>
          <a:lstStyle/>
          <a:p>
            <a:pPr algn="ctr"/>
            <a:r>
              <a:rPr lang="en-US" sz="4400" dirty="0">
                <a:latin typeface="+mj-lt"/>
              </a:rPr>
              <a:t>Reconstruction of selected haplotype blocks from Pool-</a:t>
            </a:r>
            <a:r>
              <a:rPr lang="en-US" sz="4400" dirty="0" err="1">
                <a:latin typeface="+mj-lt"/>
              </a:rPr>
              <a:t>Seq</a:t>
            </a:r>
            <a:endParaRPr lang="en-US" sz="4400" dirty="0">
              <a:latin typeface="+mj-lt"/>
            </a:endParaRPr>
          </a:p>
        </p:txBody>
      </p:sp>
      <p:sp>
        <p:nvSpPr>
          <p:cNvPr id="6" name="TextBox 5"/>
          <p:cNvSpPr txBox="1"/>
          <p:nvPr/>
        </p:nvSpPr>
        <p:spPr>
          <a:xfrm>
            <a:off x="8368621" y="5642302"/>
            <a:ext cx="2107115" cy="369332"/>
          </a:xfrm>
          <a:prstGeom prst="rect">
            <a:avLst/>
          </a:prstGeom>
          <a:noFill/>
        </p:spPr>
        <p:txBody>
          <a:bodyPr wrap="none" rtlCol="0">
            <a:spAutoFit/>
          </a:bodyPr>
          <a:lstStyle/>
          <a:p>
            <a:r>
              <a:rPr lang="en-US" dirty="0" err="1"/>
              <a:t>Franssen</a:t>
            </a:r>
            <a:r>
              <a:rPr lang="en-US" dirty="0"/>
              <a:t> et al. 2016</a:t>
            </a:r>
          </a:p>
        </p:txBody>
      </p:sp>
      <p:pic>
        <p:nvPicPr>
          <p:cNvPr id="8" name="Picture 2"/>
          <p:cNvPicPr>
            <a:picLocks noChangeAspect="1" noChangeArrowheads="1"/>
          </p:cNvPicPr>
          <p:nvPr/>
        </p:nvPicPr>
        <p:blipFill>
          <a:blip r:embed="rId4"/>
          <a:srcRect l="7040" t="36618" b="51474"/>
          <a:stretch>
            <a:fillRect/>
          </a:stretch>
        </p:blipFill>
        <p:spPr bwMode="auto">
          <a:xfrm>
            <a:off x="2174806" y="3015441"/>
            <a:ext cx="8455563" cy="1048566"/>
          </a:xfrm>
          <a:prstGeom prst="rect">
            <a:avLst/>
          </a:prstGeom>
          <a:noFill/>
          <a:ln w="9525">
            <a:noFill/>
            <a:miter lim="800000"/>
            <a:headEnd/>
            <a:tailEnd/>
          </a:ln>
        </p:spPr>
      </p:pic>
      <p:pic>
        <p:nvPicPr>
          <p:cNvPr id="9" name="Picture 3"/>
          <p:cNvPicPr>
            <a:picLocks noChangeAspect="1" noChangeArrowheads="1"/>
          </p:cNvPicPr>
          <p:nvPr/>
        </p:nvPicPr>
        <p:blipFill rotWithShape="1">
          <a:blip r:embed="rId4"/>
          <a:srcRect l="7001" t="84769"/>
          <a:stretch/>
        </p:blipFill>
        <p:spPr bwMode="auto">
          <a:xfrm>
            <a:off x="2146024" y="4207271"/>
            <a:ext cx="8513129" cy="1310045"/>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B14C376-3427-49F3-822A-92476D4F6FA2}" type="slidenum">
              <a:rPr lang="en-US" smtClean="0"/>
              <a:t>38</a:t>
            </a:fld>
            <a:endParaRPr lang="en-US"/>
          </a:p>
        </p:txBody>
      </p:sp>
      <p:pic>
        <p:nvPicPr>
          <p:cNvPr id="7" name="New picture">
            <a:extLst>
              <a:ext uri="{FF2B5EF4-FFF2-40B4-BE49-F238E27FC236}">
                <a16:creationId xmlns:a16="http://schemas.microsoft.com/office/drawing/2014/main" id="{86FE26FF-B667-EF7F-D459-61C461384BDA}"/>
              </a:ext>
            </a:extLst>
          </p:cNvPr>
          <p:cNvPicPr/>
          <p:nvPr/>
        </p:nvPicPr>
        <p:blipFill>
          <a:blip r:embed="rId5"/>
          <a:srcRect l="92254" t="48447" r="852" b="42140"/>
          <a:stretch/>
        </p:blipFill>
        <p:spPr>
          <a:xfrm>
            <a:off x="10162359" y="3058938"/>
            <a:ext cx="441314" cy="503285"/>
          </a:xfrm>
          <a:prstGeom prst="rect">
            <a:avLst/>
          </a:prstGeom>
        </p:spPr>
      </p:pic>
    </p:spTree>
    <p:extLst>
      <p:ext uri="{BB962C8B-B14F-4D97-AF65-F5344CB8AC3E}">
        <p14:creationId xmlns:p14="http://schemas.microsoft.com/office/powerpoint/2010/main" val="3092329982"/>
      </p:ext>
    </p:extLst>
  </p:cSld>
  <p:clrMapOvr>
    <a:masterClrMapping/>
  </p:clrMapOvr>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4"/>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Plotting allele frequency trajectories</a:t>
            </a:r>
          </a:p>
        </p:txBody>
      </p:sp>
      <p:sp>
        <p:nvSpPr>
          <p:cNvPr id="349" name="Google Shape;349;p24"/>
          <p:cNvSpPr txBox="1">
            <a:spLocks noGrp="1"/>
          </p:cNvSpPr>
          <p:nvPr>
            <p:ph idx="1"/>
          </p:nvPr>
        </p:nvSpPr>
        <p:spPr>
          <a:xfrm>
            <a:off x="838200" y="1825625"/>
            <a:ext cx="10515600" cy="4351338"/>
          </a:xfrm>
          <a:noFill/>
          <a:ln>
            <a:noFill/>
          </a:ln>
        </p:spPr>
        <p:txBody>
          <a:bodyPr spcFirstLastPara="1" wrap="square" lIns="91425" tIns="45700" rIns="91425" bIns="45700" anchor="t" anchorCtr="0">
            <a:normAutofit/>
          </a:bodyPr>
          <a:lstStyle/>
          <a:p>
            <a:pPr lvl="0"/>
            <a:r>
              <a:rPr lang="en-US" u="sng" dirty="0"/>
              <a:t>Importance of polarization</a:t>
            </a:r>
            <a:r>
              <a:rPr lang="zh-CN" altLang="en-US" dirty="0"/>
              <a:t>（</a:t>
            </a:r>
            <a:r>
              <a:rPr lang="en-US" altLang="zh-CN" dirty="0"/>
              <a:t>ref/alt, rising, minor</a:t>
            </a:r>
            <a:r>
              <a:rPr lang="zh-CN" altLang="en-US" dirty="0"/>
              <a:t>）</a:t>
            </a:r>
            <a:endParaRPr lang="en-US" altLang="zh-CN" dirty="0"/>
          </a:p>
          <a:p>
            <a:pPr lvl="1"/>
            <a:r>
              <a:rPr lang="en-US" altLang="zh-CN" dirty="0"/>
              <a:t>hitchhiking</a:t>
            </a:r>
            <a:endParaRPr lang="en-US" dirty="0"/>
          </a:p>
        </p:txBody>
      </p:sp>
      <p:sp>
        <p:nvSpPr>
          <p:cNvPr id="4" name="页脚占位符 3">
            <a:extLst>
              <a:ext uri="{FF2B5EF4-FFF2-40B4-BE49-F238E27FC236}">
                <a16:creationId xmlns:a16="http://schemas.microsoft.com/office/drawing/2014/main" id="{71EFF127-2654-55FD-E51F-AC3498A30097}"/>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5D93D7CF-F654-D432-A085-7B093C324B3A}"/>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39</a:t>
            </a:fld>
            <a:endParaRPr lang="en-US"/>
          </a:p>
        </p:txBody>
      </p:sp>
      <p:pic>
        <p:nvPicPr>
          <p:cNvPr id="353" name="Google Shape;353;p24"/>
          <p:cNvPicPr preferRelativeResize="0"/>
          <p:nvPr/>
        </p:nvPicPr>
        <p:blipFill>
          <a:blip r:embed="rId3">
            <a:clrChange>
              <a:clrFrom>
                <a:srgbClr val="FFFFFF"/>
              </a:clrFrom>
              <a:clrTo>
                <a:srgbClr val="FFFFFF">
                  <a:alpha val="0"/>
                </a:srgbClr>
              </a:clrTo>
            </a:clrChange>
            <a:alphaModFix/>
          </a:blip>
          <a:stretch>
            <a:fillRect/>
          </a:stretch>
        </p:blipFill>
        <p:spPr>
          <a:xfrm>
            <a:off x="934488" y="2674217"/>
            <a:ext cx="10317824" cy="2374825"/>
          </a:xfrm>
          <a:prstGeom prst="rect">
            <a:avLst/>
          </a:prstGeom>
          <a:noFill/>
          <a:ln>
            <a:noFill/>
          </a:ln>
        </p:spPr>
      </p:pic>
      <p:sp>
        <p:nvSpPr>
          <p:cNvPr id="354" name="Google Shape;354;p24"/>
          <p:cNvSpPr txBox="1"/>
          <p:nvPr/>
        </p:nvSpPr>
        <p:spPr>
          <a:xfrm>
            <a:off x="671200" y="5291025"/>
            <a:ext cx="1084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2"/>
                </a:solidFill>
                <a:latin typeface="Times New Roman"/>
                <a:ea typeface="Times New Roman"/>
                <a:cs typeface="Times New Roman"/>
                <a:sym typeface="Times New Roman"/>
              </a:rPr>
              <a:t>Barghi, N., Hermisson, J. &amp; Schlötterer, C. Polygenic adaptation: a unifying framework to understand positive selection. Nat Rev Genet 21, 769–781 (2020). https://doi.org/10.1038/s41576-020-0250-z</a:t>
            </a:r>
            <a:endParaRPr>
              <a:solidFill>
                <a:schemeClr val="dk2"/>
              </a:solidFill>
              <a:latin typeface="Times New Roman"/>
              <a:ea typeface="Times New Roman"/>
              <a:cs typeface="Times New Roman"/>
              <a:sym typeface="Times New Roman"/>
            </a:endParaRPr>
          </a:p>
        </p:txBody>
      </p:sp>
      <p:sp>
        <p:nvSpPr>
          <p:cNvPr id="2" name="页脚占位符 4">
            <a:extLst>
              <a:ext uri="{FF2B5EF4-FFF2-40B4-BE49-F238E27FC236}">
                <a16:creationId xmlns:a16="http://schemas.microsoft.com/office/drawing/2014/main" id="{24AF5987-9690-B456-A4D1-46AD973D5514}"/>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3" name="文本框 2">
            <a:extLst>
              <a:ext uri="{FF2B5EF4-FFF2-40B4-BE49-F238E27FC236}">
                <a16:creationId xmlns:a16="http://schemas.microsoft.com/office/drawing/2014/main" id="{58CFEE27-5B6E-915F-35C2-3FD284EB933F}"/>
              </a:ext>
            </a:extLst>
          </p:cNvPr>
          <p:cNvSpPr txBox="1"/>
          <p:nvPr/>
        </p:nvSpPr>
        <p:spPr>
          <a:xfrm>
            <a:off x="2769326" y="1550126"/>
            <a:ext cx="7820297" cy="369332"/>
          </a:xfrm>
          <a:prstGeom prst="rect">
            <a:avLst/>
          </a:prstGeom>
          <a:noFill/>
        </p:spPr>
        <p:txBody>
          <a:bodyPr wrap="square" rtlCol="0">
            <a:spAutoFit/>
          </a:bodyPr>
          <a:lstStyle/>
          <a:p>
            <a:r>
              <a:rPr lang="en-US" dirty="0">
                <a:solidFill>
                  <a:srgbClr val="C00000"/>
                </a:solidFill>
              </a:rPr>
              <a:t>Making sure that alleles from the same haplotype backgrounds during clustering</a:t>
            </a:r>
          </a:p>
        </p:txBody>
      </p:sp>
      <p:sp>
        <p:nvSpPr>
          <p:cNvPr id="10" name="日期占位符 9">
            <a:extLst>
              <a:ext uri="{FF2B5EF4-FFF2-40B4-BE49-F238E27FC236}">
                <a16:creationId xmlns:a16="http://schemas.microsoft.com/office/drawing/2014/main" id="{E7C01A00-0982-65ED-8654-FEA8D2FF2BD0}"/>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6B164B-278E-9AB4-EFD8-1A8A9CF7094D}"/>
              </a:ext>
            </a:extLst>
          </p:cNvPr>
          <p:cNvSpPr>
            <a:spLocks noGrp="1"/>
          </p:cNvSpPr>
          <p:nvPr>
            <p:ph type="ctrTitle"/>
          </p:nvPr>
        </p:nvSpPr>
        <p:spPr>
          <a:xfrm>
            <a:off x="1524000" y="1122363"/>
            <a:ext cx="9144000" cy="2387600"/>
          </a:xfrm>
        </p:spPr>
        <p:txBody>
          <a:bodyPr>
            <a:normAutofit fontScale="90000"/>
          </a:bodyPr>
          <a:lstStyle/>
          <a:p>
            <a:r>
              <a:rPr lang="en-US" altLang="zh-CN" dirty="0"/>
              <a:t>Day</a:t>
            </a:r>
            <a:r>
              <a:rPr lang="zh-CN" altLang="en-US" dirty="0"/>
              <a:t> </a:t>
            </a:r>
            <a:r>
              <a:rPr lang="en-US" altLang="zh-CN" dirty="0"/>
              <a:t>1_1</a:t>
            </a:r>
            <a:br>
              <a:rPr lang="en-US" altLang="zh-CN" dirty="0"/>
            </a:br>
            <a:r>
              <a:rPr lang="en-US" altLang="zh-CN" dirty="0"/>
              <a:t>Detecting</a:t>
            </a:r>
            <a:r>
              <a:rPr lang="zh-CN" altLang="en-US" dirty="0"/>
              <a:t> </a:t>
            </a:r>
            <a:r>
              <a:rPr lang="en-US" altLang="zh-CN" dirty="0"/>
              <a:t>selection</a:t>
            </a:r>
            <a:r>
              <a:rPr lang="zh-CN" altLang="en-US" dirty="0"/>
              <a:t> </a:t>
            </a:r>
            <a:r>
              <a:rPr lang="en-US" altLang="zh-CN" dirty="0"/>
              <a:t>target</a:t>
            </a:r>
            <a:br>
              <a:rPr lang="en-US" altLang="zh-CN" dirty="0"/>
            </a:br>
            <a:r>
              <a:rPr lang="en-US" altLang="zh-CN" dirty="0"/>
              <a:t>from</a:t>
            </a:r>
            <a:r>
              <a:rPr lang="zh-CN" altLang="en-US" dirty="0"/>
              <a:t> </a:t>
            </a:r>
            <a:r>
              <a:rPr lang="en-US" altLang="zh-CN" dirty="0"/>
              <a:t>empirical</a:t>
            </a:r>
            <a:r>
              <a:rPr lang="zh-CN" altLang="en-US" dirty="0"/>
              <a:t> </a:t>
            </a:r>
            <a:r>
              <a:rPr lang="en-US" altLang="zh-CN" dirty="0"/>
              <a:t>data</a:t>
            </a:r>
            <a:endParaRPr lang="en-US" dirty="0"/>
          </a:p>
        </p:txBody>
      </p:sp>
      <p:sp>
        <p:nvSpPr>
          <p:cNvPr id="6" name="页脚占位符 5">
            <a:extLst>
              <a:ext uri="{FF2B5EF4-FFF2-40B4-BE49-F238E27FC236}">
                <a16:creationId xmlns:a16="http://schemas.microsoft.com/office/drawing/2014/main" id="{14A4D89E-F34F-0BAA-AD15-93BA6B963A4D}"/>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7" name="灯片编号占位符 6">
            <a:extLst>
              <a:ext uri="{FF2B5EF4-FFF2-40B4-BE49-F238E27FC236}">
                <a16:creationId xmlns:a16="http://schemas.microsoft.com/office/drawing/2014/main" id="{14D61E20-B898-D35B-F67C-311CDF923689}"/>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4</a:t>
            </a:fld>
            <a:endParaRPr lang="en-US"/>
          </a:p>
        </p:txBody>
      </p:sp>
      <p:sp>
        <p:nvSpPr>
          <p:cNvPr id="5" name="页脚占位符 4">
            <a:extLst>
              <a:ext uri="{FF2B5EF4-FFF2-40B4-BE49-F238E27FC236}">
                <a16:creationId xmlns:a16="http://schemas.microsoft.com/office/drawing/2014/main" id="{7235ACB4-A117-376A-8BAB-0810843AC33A}"/>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10" name="日期占位符 9">
            <a:extLst>
              <a:ext uri="{FF2B5EF4-FFF2-40B4-BE49-F238E27FC236}">
                <a16:creationId xmlns:a16="http://schemas.microsoft.com/office/drawing/2014/main" id="{52622A7A-73A7-5A55-F325-5B8BF98E5C05}"/>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4067505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4BDB-1580-C4F9-86AB-5C67F8E4D3E7}"/>
              </a:ext>
            </a:extLst>
          </p:cNvPr>
          <p:cNvSpPr>
            <a:spLocks noGrp="1"/>
          </p:cNvSpPr>
          <p:nvPr>
            <p:ph type="title"/>
          </p:nvPr>
        </p:nvSpPr>
        <p:spPr/>
        <p:txBody>
          <a:bodyPr>
            <a:normAutofit/>
          </a:bodyPr>
          <a:lstStyle/>
          <a:p>
            <a:r>
              <a:rPr lang="en-AT" dirty="0"/>
              <a:t>Polarization: determine the allele of interest</a:t>
            </a:r>
          </a:p>
        </p:txBody>
      </p:sp>
      <p:sp>
        <p:nvSpPr>
          <p:cNvPr id="4" name="Footer Placeholder 3">
            <a:extLst>
              <a:ext uri="{FF2B5EF4-FFF2-40B4-BE49-F238E27FC236}">
                <a16:creationId xmlns:a16="http://schemas.microsoft.com/office/drawing/2014/main" id="{65C42061-3AE0-0F44-8F6C-8FB22DB3284D}"/>
              </a:ext>
            </a:extLst>
          </p:cNvPr>
          <p:cNvSpPr>
            <a:spLocks noGrp="1"/>
          </p:cNvSpPr>
          <p:nvPr>
            <p:ph type="ftr" idx="11"/>
          </p:nvPr>
        </p:nvSpPr>
        <p:spPr/>
        <p:txBody>
          <a:bodyPr/>
          <a:lstStyle/>
          <a:p>
            <a:r>
              <a:rPr lang="en-GB"/>
              <a:t>EE COURSE 2023: HAPLOTYPE RECONSTRUCTION</a:t>
            </a:r>
          </a:p>
        </p:txBody>
      </p:sp>
      <p:sp>
        <p:nvSpPr>
          <p:cNvPr id="5" name="Slide Number Placeholder 4">
            <a:extLst>
              <a:ext uri="{FF2B5EF4-FFF2-40B4-BE49-F238E27FC236}">
                <a16:creationId xmlns:a16="http://schemas.microsoft.com/office/drawing/2014/main" id="{7449CABE-4486-6BE1-307C-154C41B8F0B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40</a:t>
            </a:fld>
            <a:endParaRPr lang="en-US"/>
          </a:p>
        </p:txBody>
      </p:sp>
      <p:sp>
        <p:nvSpPr>
          <p:cNvPr id="6" name="Oval 5">
            <a:extLst>
              <a:ext uri="{FF2B5EF4-FFF2-40B4-BE49-F238E27FC236}">
                <a16:creationId xmlns:a16="http://schemas.microsoft.com/office/drawing/2014/main" id="{043671DF-650E-050A-8BD8-E85579530E60}"/>
              </a:ext>
            </a:extLst>
          </p:cNvPr>
          <p:cNvSpPr/>
          <p:nvPr/>
        </p:nvSpPr>
        <p:spPr>
          <a:xfrm>
            <a:off x="2905018" y="1862881"/>
            <a:ext cx="1093590" cy="1079681"/>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Oval 7">
            <a:extLst>
              <a:ext uri="{FF2B5EF4-FFF2-40B4-BE49-F238E27FC236}">
                <a16:creationId xmlns:a16="http://schemas.microsoft.com/office/drawing/2014/main" id="{A34ACAB9-23AF-5806-E6A6-94E92C817D42}"/>
              </a:ext>
            </a:extLst>
          </p:cNvPr>
          <p:cNvSpPr/>
          <p:nvPr/>
        </p:nvSpPr>
        <p:spPr>
          <a:xfrm>
            <a:off x="3225782" y="2080089"/>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Oval 8">
            <a:extLst>
              <a:ext uri="{FF2B5EF4-FFF2-40B4-BE49-F238E27FC236}">
                <a16:creationId xmlns:a16="http://schemas.microsoft.com/office/drawing/2014/main" id="{B99F132F-27F6-08D5-BB7B-3D705B3A9B98}"/>
              </a:ext>
            </a:extLst>
          </p:cNvPr>
          <p:cNvSpPr/>
          <p:nvPr/>
        </p:nvSpPr>
        <p:spPr>
          <a:xfrm>
            <a:off x="3112766" y="2402721"/>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Oval 9">
            <a:extLst>
              <a:ext uri="{FF2B5EF4-FFF2-40B4-BE49-F238E27FC236}">
                <a16:creationId xmlns:a16="http://schemas.microsoft.com/office/drawing/2014/main" id="{32298F38-E7C0-3E80-6811-125E1DCB24F7}"/>
              </a:ext>
            </a:extLst>
          </p:cNvPr>
          <p:cNvSpPr/>
          <p:nvPr/>
        </p:nvSpPr>
        <p:spPr>
          <a:xfrm>
            <a:off x="3433529" y="2527798"/>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BDDB173C-D364-3C4E-4CF7-2306E2DCA3D1}"/>
              </a:ext>
            </a:extLst>
          </p:cNvPr>
          <p:cNvSpPr/>
          <p:nvPr/>
        </p:nvSpPr>
        <p:spPr>
          <a:xfrm>
            <a:off x="3612195" y="2215886"/>
            <a:ext cx="226031" cy="215757"/>
          </a:xfrm>
          <a:prstGeom prst="ellipse">
            <a:avLst/>
          </a:prstGeom>
          <a:solidFill>
            <a:srgbClr val="00C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B9D1357-770D-DAAF-D418-B69F13FAB184}"/>
              </a:ext>
            </a:extLst>
          </p:cNvPr>
          <p:cNvSpPr/>
          <p:nvPr/>
        </p:nvSpPr>
        <p:spPr>
          <a:xfrm>
            <a:off x="2886734" y="3143577"/>
            <a:ext cx="1093590" cy="107968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FFBD6534-52AB-947F-56E2-3CA841735358}"/>
              </a:ext>
            </a:extLst>
          </p:cNvPr>
          <p:cNvSpPr/>
          <p:nvPr/>
        </p:nvSpPr>
        <p:spPr>
          <a:xfrm>
            <a:off x="3207498" y="3360785"/>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6503AE4B-9DA2-8D1D-9FA6-95EAFF26A47A}"/>
              </a:ext>
            </a:extLst>
          </p:cNvPr>
          <p:cNvSpPr/>
          <p:nvPr/>
        </p:nvSpPr>
        <p:spPr>
          <a:xfrm>
            <a:off x="3094482" y="3683417"/>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EEC159FF-F4A2-7869-5C0B-CE6EBCF955A0}"/>
              </a:ext>
            </a:extLst>
          </p:cNvPr>
          <p:cNvSpPr/>
          <p:nvPr/>
        </p:nvSpPr>
        <p:spPr>
          <a:xfrm>
            <a:off x="3415245" y="3808494"/>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2DC29AB5-0244-B515-4B0C-BF4B5B1962F4}"/>
              </a:ext>
            </a:extLst>
          </p:cNvPr>
          <p:cNvSpPr/>
          <p:nvPr/>
        </p:nvSpPr>
        <p:spPr>
          <a:xfrm>
            <a:off x="3593911" y="3496582"/>
            <a:ext cx="226031" cy="21575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274E6F56-D030-73D9-F51B-799439A8A196}"/>
              </a:ext>
            </a:extLst>
          </p:cNvPr>
          <p:cNvSpPr/>
          <p:nvPr/>
        </p:nvSpPr>
        <p:spPr>
          <a:xfrm>
            <a:off x="2905018" y="4461245"/>
            <a:ext cx="1093590" cy="1079681"/>
          </a:xfrm>
          <a:prstGeom prst="ellipse">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130EB28C-0270-F6A5-0FDB-7C40A22B58CB}"/>
              </a:ext>
            </a:extLst>
          </p:cNvPr>
          <p:cNvSpPr/>
          <p:nvPr/>
        </p:nvSpPr>
        <p:spPr>
          <a:xfrm>
            <a:off x="3225782" y="4678453"/>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965C187A-668F-AAA9-5E78-FCD4DEA45401}"/>
              </a:ext>
            </a:extLst>
          </p:cNvPr>
          <p:cNvSpPr/>
          <p:nvPr/>
        </p:nvSpPr>
        <p:spPr>
          <a:xfrm>
            <a:off x="3112766" y="5001085"/>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ADC1BDC0-B458-FBDC-C20D-8D017A3FEFAA}"/>
              </a:ext>
            </a:extLst>
          </p:cNvPr>
          <p:cNvSpPr/>
          <p:nvPr/>
        </p:nvSpPr>
        <p:spPr>
          <a:xfrm>
            <a:off x="3433529" y="5126162"/>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10AB8B17-900C-BB68-4CBF-F68EE0FDA47E}"/>
              </a:ext>
            </a:extLst>
          </p:cNvPr>
          <p:cNvSpPr/>
          <p:nvPr/>
        </p:nvSpPr>
        <p:spPr>
          <a:xfrm>
            <a:off x="3612195" y="4814250"/>
            <a:ext cx="226031" cy="21575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829A0C0E-3B6C-5FB2-D905-BAA4BC73BB99}"/>
              </a:ext>
            </a:extLst>
          </p:cNvPr>
          <p:cNvSpPr/>
          <p:nvPr/>
        </p:nvSpPr>
        <p:spPr>
          <a:xfrm>
            <a:off x="5673172" y="1862880"/>
            <a:ext cx="1093590" cy="1079681"/>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DE551C27-5DA5-91F6-B2D2-D3430E9F7CA3}"/>
              </a:ext>
            </a:extLst>
          </p:cNvPr>
          <p:cNvSpPr/>
          <p:nvPr/>
        </p:nvSpPr>
        <p:spPr>
          <a:xfrm>
            <a:off x="5993936" y="2080088"/>
            <a:ext cx="226031" cy="215757"/>
          </a:xfrm>
          <a:prstGeom prst="ellipse">
            <a:avLst/>
          </a:prstGeom>
          <a:solidFill>
            <a:srgbClr val="00C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D252F69A-AB84-D73A-329E-EEFCB9FE11D4}"/>
              </a:ext>
            </a:extLst>
          </p:cNvPr>
          <p:cNvSpPr/>
          <p:nvPr/>
        </p:nvSpPr>
        <p:spPr>
          <a:xfrm>
            <a:off x="5880920" y="2402720"/>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7CEF7B8E-CBCC-849E-002C-10A3FCE34762}"/>
              </a:ext>
            </a:extLst>
          </p:cNvPr>
          <p:cNvSpPr/>
          <p:nvPr/>
        </p:nvSpPr>
        <p:spPr>
          <a:xfrm>
            <a:off x="6201683" y="2527797"/>
            <a:ext cx="226031" cy="215757"/>
          </a:xfrm>
          <a:prstGeom prst="ellipse">
            <a:avLst/>
          </a:prstGeom>
          <a:solidFill>
            <a:srgbClr val="00C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D240469F-7088-13C0-6375-C555378A240A}"/>
              </a:ext>
            </a:extLst>
          </p:cNvPr>
          <p:cNvSpPr/>
          <p:nvPr/>
        </p:nvSpPr>
        <p:spPr>
          <a:xfrm>
            <a:off x="6380349" y="2215885"/>
            <a:ext cx="226031" cy="215757"/>
          </a:xfrm>
          <a:prstGeom prst="ellipse">
            <a:avLst/>
          </a:prstGeom>
          <a:solidFill>
            <a:srgbClr val="00C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44201752-2764-1A1E-424C-854A78FB7426}"/>
              </a:ext>
            </a:extLst>
          </p:cNvPr>
          <p:cNvSpPr/>
          <p:nvPr/>
        </p:nvSpPr>
        <p:spPr>
          <a:xfrm>
            <a:off x="5654888" y="3143576"/>
            <a:ext cx="1093590" cy="107968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4F0B5BCC-6839-8BEE-24C7-3FE54FCE9245}"/>
              </a:ext>
            </a:extLst>
          </p:cNvPr>
          <p:cNvSpPr/>
          <p:nvPr/>
        </p:nvSpPr>
        <p:spPr>
          <a:xfrm>
            <a:off x="5975652" y="3360784"/>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611FE1A9-5E0A-B750-05F4-54D9DF34EDD0}"/>
              </a:ext>
            </a:extLst>
          </p:cNvPr>
          <p:cNvSpPr/>
          <p:nvPr/>
        </p:nvSpPr>
        <p:spPr>
          <a:xfrm>
            <a:off x="5862636" y="3683416"/>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F350FC72-283F-D454-1031-34BECB7565D8}"/>
              </a:ext>
            </a:extLst>
          </p:cNvPr>
          <p:cNvSpPr/>
          <p:nvPr/>
        </p:nvSpPr>
        <p:spPr>
          <a:xfrm>
            <a:off x="6183399" y="3808493"/>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F057B813-069A-E440-78DC-581F2AB3E6AA}"/>
              </a:ext>
            </a:extLst>
          </p:cNvPr>
          <p:cNvSpPr/>
          <p:nvPr/>
        </p:nvSpPr>
        <p:spPr>
          <a:xfrm>
            <a:off x="6362065" y="3496581"/>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B0341697-3E63-41B7-A61C-5DAC4750C4DE}"/>
              </a:ext>
            </a:extLst>
          </p:cNvPr>
          <p:cNvSpPr/>
          <p:nvPr/>
        </p:nvSpPr>
        <p:spPr>
          <a:xfrm>
            <a:off x="5673172" y="4461244"/>
            <a:ext cx="1093590" cy="1079681"/>
          </a:xfrm>
          <a:prstGeom prst="ellipse">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987E0E26-EC9C-8CE1-6FEB-D9CF1DB46A44}"/>
              </a:ext>
            </a:extLst>
          </p:cNvPr>
          <p:cNvSpPr/>
          <p:nvPr/>
        </p:nvSpPr>
        <p:spPr>
          <a:xfrm>
            <a:off x="5993936" y="4678452"/>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F219EC1A-84F9-D6CC-B14C-9321347EF03C}"/>
              </a:ext>
            </a:extLst>
          </p:cNvPr>
          <p:cNvSpPr/>
          <p:nvPr/>
        </p:nvSpPr>
        <p:spPr>
          <a:xfrm>
            <a:off x="5880920" y="5001084"/>
            <a:ext cx="226031" cy="21575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Oval 34">
            <a:extLst>
              <a:ext uri="{FF2B5EF4-FFF2-40B4-BE49-F238E27FC236}">
                <a16:creationId xmlns:a16="http://schemas.microsoft.com/office/drawing/2014/main" id="{9351692F-225D-6043-4B2D-5FE28948F4CA}"/>
              </a:ext>
            </a:extLst>
          </p:cNvPr>
          <p:cNvSpPr/>
          <p:nvPr/>
        </p:nvSpPr>
        <p:spPr>
          <a:xfrm>
            <a:off x="6201683" y="5126161"/>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6" name="Oval 35">
            <a:extLst>
              <a:ext uri="{FF2B5EF4-FFF2-40B4-BE49-F238E27FC236}">
                <a16:creationId xmlns:a16="http://schemas.microsoft.com/office/drawing/2014/main" id="{96C35840-F7FB-BC2E-081D-98AB34DE4CE4}"/>
              </a:ext>
            </a:extLst>
          </p:cNvPr>
          <p:cNvSpPr/>
          <p:nvPr/>
        </p:nvSpPr>
        <p:spPr>
          <a:xfrm>
            <a:off x="6380349" y="4814249"/>
            <a:ext cx="226031" cy="21575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8" name="TextBox 37">
            <a:extLst>
              <a:ext uri="{FF2B5EF4-FFF2-40B4-BE49-F238E27FC236}">
                <a16:creationId xmlns:a16="http://schemas.microsoft.com/office/drawing/2014/main" id="{91AAD974-4AC1-348D-2F65-9E2AC4848097}"/>
              </a:ext>
            </a:extLst>
          </p:cNvPr>
          <p:cNvSpPr txBox="1"/>
          <p:nvPr/>
        </p:nvSpPr>
        <p:spPr>
          <a:xfrm>
            <a:off x="1620000" y="2112455"/>
            <a:ext cx="102463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SN</a:t>
            </a:r>
            <a:r>
              <a:rPr lang="en-AT" sz="2800">
                <a:latin typeface="Times New Roman" panose="02020603050405020304" pitchFamily="18" charset="0"/>
                <a:cs typeface="Times New Roman" panose="02020603050405020304" pitchFamily="18" charset="0"/>
              </a:rPr>
              <a:t>P1</a:t>
            </a:r>
            <a:endParaRPr lang="en-AT" sz="28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B81AE47E-61F2-5A9A-BC6E-6BD516E8B3A0}"/>
              </a:ext>
            </a:extLst>
          </p:cNvPr>
          <p:cNvSpPr txBox="1"/>
          <p:nvPr/>
        </p:nvSpPr>
        <p:spPr>
          <a:xfrm>
            <a:off x="1620000" y="3393667"/>
            <a:ext cx="102463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SN</a:t>
            </a:r>
            <a:r>
              <a:rPr lang="en-AT" sz="2800">
                <a:latin typeface="Times New Roman" panose="02020603050405020304" pitchFamily="18" charset="0"/>
                <a:cs typeface="Times New Roman" panose="02020603050405020304" pitchFamily="18" charset="0"/>
              </a:rPr>
              <a:t>P2</a:t>
            </a:r>
            <a:endParaRPr lang="en-AT" sz="2800"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30685998-67B4-18F1-54AA-09FFE26DB0B6}"/>
              </a:ext>
            </a:extLst>
          </p:cNvPr>
          <p:cNvSpPr txBox="1"/>
          <p:nvPr/>
        </p:nvSpPr>
        <p:spPr>
          <a:xfrm>
            <a:off x="1620000" y="4675377"/>
            <a:ext cx="102463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SN</a:t>
            </a:r>
            <a:r>
              <a:rPr lang="en-AT" sz="2800">
                <a:latin typeface="Times New Roman" panose="02020603050405020304" pitchFamily="18" charset="0"/>
                <a:cs typeface="Times New Roman" panose="02020603050405020304" pitchFamily="18" charset="0"/>
              </a:rPr>
              <a:t>P3</a:t>
            </a:r>
            <a:endParaRPr lang="en-AT" sz="28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9F4D05A-6A7D-59F5-3545-67C4A651DF74}"/>
              </a:ext>
            </a:extLst>
          </p:cNvPr>
          <p:cNvSpPr txBox="1"/>
          <p:nvPr/>
        </p:nvSpPr>
        <p:spPr>
          <a:xfrm>
            <a:off x="3071891" y="1340708"/>
            <a:ext cx="723275" cy="646331"/>
          </a:xfrm>
          <a:prstGeom prst="rect">
            <a:avLst/>
          </a:prstGeom>
          <a:noFill/>
        </p:spPr>
        <p:txBody>
          <a:bodyPr wrap="none" rtlCol="0">
            <a:spAutoFit/>
          </a:bodyPr>
          <a:lstStyle/>
          <a:p>
            <a:r>
              <a:rPr lang="en-AT" sz="3600" dirty="0"/>
              <a:t>F0</a:t>
            </a:r>
          </a:p>
        </p:txBody>
      </p:sp>
      <p:sp>
        <p:nvSpPr>
          <p:cNvPr id="42" name="TextBox 41">
            <a:extLst>
              <a:ext uri="{FF2B5EF4-FFF2-40B4-BE49-F238E27FC236}">
                <a16:creationId xmlns:a16="http://schemas.microsoft.com/office/drawing/2014/main" id="{6C2344F2-DA17-276A-32B2-4D5C89D059FE}"/>
              </a:ext>
            </a:extLst>
          </p:cNvPr>
          <p:cNvSpPr txBox="1"/>
          <p:nvPr/>
        </p:nvSpPr>
        <p:spPr>
          <a:xfrm>
            <a:off x="5639322" y="1264129"/>
            <a:ext cx="1236236" cy="646331"/>
          </a:xfrm>
          <a:prstGeom prst="rect">
            <a:avLst/>
          </a:prstGeom>
          <a:noFill/>
        </p:spPr>
        <p:txBody>
          <a:bodyPr wrap="none" rtlCol="0">
            <a:spAutoFit/>
          </a:bodyPr>
          <a:lstStyle/>
          <a:p>
            <a:r>
              <a:rPr lang="en-AT" sz="3600" dirty="0"/>
              <a:t>F100</a:t>
            </a:r>
          </a:p>
        </p:txBody>
      </p:sp>
    </p:spTree>
    <p:extLst>
      <p:ext uri="{BB962C8B-B14F-4D97-AF65-F5344CB8AC3E}">
        <p14:creationId xmlns:p14="http://schemas.microsoft.com/office/powerpoint/2010/main" val="2041993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D82AA-A209-E7DE-28E9-E29169DC1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9DCA1D-9C8E-810F-FD34-A4732EB6F61A}"/>
              </a:ext>
            </a:extLst>
          </p:cNvPr>
          <p:cNvSpPr>
            <a:spLocks noGrp="1"/>
          </p:cNvSpPr>
          <p:nvPr>
            <p:ph type="title"/>
          </p:nvPr>
        </p:nvSpPr>
        <p:spPr/>
        <p:txBody>
          <a:bodyPr>
            <a:normAutofit/>
          </a:bodyPr>
          <a:lstStyle/>
          <a:p>
            <a:r>
              <a:rPr lang="en-AT"/>
              <a:t>Polarization</a:t>
            </a:r>
            <a:r>
              <a:rPr lang="zh-CN" altLang="en-US" dirty="0"/>
              <a:t> </a:t>
            </a:r>
            <a:r>
              <a:rPr lang="en-US" altLang="zh-CN" dirty="0"/>
              <a:t>1</a:t>
            </a:r>
            <a:r>
              <a:rPr lang="en-AT"/>
              <a:t>: </a:t>
            </a:r>
            <a:r>
              <a:rPr lang="en-US" altLang="zh-CN" dirty="0"/>
              <a:t>Rising</a:t>
            </a:r>
            <a:r>
              <a:rPr lang="zh-CN" altLang="en-US" dirty="0"/>
              <a:t> </a:t>
            </a:r>
            <a:r>
              <a:rPr lang="en-US" altLang="zh-CN" dirty="0"/>
              <a:t>Allele</a:t>
            </a:r>
            <a:endParaRPr lang="en-AT" dirty="0"/>
          </a:p>
        </p:txBody>
      </p:sp>
      <p:sp>
        <p:nvSpPr>
          <p:cNvPr id="4" name="Footer Placeholder 3">
            <a:extLst>
              <a:ext uri="{FF2B5EF4-FFF2-40B4-BE49-F238E27FC236}">
                <a16:creationId xmlns:a16="http://schemas.microsoft.com/office/drawing/2014/main" id="{D502421C-FAA3-5C4C-0FEA-63BA67CF288A}"/>
              </a:ext>
            </a:extLst>
          </p:cNvPr>
          <p:cNvSpPr>
            <a:spLocks noGrp="1"/>
          </p:cNvSpPr>
          <p:nvPr>
            <p:ph type="ftr" idx="11"/>
          </p:nvPr>
        </p:nvSpPr>
        <p:spPr/>
        <p:txBody>
          <a:bodyPr/>
          <a:lstStyle/>
          <a:p>
            <a:r>
              <a:rPr lang="en-GB"/>
              <a:t>EE COURSE 2023: HAPLOTYPE RECONSTRUCTION</a:t>
            </a:r>
          </a:p>
        </p:txBody>
      </p:sp>
      <p:sp>
        <p:nvSpPr>
          <p:cNvPr id="5" name="Slide Number Placeholder 4">
            <a:extLst>
              <a:ext uri="{FF2B5EF4-FFF2-40B4-BE49-F238E27FC236}">
                <a16:creationId xmlns:a16="http://schemas.microsoft.com/office/drawing/2014/main" id="{259BB9B3-FB2B-EF31-7A76-8A8D24763E3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41</a:t>
            </a:fld>
            <a:endParaRPr lang="en-US"/>
          </a:p>
        </p:txBody>
      </p:sp>
      <p:sp>
        <p:nvSpPr>
          <p:cNvPr id="6" name="Oval 5">
            <a:extLst>
              <a:ext uri="{FF2B5EF4-FFF2-40B4-BE49-F238E27FC236}">
                <a16:creationId xmlns:a16="http://schemas.microsoft.com/office/drawing/2014/main" id="{62082879-2E14-4DA2-416F-E504395417AE}"/>
              </a:ext>
            </a:extLst>
          </p:cNvPr>
          <p:cNvSpPr/>
          <p:nvPr/>
        </p:nvSpPr>
        <p:spPr>
          <a:xfrm>
            <a:off x="2905018" y="1862881"/>
            <a:ext cx="1093590" cy="1079681"/>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Oval 7">
            <a:extLst>
              <a:ext uri="{FF2B5EF4-FFF2-40B4-BE49-F238E27FC236}">
                <a16:creationId xmlns:a16="http://schemas.microsoft.com/office/drawing/2014/main" id="{AA0EE0AE-9555-A975-0323-A983C69CFD07}"/>
              </a:ext>
            </a:extLst>
          </p:cNvPr>
          <p:cNvSpPr/>
          <p:nvPr/>
        </p:nvSpPr>
        <p:spPr>
          <a:xfrm>
            <a:off x="3225782" y="2080089"/>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Oval 8">
            <a:extLst>
              <a:ext uri="{FF2B5EF4-FFF2-40B4-BE49-F238E27FC236}">
                <a16:creationId xmlns:a16="http://schemas.microsoft.com/office/drawing/2014/main" id="{94174FD0-24E5-7BA7-8336-1C3EAB01DF93}"/>
              </a:ext>
            </a:extLst>
          </p:cNvPr>
          <p:cNvSpPr/>
          <p:nvPr/>
        </p:nvSpPr>
        <p:spPr>
          <a:xfrm>
            <a:off x="3112766" y="2402721"/>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Oval 9">
            <a:extLst>
              <a:ext uri="{FF2B5EF4-FFF2-40B4-BE49-F238E27FC236}">
                <a16:creationId xmlns:a16="http://schemas.microsoft.com/office/drawing/2014/main" id="{0DC4058C-C2F4-BF59-C08F-91B2E10BD65F}"/>
              </a:ext>
            </a:extLst>
          </p:cNvPr>
          <p:cNvSpPr/>
          <p:nvPr/>
        </p:nvSpPr>
        <p:spPr>
          <a:xfrm>
            <a:off x="3433529" y="2527798"/>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FEFD6BE6-2355-A4E3-6B16-395DFB970103}"/>
              </a:ext>
            </a:extLst>
          </p:cNvPr>
          <p:cNvSpPr/>
          <p:nvPr/>
        </p:nvSpPr>
        <p:spPr>
          <a:xfrm>
            <a:off x="3612195" y="2215886"/>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solidFill>
                <a:srgbClr val="C00000"/>
              </a:solidFill>
            </a:endParaRPr>
          </a:p>
        </p:txBody>
      </p:sp>
      <p:sp>
        <p:nvSpPr>
          <p:cNvPr id="12" name="Oval 11">
            <a:extLst>
              <a:ext uri="{FF2B5EF4-FFF2-40B4-BE49-F238E27FC236}">
                <a16:creationId xmlns:a16="http://schemas.microsoft.com/office/drawing/2014/main" id="{761CEE23-ED3D-D06A-5F86-980656E16304}"/>
              </a:ext>
            </a:extLst>
          </p:cNvPr>
          <p:cNvSpPr/>
          <p:nvPr/>
        </p:nvSpPr>
        <p:spPr>
          <a:xfrm>
            <a:off x="2886734" y="3143577"/>
            <a:ext cx="1093590" cy="107968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A6C219C1-25D9-B671-700D-1E04B4686E37}"/>
              </a:ext>
            </a:extLst>
          </p:cNvPr>
          <p:cNvSpPr/>
          <p:nvPr/>
        </p:nvSpPr>
        <p:spPr>
          <a:xfrm>
            <a:off x="3207498" y="3360785"/>
            <a:ext cx="226031" cy="215757"/>
          </a:xfrm>
          <a:prstGeom prst="ellipse">
            <a:avLst/>
          </a:prstGeom>
          <a:solidFill>
            <a:srgbClr val="92D05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73E08B02-A279-F27E-2A15-074EBA91F50D}"/>
              </a:ext>
            </a:extLst>
          </p:cNvPr>
          <p:cNvSpPr/>
          <p:nvPr/>
        </p:nvSpPr>
        <p:spPr>
          <a:xfrm>
            <a:off x="3094482" y="3683417"/>
            <a:ext cx="226031" cy="215757"/>
          </a:xfrm>
          <a:prstGeom prst="ellipse">
            <a:avLst/>
          </a:prstGeom>
          <a:solidFill>
            <a:srgbClr val="92D05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2B827F59-6D61-783D-9608-D8AC2738AE6E}"/>
              </a:ext>
            </a:extLst>
          </p:cNvPr>
          <p:cNvSpPr/>
          <p:nvPr/>
        </p:nvSpPr>
        <p:spPr>
          <a:xfrm>
            <a:off x="3415245" y="3808494"/>
            <a:ext cx="226031" cy="215757"/>
          </a:xfrm>
          <a:prstGeom prst="ellipse">
            <a:avLst/>
          </a:prstGeom>
          <a:solidFill>
            <a:srgbClr val="92D05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7B8BB485-1B55-93B2-D65E-535C86AF78D4}"/>
              </a:ext>
            </a:extLst>
          </p:cNvPr>
          <p:cNvSpPr/>
          <p:nvPr/>
        </p:nvSpPr>
        <p:spPr>
          <a:xfrm>
            <a:off x="3593911" y="3496582"/>
            <a:ext cx="226031" cy="21575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63CC454-5312-01E9-6E92-B2EDAF2E0153}"/>
              </a:ext>
            </a:extLst>
          </p:cNvPr>
          <p:cNvSpPr/>
          <p:nvPr/>
        </p:nvSpPr>
        <p:spPr>
          <a:xfrm>
            <a:off x="2905018" y="4461245"/>
            <a:ext cx="1093590" cy="1079681"/>
          </a:xfrm>
          <a:prstGeom prst="ellipse">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8AC5FD85-2D9D-1D1C-9F14-BF4F6FD63878}"/>
              </a:ext>
            </a:extLst>
          </p:cNvPr>
          <p:cNvSpPr/>
          <p:nvPr/>
        </p:nvSpPr>
        <p:spPr>
          <a:xfrm>
            <a:off x="3225782" y="4678453"/>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2E630E8A-2114-6968-C3D2-232A7347F187}"/>
              </a:ext>
            </a:extLst>
          </p:cNvPr>
          <p:cNvSpPr/>
          <p:nvPr/>
        </p:nvSpPr>
        <p:spPr>
          <a:xfrm>
            <a:off x="3112766" y="5001085"/>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4ECCE833-4977-9FAC-7983-8AF4BBD9FE3F}"/>
              </a:ext>
            </a:extLst>
          </p:cNvPr>
          <p:cNvSpPr/>
          <p:nvPr/>
        </p:nvSpPr>
        <p:spPr>
          <a:xfrm>
            <a:off x="3433529" y="5126162"/>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D7DA29B2-2F3B-E131-DC73-2FF448DDCB63}"/>
              </a:ext>
            </a:extLst>
          </p:cNvPr>
          <p:cNvSpPr/>
          <p:nvPr/>
        </p:nvSpPr>
        <p:spPr>
          <a:xfrm>
            <a:off x="3612195" y="4814250"/>
            <a:ext cx="226031" cy="215757"/>
          </a:xfrm>
          <a:prstGeom prst="ellipse">
            <a:avLst/>
          </a:prstGeom>
          <a:solidFill>
            <a:srgbClr val="00B0F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4CBD196D-75EC-320A-4030-3B24B80C310D}"/>
              </a:ext>
            </a:extLst>
          </p:cNvPr>
          <p:cNvSpPr/>
          <p:nvPr/>
        </p:nvSpPr>
        <p:spPr>
          <a:xfrm>
            <a:off x="5673172" y="1862880"/>
            <a:ext cx="1093590" cy="1079681"/>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1E5CFAF2-330F-A063-8A56-07436313AE62}"/>
              </a:ext>
            </a:extLst>
          </p:cNvPr>
          <p:cNvSpPr/>
          <p:nvPr/>
        </p:nvSpPr>
        <p:spPr>
          <a:xfrm>
            <a:off x="5993936" y="2080088"/>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solidFill>
                <a:srgbClr val="C00000"/>
              </a:solidFill>
            </a:endParaRPr>
          </a:p>
        </p:txBody>
      </p:sp>
      <p:sp>
        <p:nvSpPr>
          <p:cNvPr id="24" name="Oval 23">
            <a:extLst>
              <a:ext uri="{FF2B5EF4-FFF2-40B4-BE49-F238E27FC236}">
                <a16:creationId xmlns:a16="http://schemas.microsoft.com/office/drawing/2014/main" id="{408DECD8-DF56-DBDF-E96D-13E941EB5C56}"/>
              </a:ext>
            </a:extLst>
          </p:cNvPr>
          <p:cNvSpPr/>
          <p:nvPr/>
        </p:nvSpPr>
        <p:spPr>
          <a:xfrm>
            <a:off x="5880920" y="2402720"/>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34D6672C-73E2-B0A0-67F1-F4F13BD1BB14}"/>
              </a:ext>
            </a:extLst>
          </p:cNvPr>
          <p:cNvSpPr/>
          <p:nvPr/>
        </p:nvSpPr>
        <p:spPr>
          <a:xfrm>
            <a:off x="6201683" y="2527797"/>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solidFill>
                <a:srgbClr val="C00000"/>
              </a:solidFill>
            </a:endParaRPr>
          </a:p>
        </p:txBody>
      </p:sp>
      <p:sp>
        <p:nvSpPr>
          <p:cNvPr id="26" name="Oval 25">
            <a:extLst>
              <a:ext uri="{FF2B5EF4-FFF2-40B4-BE49-F238E27FC236}">
                <a16:creationId xmlns:a16="http://schemas.microsoft.com/office/drawing/2014/main" id="{2EF24FE1-0476-7B2D-A297-77D368C9D3BC}"/>
              </a:ext>
            </a:extLst>
          </p:cNvPr>
          <p:cNvSpPr/>
          <p:nvPr/>
        </p:nvSpPr>
        <p:spPr>
          <a:xfrm>
            <a:off x="6380349" y="2215885"/>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solidFill>
                <a:srgbClr val="C00000"/>
              </a:solidFill>
            </a:endParaRPr>
          </a:p>
        </p:txBody>
      </p:sp>
      <p:sp>
        <p:nvSpPr>
          <p:cNvPr id="27" name="Oval 26">
            <a:extLst>
              <a:ext uri="{FF2B5EF4-FFF2-40B4-BE49-F238E27FC236}">
                <a16:creationId xmlns:a16="http://schemas.microsoft.com/office/drawing/2014/main" id="{1572ECE5-D6E9-5F81-DDC3-459AF5AB21EE}"/>
              </a:ext>
            </a:extLst>
          </p:cNvPr>
          <p:cNvSpPr/>
          <p:nvPr/>
        </p:nvSpPr>
        <p:spPr>
          <a:xfrm>
            <a:off x="5654888" y="3143576"/>
            <a:ext cx="1093590" cy="107968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2A24A629-950D-70EC-B5BD-AC6AD8FBBBB0}"/>
              </a:ext>
            </a:extLst>
          </p:cNvPr>
          <p:cNvSpPr/>
          <p:nvPr/>
        </p:nvSpPr>
        <p:spPr>
          <a:xfrm>
            <a:off x="5975652" y="3360784"/>
            <a:ext cx="226031" cy="215757"/>
          </a:xfrm>
          <a:prstGeom prst="ellipse">
            <a:avLst/>
          </a:prstGeom>
          <a:solidFill>
            <a:srgbClr val="92D05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121561BC-802F-174D-3701-F90AFE0A92B9}"/>
              </a:ext>
            </a:extLst>
          </p:cNvPr>
          <p:cNvSpPr/>
          <p:nvPr/>
        </p:nvSpPr>
        <p:spPr>
          <a:xfrm>
            <a:off x="5862636" y="3683416"/>
            <a:ext cx="226031" cy="215757"/>
          </a:xfrm>
          <a:prstGeom prst="ellipse">
            <a:avLst/>
          </a:prstGeom>
          <a:solidFill>
            <a:srgbClr val="92D05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C600F1A1-B916-308E-F498-B3AAB70437C2}"/>
              </a:ext>
            </a:extLst>
          </p:cNvPr>
          <p:cNvSpPr/>
          <p:nvPr/>
        </p:nvSpPr>
        <p:spPr>
          <a:xfrm>
            <a:off x="6183399" y="3808493"/>
            <a:ext cx="226031" cy="215757"/>
          </a:xfrm>
          <a:prstGeom prst="ellipse">
            <a:avLst/>
          </a:prstGeom>
          <a:solidFill>
            <a:srgbClr val="92D05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2132647F-FE79-310D-A306-7D374C29113B}"/>
              </a:ext>
            </a:extLst>
          </p:cNvPr>
          <p:cNvSpPr/>
          <p:nvPr/>
        </p:nvSpPr>
        <p:spPr>
          <a:xfrm>
            <a:off x="6362065" y="3496581"/>
            <a:ext cx="226031" cy="215757"/>
          </a:xfrm>
          <a:prstGeom prst="ellipse">
            <a:avLst/>
          </a:prstGeom>
          <a:solidFill>
            <a:srgbClr val="92D05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8149E13F-D066-BF7A-5386-9C9A601CBFF1}"/>
              </a:ext>
            </a:extLst>
          </p:cNvPr>
          <p:cNvSpPr/>
          <p:nvPr/>
        </p:nvSpPr>
        <p:spPr>
          <a:xfrm>
            <a:off x="5673172" y="4461244"/>
            <a:ext cx="1093590" cy="1079681"/>
          </a:xfrm>
          <a:prstGeom prst="ellipse">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659A0C61-4116-57C2-C1E4-376E556FB799}"/>
              </a:ext>
            </a:extLst>
          </p:cNvPr>
          <p:cNvSpPr/>
          <p:nvPr/>
        </p:nvSpPr>
        <p:spPr>
          <a:xfrm>
            <a:off x="5993936" y="4678452"/>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A1C384C1-0B77-0534-A547-02F0115480A9}"/>
              </a:ext>
            </a:extLst>
          </p:cNvPr>
          <p:cNvSpPr/>
          <p:nvPr/>
        </p:nvSpPr>
        <p:spPr>
          <a:xfrm>
            <a:off x="5880920" y="5001084"/>
            <a:ext cx="226031" cy="215757"/>
          </a:xfrm>
          <a:prstGeom prst="ellipse">
            <a:avLst/>
          </a:prstGeom>
          <a:solidFill>
            <a:srgbClr val="00B0F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Oval 34">
            <a:extLst>
              <a:ext uri="{FF2B5EF4-FFF2-40B4-BE49-F238E27FC236}">
                <a16:creationId xmlns:a16="http://schemas.microsoft.com/office/drawing/2014/main" id="{251CF9D5-C92E-A32B-7218-BB451DAB452A}"/>
              </a:ext>
            </a:extLst>
          </p:cNvPr>
          <p:cNvSpPr/>
          <p:nvPr/>
        </p:nvSpPr>
        <p:spPr>
          <a:xfrm>
            <a:off x="6201683" y="5126161"/>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6" name="Oval 35">
            <a:extLst>
              <a:ext uri="{FF2B5EF4-FFF2-40B4-BE49-F238E27FC236}">
                <a16:creationId xmlns:a16="http://schemas.microsoft.com/office/drawing/2014/main" id="{B32EB14C-E8A7-C41B-2B95-27BB2AD725CF}"/>
              </a:ext>
            </a:extLst>
          </p:cNvPr>
          <p:cNvSpPr/>
          <p:nvPr/>
        </p:nvSpPr>
        <p:spPr>
          <a:xfrm>
            <a:off x="6380349" y="4814249"/>
            <a:ext cx="226031" cy="215757"/>
          </a:xfrm>
          <a:prstGeom prst="ellipse">
            <a:avLst/>
          </a:prstGeom>
          <a:solidFill>
            <a:srgbClr val="00B0F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8" name="TextBox 37">
            <a:extLst>
              <a:ext uri="{FF2B5EF4-FFF2-40B4-BE49-F238E27FC236}">
                <a16:creationId xmlns:a16="http://schemas.microsoft.com/office/drawing/2014/main" id="{10C36CBC-55F0-8DE2-5D20-F4271108FD0A}"/>
              </a:ext>
            </a:extLst>
          </p:cNvPr>
          <p:cNvSpPr txBox="1"/>
          <p:nvPr/>
        </p:nvSpPr>
        <p:spPr>
          <a:xfrm>
            <a:off x="1620000" y="2112455"/>
            <a:ext cx="102463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SN</a:t>
            </a:r>
            <a:r>
              <a:rPr lang="en-AT" sz="2800">
                <a:latin typeface="Times New Roman" panose="02020603050405020304" pitchFamily="18" charset="0"/>
                <a:cs typeface="Times New Roman" panose="02020603050405020304" pitchFamily="18" charset="0"/>
              </a:rPr>
              <a:t>P1</a:t>
            </a:r>
            <a:endParaRPr lang="en-AT" sz="28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9E0EB6F7-2A46-041F-D9D9-B94BE0169901}"/>
              </a:ext>
            </a:extLst>
          </p:cNvPr>
          <p:cNvSpPr txBox="1"/>
          <p:nvPr/>
        </p:nvSpPr>
        <p:spPr>
          <a:xfrm>
            <a:off x="1620000" y="3393667"/>
            <a:ext cx="102463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SN</a:t>
            </a:r>
            <a:r>
              <a:rPr lang="en-AT" sz="2800">
                <a:latin typeface="Times New Roman" panose="02020603050405020304" pitchFamily="18" charset="0"/>
                <a:cs typeface="Times New Roman" panose="02020603050405020304" pitchFamily="18" charset="0"/>
              </a:rPr>
              <a:t>P2</a:t>
            </a:r>
            <a:endParaRPr lang="en-AT" sz="2800"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6C1533AC-50E8-AA07-577F-FAC0E0A8E4F8}"/>
              </a:ext>
            </a:extLst>
          </p:cNvPr>
          <p:cNvSpPr txBox="1"/>
          <p:nvPr/>
        </p:nvSpPr>
        <p:spPr>
          <a:xfrm>
            <a:off x="1620000" y="4675377"/>
            <a:ext cx="102463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SN</a:t>
            </a:r>
            <a:r>
              <a:rPr lang="en-AT" sz="2800">
                <a:latin typeface="Times New Roman" panose="02020603050405020304" pitchFamily="18" charset="0"/>
                <a:cs typeface="Times New Roman" panose="02020603050405020304" pitchFamily="18" charset="0"/>
              </a:rPr>
              <a:t>P3</a:t>
            </a:r>
            <a:endParaRPr lang="en-AT" sz="28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0EF0C833-5599-96C8-6252-DACDE4A866CF}"/>
              </a:ext>
            </a:extLst>
          </p:cNvPr>
          <p:cNvSpPr txBox="1"/>
          <p:nvPr/>
        </p:nvSpPr>
        <p:spPr>
          <a:xfrm>
            <a:off x="3071891" y="1340708"/>
            <a:ext cx="723275" cy="646331"/>
          </a:xfrm>
          <a:prstGeom prst="rect">
            <a:avLst/>
          </a:prstGeom>
          <a:noFill/>
        </p:spPr>
        <p:txBody>
          <a:bodyPr wrap="none" rtlCol="0">
            <a:spAutoFit/>
          </a:bodyPr>
          <a:lstStyle/>
          <a:p>
            <a:r>
              <a:rPr lang="en-AT" sz="3600" dirty="0"/>
              <a:t>F0</a:t>
            </a:r>
          </a:p>
        </p:txBody>
      </p:sp>
      <p:sp>
        <p:nvSpPr>
          <p:cNvPr id="42" name="TextBox 41">
            <a:extLst>
              <a:ext uri="{FF2B5EF4-FFF2-40B4-BE49-F238E27FC236}">
                <a16:creationId xmlns:a16="http://schemas.microsoft.com/office/drawing/2014/main" id="{E770692F-5ACD-8B5D-3B93-623BA5B5C904}"/>
              </a:ext>
            </a:extLst>
          </p:cNvPr>
          <p:cNvSpPr txBox="1"/>
          <p:nvPr/>
        </p:nvSpPr>
        <p:spPr>
          <a:xfrm>
            <a:off x="5639322" y="1264129"/>
            <a:ext cx="1236236" cy="646331"/>
          </a:xfrm>
          <a:prstGeom prst="rect">
            <a:avLst/>
          </a:prstGeom>
          <a:noFill/>
        </p:spPr>
        <p:txBody>
          <a:bodyPr wrap="none" rtlCol="0">
            <a:spAutoFit/>
          </a:bodyPr>
          <a:lstStyle/>
          <a:p>
            <a:r>
              <a:rPr lang="en-AT" sz="3600" dirty="0"/>
              <a:t>F100</a:t>
            </a:r>
          </a:p>
        </p:txBody>
      </p:sp>
      <p:sp>
        <p:nvSpPr>
          <p:cNvPr id="67" name="文本框 66">
            <a:extLst>
              <a:ext uri="{FF2B5EF4-FFF2-40B4-BE49-F238E27FC236}">
                <a16:creationId xmlns:a16="http://schemas.microsoft.com/office/drawing/2014/main" id="{1AB0BDC9-79C2-7C92-A22E-8570E89C9AD4}"/>
              </a:ext>
            </a:extLst>
          </p:cNvPr>
          <p:cNvSpPr txBox="1"/>
          <p:nvPr/>
        </p:nvSpPr>
        <p:spPr>
          <a:xfrm>
            <a:off x="7888485" y="5368102"/>
            <a:ext cx="4333875" cy="646331"/>
          </a:xfrm>
          <a:prstGeom prst="rect">
            <a:avLst/>
          </a:prstGeom>
          <a:noFill/>
        </p:spPr>
        <p:txBody>
          <a:bodyPr wrap="square" rtlCol="0">
            <a:spAutoFit/>
          </a:bodyPr>
          <a:lstStyle/>
          <a:p>
            <a:r>
              <a:rPr lang="en-US" altLang="zh-CN" dirty="0">
                <a:solidFill>
                  <a:srgbClr val="C00000"/>
                </a:solidFill>
              </a:rPr>
              <a:t>SNPs</a:t>
            </a:r>
            <a:r>
              <a:rPr lang="zh-CN" altLang="en-US" dirty="0">
                <a:solidFill>
                  <a:srgbClr val="C00000"/>
                </a:solidFill>
              </a:rPr>
              <a:t> </a:t>
            </a:r>
            <a:r>
              <a:rPr lang="en-US" altLang="zh-CN" dirty="0">
                <a:solidFill>
                  <a:srgbClr val="C00000"/>
                </a:solidFill>
              </a:rPr>
              <a:t>that</a:t>
            </a:r>
            <a:r>
              <a:rPr lang="zh-CN" altLang="en-US" dirty="0">
                <a:solidFill>
                  <a:srgbClr val="C00000"/>
                </a:solidFill>
              </a:rPr>
              <a:t> </a:t>
            </a:r>
            <a:r>
              <a:rPr lang="en-US" altLang="zh-CN" dirty="0">
                <a:solidFill>
                  <a:srgbClr val="C00000"/>
                </a:solidFill>
              </a:rPr>
              <a:t>located</a:t>
            </a:r>
            <a:r>
              <a:rPr lang="zh-CN" altLang="en-US" dirty="0">
                <a:solidFill>
                  <a:srgbClr val="C00000"/>
                </a:solidFill>
              </a:rPr>
              <a:t> </a:t>
            </a:r>
            <a:r>
              <a:rPr lang="en-US" altLang="zh-CN" dirty="0">
                <a:solidFill>
                  <a:srgbClr val="C00000"/>
                </a:solidFill>
              </a:rPr>
              <a:t>on</a:t>
            </a:r>
            <a:r>
              <a:rPr lang="zh-CN" altLang="en-US" dirty="0">
                <a:solidFill>
                  <a:srgbClr val="C00000"/>
                </a:solidFill>
              </a:rPr>
              <a:t> </a:t>
            </a:r>
            <a:r>
              <a:rPr lang="en-US" altLang="zh-CN" dirty="0">
                <a:solidFill>
                  <a:srgbClr val="C00000"/>
                </a:solidFill>
              </a:rPr>
              <a:t>the</a:t>
            </a:r>
            <a:r>
              <a:rPr lang="zh-CN" altLang="en-US" dirty="0">
                <a:solidFill>
                  <a:srgbClr val="C00000"/>
                </a:solidFill>
              </a:rPr>
              <a:t> </a:t>
            </a:r>
            <a:r>
              <a:rPr lang="en-US" altLang="zh-CN" dirty="0">
                <a:solidFill>
                  <a:srgbClr val="C00000"/>
                </a:solidFill>
              </a:rPr>
              <a:t>same</a:t>
            </a:r>
            <a:r>
              <a:rPr lang="zh-CN" altLang="en-US" dirty="0">
                <a:solidFill>
                  <a:srgbClr val="C00000"/>
                </a:solidFill>
              </a:rPr>
              <a:t> </a:t>
            </a:r>
            <a:r>
              <a:rPr lang="en-US" altLang="zh-CN" dirty="0">
                <a:solidFill>
                  <a:srgbClr val="C00000"/>
                </a:solidFill>
              </a:rPr>
              <a:t>haplotypes</a:t>
            </a:r>
            <a:r>
              <a:rPr lang="zh-CN" altLang="en-US" dirty="0">
                <a:solidFill>
                  <a:srgbClr val="C00000"/>
                </a:solidFill>
              </a:rPr>
              <a:t> </a:t>
            </a:r>
            <a:r>
              <a:rPr lang="en-US" altLang="zh-CN" dirty="0">
                <a:solidFill>
                  <a:srgbClr val="C00000"/>
                </a:solidFill>
              </a:rPr>
              <a:t>tends</a:t>
            </a:r>
            <a:r>
              <a:rPr lang="zh-CN" altLang="en-US" dirty="0">
                <a:solidFill>
                  <a:srgbClr val="C00000"/>
                </a:solidFill>
              </a:rPr>
              <a:t> </a:t>
            </a:r>
            <a:r>
              <a:rPr lang="en-US" altLang="zh-CN" dirty="0">
                <a:solidFill>
                  <a:srgbClr val="C00000"/>
                </a:solidFill>
              </a:rPr>
              <a:t>to</a:t>
            </a:r>
            <a:r>
              <a:rPr lang="zh-CN" altLang="en-US" dirty="0">
                <a:solidFill>
                  <a:srgbClr val="C00000"/>
                </a:solidFill>
              </a:rPr>
              <a:t> </a:t>
            </a:r>
            <a:r>
              <a:rPr lang="en-US" altLang="zh-CN" dirty="0">
                <a:solidFill>
                  <a:srgbClr val="C00000"/>
                </a:solidFill>
              </a:rPr>
              <a:t>respond</a:t>
            </a:r>
            <a:r>
              <a:rPr lang="zh-CN" altLang="en-US" dirty="0">
                <a:solidFill>
                  <a:srgbClr val="C00000"/>
                </a:solidFill>
              </a:rPr>
              <a:t> </a:t>
            </a:r>
            <a:r>
              <a:rPr lang="en-US" altLang="zh-CN" dirty="0">
                <a:solidFill>
                  <a:srgbClr val="C00000"/>
                </a:solidFill>
              </a:rPr>
              <a:t>consistently</a:t>
            </a:r>
            <a:endParaRPr lang="en-US" dirty="0">
              <a:solidFill>
                <a:srgbClr val="C00000"/>
              </a:solidFill>
            </a:endParaRPr>
          </a:p>
        </p:txBody>
      </p:sp>
      <p:cxnSp>
        <p:nvCxnSpPr>
          <p:cNvPr id="69" name="直线箭头连接符 68">
            <a:extLst>
              <a:ext uri="{FF2B5EF4-FFF2-40B4-BE49-F238E27FC236}">
                <a16:creationId xmlns:a16="http://schemas.microsoft.com/office/drawing/2014/main" id="{01828EA9-7629-D371-C280-D04F9C06A0BB}"/>
              </a:ext>
            </a:extLst>
          </p:cNvPr>
          <p:cNvCxnSpPr/>
          <p:nvPr/>
        </p:nvCxnSpPr>
        <p:spPr>
          <a:xfrm flipV="1">
            <a:off x="7553325" y="2187966"/>
            <a:ext cx="0" cy="415342"/>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直线箭头连接符 69">
            <a:extLst>
              <a:ext uri="{FF2B5EF4-FFF2-40B4-BE49-F238E27FC236}">
                <a16:creationId xmlns:a16="http://schemas.microsoft.com/office/drawing/2014/main" id="{6B371981-D6D8-E9CB-236D-428C4232F2CD}"/>
              </a:ext>
            </a:extLst>
          </p:cNvPr>
          <p:cNvCxnSpPr/>
          <p:nvPr/>
        </p:nvCxnSpPr>
        <p:spPr>
          <a:xfrm flipV="1">
            <a:off x="7553325" y="3429000"/>
            <a:ext cx="0" cy="415342"/>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直线箭头连接符 70">
            <a:extLst>
              <a:ext uri="{FF2B5EF4-FFF2-40B4-BE49-F238E27FC236}">
                <a16:creationId xmlns:a16="http://schemas.microsoft.com/office/drawing/2014/main" id="{5063C25A-2E92-CC2C-F72E-7FC0681E94A7}"/>
              </a:ext>
            </a:extLst>
          </p:cNvPr>
          <p:cNvCxnSpPr/>
          <p:nvPr/>
        </p:nvCxnSpPr>
        <p:spPr>
          <a:xfrm flipV="1">
            <a:off x="7553325" y="4693620"/>
            <a:ext cx="0" cy="415342"/>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直线连接符 6">
            <a:extLst>
              <a:ext uri="{FF2B5EF4-FFF2-40B4-BE49-F238E27FC236}">
                <a16:creationId xmlns:a16="http://schemas.microsoft.com/office/drawing/2014/main" id="{A126C1A0-21BC-051B-724A-23B5C2A58469}"/>
              </a:ext>
            </a:extLst>
          </p:cNvPr>
          <p:cNvCxnSpPr/>
          <p:nvPr/>
        </p:nvCxnSpPr>
        <p:spPr>
          <a:xfrm>
            <a:off x="8100000" y="3240000"/>
            <a:ext cx="3581400" cy="0"/>
          </a:xfrm>
          <a:prstGeom prst="line">
            <a:avLst/>
          </a:prstGeom>
        </p:spPr>
        <p:style>
          <a:lnRef idx="2">
            <a:schemeClr val="dk1"/>
          </a:lnRef>
          <a:fillRef idx="0">
            <a:schemeClr val="dk1"/>
          </a:fillRef>
          <a:effectRef idx="1">
            <a:schemeClr val="dk1"/>
          </a:effectRef>
          <a:fontRef idx="minor">
            <a:schemeClr val="tx1"/>
          </a:fontRef>
        </p:style>
      </p:cxnSp>
      <p:sp>
        <p:nvSpPr>
          <p:cNvPr id="37" name="Oval 22">
            <a:extLst>
              <a:ext uri="{FF2B5EF4-FFF2-40B4-BE49-F238E27FC236}">
                <a16:creationId xmlns:a16="http://schemas.microsoft.com/office/drawing/2014/main" id="{87899228-402A-8BF2-0B9C-D89E5149F1A1}"/>
              </a:ext>
            </a:extLst>
          </p:cNvPr>
          <p:cNvSpPr/>
          <p:nvPr/>
        </p:nvSpPr>
        <p:spPr>
          <a:xfrm>
            <a:off x="8820000" y="3132000"/>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solidFill>
                <a:srgbClr val="C00000"/>
              </a:solidFill>
            </a:endParaRPr>
          </a:p>
        </p:txBody>
      </p:sp>
      <p:sp>
        <p:nvSpPr>
          <p:cNvPr id="43" name="Oval 23">
            <a:extLst>
              <a:ext uri="{FF2B5EF4-FFF2-40B4-BE49-F238E27FC236}">
                <a16:creationId xmlns:a16="http://schemas.microsoft.com/office/drawing/2014/main" id="{03B01E41-76E6-08E2-2798-88E426242BA2}"/>
              </a:ext>
            </a:extLst>
          </p:cNvPr>
          <p:cNvSpPr/>
          <p:nvPr/>
        </p:nvSpPr>
        <p:spPr>
          <a:xfrm>
            <a:off x="8820000" y="3492000"/>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44" name="直线连接符 43">
            <a:extLst>
              <a:ext uri="{FF2B5EF4-FFF2-40B4-BE49-F238E27FC236}">
                <a16:creationId xmlns:a16="http://schemas.microsoft.com/office/drawing/2014/main" id="{2137340F-965F-1D86-AE6F-583070EB1C98}"/>
              </a:ext>
            </a:extLst>
          </p:cNvPr>
          <p:cNvCxnSpPr/>
          <p:nvPr/>
        </p:nvCxnSpPr>
        <p:spPr>
          <a:xfrm>
            <a:off x="8100000" y="3600000"/>
            <a:ext cx="3581400" cy="0"/>
          </a:xfrm>
          <a:prstGeom prst="line">
            <a:avLst/>
          </a:prstGeom>
        </p:spPr>
        <p:style>
          <a:lnRef idx="2">
            <a:schemeClr val="dk1"/>
          </a:lnRef>
          <a:fillRef idx="0">
            <a:schemeClr val="dk1"/>
          </a:fillRef>
          <a:effectRef idx="1">
            <a:schemeClr val="dk1"/>
          </a:effectRef>
          <a:fontRef idx="minor">
            <a:schemeClr val="tx1"/>
          </a:fontRef>
        </p:style>
      </p:cxnSp>
      <p:sp>
        <p:nvSpPr>
          <p:cNvPr id="45" name="Oval 22">
            <a:extLst>
              <a:ext uri="{FF2B5EF4-FFF2-40B4-BE49-F238E27FC236}">
                <a16:creationId xmlns:a16="http://schemas.microsoft.com/office/drawing/2014/main" id="{4CCB248A-37B1-71B6-D6CC-91EF5D0912CB}"/>
              </a:ext>
            </a:extLst>
          </p:cNvPr>
          <p:cNvSpPr/>
          <p:nvPr/>
        </p:nvSpPr>
        <p:spPr>
          <a:xfrm>
            <a:off x="9540000" y="3132000"/>
            <a:ext cx="226031" cy="215757"/>
          </a:xfrm>
          <a:prstGeom prst="ellipse">
            <a:avLst/>
          </a:prstGeom>
          <a:solidFill>
            <a:srgbClr val="92D05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solidFill>
                <a:srgbClr val="C00000"/>
              </a:solidFill>
            </a:endParaRPr>
          </a:p>
        </p:txBody>
      </p:sp>
      <p:sp>
        <p:nvSpPr>
          <p:cNvPr id="46" name="Oval 23">
            <a:extLst>
              <a:ext uri="{FF2B5EF4-FFF2-40B4-BE49-F238E27FC236}">
                <a16:creationId xmlns:a16="http://schemas.microsoft.com/office/drawing/2014/main" id="{027C1E48-960D-1F54-DEEA-28A9D5DD57F1}"/>
              </a:ext>
            </a:extLst>
          </p:cNvPr>
          <p:cNvSpPr/>
          <p:nvPr/>
        </p:nvSpPr>
        <p:spPr>
          <a:xfrm>
            <a:off x="9540000" y="3492000"/>
            <a:ext cx="226031" cy="21575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7" name="Oval 23">
            <a:extLst>
              <a:ext uri="{FF2B5EF4-FFF2-40B4-BE49-F238E27FC236}">
                <a16:creationId xmlns:a16="http://schemas.microsoft.com/office/drawing/2014/main" id="{31E8C59F-A70C-2B31-9152-DCBE3BAB7D40}"/>
              </a:ext>
            </a:extLst>
          </p:cNvPr>
          <p:cNvSpPr/>
          <p:nvPr/>
        </p:nvSpPr>
        <p:spPr>
          <a:xfrm>
            <a:off x="10260000" y="3492000"/>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8" name="Oval 22">
            <a:extLst>
              <a:ext uri="{FF2B5EF4-FFF2-40B4-BE49-F238E27FC236}">
                <a16:creationId xmlns:a16="http://schemas.microsoft.com/office/drawing/2014/main" id="{3A8FDE7C-99AE-8C8C-8EC1-ACBB579567EF}"/>
              </a:ext>
            </a:extLst>
          </p:cNvPr>
          <p:cNvSpPr/>
          <p:nvPr/>
        </p:nvSpPr>
        <p:spPr>
          <a:xfrm>
            <a:off x="10260000" y="3132000"/>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solidFill>
                <a:srgbClr val="C00000"/>
              </a:solidFill>
            </a:endParaRPr>
          </a:p>
        </p:txBody>
      </p:sp>
      <p:sp>
        <p:nvSpPr>
          <p:cNvPr id="49" name="文本框 48">
            <a:extLst>
              <a:ext uri="{FF2B5EF4-FFF2-40B4-BE49-F238E27FC236}">
                <a16:creationId xmlns:a16="http://schemas.microsoft.com/office/drawing/2014/main" id="{0CDAEFBE-1386-8F1B-B4AE-AEF6458CCE96}"/>
              </a:ext>
            </a:extLst>
          </p:cNvPr>
          <p:cNvSpPr txBox="1"/>
          <p:nvPr/>
        </p:nvSpPr>
        <p:spPr>
          <a:xfrm>
            <a:off x="8610600" y="2752812"/>
            <a:ext cx="929397" cy="369332"/>
          </a:xfrm>
          <a:prstGeom prst="rect">
            <a:avLst/>
          </a:prstGeom>
          <a:noFill/>
        </p:spPr>
        <p:txBody>
          <a:bodyPr wrap="square" rtlCol="0">
            <a:spAutoFit/>
          </a:bodyPr>
          <a:lstStyle/>
          <a:p>
            <a:r>
              <a:rPr lang="en-US" altLang="zh-CN" dirty="0"/>
              <a:t>SNP1</a:t>
            </a:r>
            <a:endParaRPr lang="en-US" dirty="0"/>
          </a:p>
        </p:txBody>
      </p:sp>
      <p:sp>
        <p:nvSpPr>
          <p:cNvPr id="50" name="文本框 49">
            <a:extLst>
              <a:ext uri="{FF2B5EF4-FFF2-40B4-BE49-F238E27FC236}">
                <a16:creationId xmlns:a16="http://schemas.microsoft.com/office/drawing/2014/main" id="{32A6B162-F6D9-9967-E5C7-12AC4421BA19}"/>
              </a:ext>
            </a:extLst>
          </p:cNvPr>
          <p:cNvSpPr txBox="1"/>
          <p:nvPr/>
        </p:nvSpPr>
        <p:spPr>
          <a:xfrm>
            <a:off x="9301332" y="2739105"/>
            <a:ext cx="929397" cy="369332"/>
          </a:xfrm>
          <a:prstGeom prst="rect">
            <a:avLst/>
          </a:prstGeom>
          <a:noFill/>
        </p:spPr>
        <p:txBody>
          <a:bodyPr wrap="square" rtlCol="0">
            <a:spAutoFit/>
          </a:bodyPr>
          <a:lstStyle/>
          <a:p>
            <a:r>
              <a:rPr lang="en-US" altLang="zh-CN" dirty="0"/>
              <a:t>SNP2</a:t>
            </a:r>
            <a:endParaRPr lang="en-US" dirty="0"/>
          </a:p>
        </p:txBody>
      </p:sp>
      <p:sp>
        <p:nvSpPr>
          <p:cNvPr id="51" name="文本框 50">
            <a:extLst>
              <a:ext uri="{FF2B5EF4-FFF2-40B4-BE49-F238E27FC236}">
                <a16:creationId xmlns:a16="http://schemas.microsoft.com/office/drawing/2014/main" id="{07ECFE06-672F-B9BA-BC07-CD4D8B8AE4F5}"/>
              </a:ext>
            </a:extLst>
          </p:cNvPr>
          <p:cNvSpPr txBox="1"/>
          <p:nvPr/>
        </p:nvSpPr>
        <p:spPr>
          <a:xfrm>
            <a:off x="10033966" y="2752628"/>
            <a:ext cx="929397" cy="369332"/>
          </a:xfrm>
          <a:prstGeom prst="rect">
            <a:avLst/>
          </a:prstGeom>
          <a:noFill/>
        </p:spPr>
        <p:txBody>
          <a:bodyPr wrap="square" rtlCol="0">
            <a:spAutoFit/>
          </a:bodyPr>
          <a:lstStyle/>
          <a:p>
            <a:r>
              <a:rPr lang="en-US" altLang="zh-CN" dirty="0"/>
              <a:t>SNP3</a:t>
            </a:r>
            <a:endParaRPr lang="en-US" dirty="0"/>
          </a:p>
        </p:txBody>
      </p:sp>
    </p:spTree>
    <p:extLst>
      <p:ext uri="{BB962C8B-B14F-4D97-AF65-F5344CB8AC3E}">
        <p14:creationId xmlns:p14="http://schemas.microsoft.com/office/powerpoint/2010/main" val="3492012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4EF21-BBD2-8546-AF98-A279AA55A1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282E47-D3BA-F5F4-CE74-44D79FDD778A}"/>
              </a:ext>
            </a:extLst>
          </p:cNvPr>
          <p:cNvSpPr>
            <a:spLocks noGrp="1"/>
          </p:cNvSpPr>
          <p:nvPr>
            <p:ph type="title"/>
          </p:nvPr>
        </p:nvSpPr>
        <p:spPr/>
        <p:txBody>
          <a:bodyPr>
            <a:normAutofit/>
          </a:bodyPr>
          <a:lstStyle/>
          <a:p>
            <a:r>
              <a:rPr lang="en-AT"/>
              <a:t>Polarization</a:t>
            </a:r>
            <a:r>
              <a:rPr lang="zh-CN" altLang="en-US" dirty="0"/>
              <a:t> </a:t>
            </a:r>
            <a:r>
              <a:rPr lang="en-US" altLang="zh-CN" dirty="0"/>
              <a:t>2</a:t>
            </a:r>
            <a:r>
              <a:rPr lang="en-AT"/>
              <a:t>: </a:t>
            </a:r>
            <a:r>
              <a:rPr lang="en-US" altLang="zh-CN" dirty="0"/>
              <a:t>Minor</a:t>
            </a:r>
            <a:r>
              <a:rPr lang="zh-CN" altLang="en-US" dirty="0"/>
              <a:t> </a:t>
            </a:r>
            <a:r>
              <a:rPr lang="en-US" altLang="zh-CN" dirty="0"/>
              <a:t>allele</a:t>
            </a:r>
            <a:endParaRPr lang="en-AT" dirty="0"/>
          </a:p>
        </p:txBody>
      </p:sp>
      <p:sp>
        <p:nvSpPr>
          <p:cNvPr id="4" name="Footer Placeholder 3">
            <a:extLst>
              <a:ext uri="{FF2B5EF4-FFF2-40B4-BE49-F238E27FC236}">
                <a16:creationId xmlns:a16="http://schemas.microsoft.com/office/drawing/2014/main" id="{8B4AC97B-1C48-88A9-6E72-E32F654BE60C}"/>
              </a:ext>
            </a:extLst>
          </p:cNvPr>
          <p:cNvSpPr>
            <a:spLocks noGrp="1"/>
          </p:cNvSpPr>
          <p:nvPr>
            <p:ph type="ftr" idx="11"/>
          </p:nvPr>
        </p:nvSpPr>
        <p:spPr/>
        <p:txBody>
          <a:bodyPr/>
          <a:lstStyle/>
          <a:p>
            <a:r>
              <a:rPr lang="en-GB"/>
              <a:t>EE COURSE 2023: HAPLOTYPE RECONSTRUCTION</a:t>
            </a:r>
          </a:p>
        </p:txBody>
      </p:sp>
      <p:sp>
        <p:nvSpPr>
          <p:cNvPr id="5" name="Slide Number Placeholder 4">
            <a:extLst>
              <a:ext uri="{FF2B5EF4-FFF2-40B4-BE49-F238E27FC236}">
                <a16:creationId xmlns:a16="http://schemas.microsoft.com/office/drawing/2014/main" id="{7FCFACC6-76AA-9B34-D7CA-0BF405F5790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42</a:t>
            </a:fld>
            <a:endParaRPr lang="en-US"/>
          </a:p>
        </p:txBody>
      </p:sp>
      <p:sp>
        <p:nvSpPr>
          <p:cNvPr id="6" name="Oval 5">
            <a:extLst>
              <a:ext uri="{FF2B5EF4-FFF2-40B4-BE49-F238E27FC236}">
                <a16:creationId xmlns:a16="http://schemas.microsoft.com/office/drawing/2014/main" id="{3671134B-F3D4-01D5-A8E2-CCA133C4ADEA}"/>
              </a:ext>
            </a:extLst>
          </p:cNvPr>
          <p:cNvSpPr/>
          <p:nvPr/>
        </p:nvSpPr>
        <p:spPr>
          <a:xfrm>
            <a:off x="2905018" y="1862881"/>
            <a:ext cx="1093590" cy="1079681"/>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Oval 7">
            <a:extLst>
              <a:ext uri="{FF2B5EF4-FFF2-40B4-BE49-F238E27FC236}">
                <a16:creationId xmlns:a16="http://schemas.microsoft.com/office/drawing/2014/main" id="{202FFD9F-F244-E62C-4BD4-AD6F9CE2161E}"/>
              </a:ext>
            </a:extLst>
          </p:cNvPr>
          <p:cNvSpPr/>
          <p:nvPr/>
        </p:nvSpPr>
        <p:spPr>
          <a:xfrm>
            <a:off x="3225782" y="2080089"/>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Oval 8">
            <a:extLst>
              <a:ext uri="{FF2B5EF4-FFF2-40B4-BE49-F238E27FC236}">
                <a16:creationId xmlns:a16="http://schemas.microsoft.com/office/drawing/2014/main" id="{94B67370-0345-DA2B-467C-192307E49463}"/>
              </a:ext>
            </a:extLst>
          </p:cNvPr>
          <p:cNvSpPr/>
          <p:nvPr/>
        </p:nvSpPr>
        <p:spPr>
          <a:xfrm>
            <a:off x="3112766" y="2402721"/>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Oval 9">
            <a:extLst>
              <a:ext uri="{FF2B5EF4-FFF2-40B4-BE49-F238E27FC236}">
                <a16:creationId xmlns:a16="http://schemas.microsoft.com/office/drawing/2014/main" id="{2BAF4C80-F2FF-3D9A-2C73-77AD0E3166F9}"/>
              </a:ext>
            </a:extLst>
          </p:cNvPr>
          <p:cNvSpPr/>
          <p:nvPr/>
        </p:nvSpPr>
        <p:spPr>
          <a:xfrm>
            <a:off x="3433529" y="2527798"/>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BA0EDA87-FD1B-0E4F-8AAB-0332AA4E22A9}"/>
              </a:ext>
            </a:extLst>
          </p:cNvPr>
          <p:cNvSpPr/>
          <p:nvPr/>
        </p:nvSpPr>
        <p:spPr>
          <a:xfrm>
            <a:off x="3612195" y="2215886"/>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35293528-2DD6-FF0D-6CEA-B4A29E22AE73}"/>
              </a:ext>
            </a:extLst>
          </p:cNvPr>
          <p:cNvSpPr/>
          <p:nvPr/>
        </p:nvSpPr>
        <p:spPr>
          <a:xfrm>
            <a:off x="2886734" y="3143577"/>
            <a:ext cx="1093590" cy="107968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616A9AAF-33EE-2B6F-1DB3-AADF9042FE60}"/>
              </a:ext>
            </a:extLst>
          </p:cNvPr>
          <p:cNvSpPr/>
          <p:nvPr/>
        </p:nvSpPr>
        <p:spPr>
          <a:xfrm>
            <a:off x="3207498" y="3360785"/>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40BF805F-D302-2091-9DD9-DC6C06E1A592}"/>
              </a:ext>
            </a:extLst>
          </p:cNvPr>
          <p:cNvSpPr/>
          <p:nvPr/>
        </p:nvSpPr>
        <p:spPr>
          <a:xfrm>
            <a:off x="3094482" y="3683417"/>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CDA1DD6-7053-E0D7-36DC-E6CA9E2E1819}"/>
              </a:ext>
            </a:extLst>
          </p:cNvPr>
          <p:cNvSpPr/>
          <p:nvPr/>
        </p:nvSpPr>
        <p:spPr>
          <a:xfrm>
            <a:off x="3415245" y="3808494"/>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66A618A4-DA6F-74B4-7410-157ED12BF438}"/>
              </a:ext>
            </a:extLst>
          </p:cNvPr>
          <p:cNvSpPr/>
          <p:nvPr/>
        </p:nvSpPr>
        <p:spPr>
          <a:xfrm>
            <a:off x="3593911" y="3496582"/>
            <a:ext cx="226031" cy="215757"/>
          </a:xfrm>
          <a:prstGeom prst="ellipse">
            <a:avLst/>
          </a:prstGeom>
          <a:solidFill>
            <a:srgbClr val="00B0F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33C7E812-0D6A-2B49-4C68-9808FFF0CB03}"/>
              </a:ext>
            </a:extLst>
          </p:cNvPr>
          <p:cNvSpPr/>
          <p:nvPr/>
        </p:nvSpPr>
        <p:spPr>
          <a:xfrm>
            <a:off x="2905018" y="4461245"/>
            <a:ext cx="1093590" cy="1079681"/>
          </a:xfrm>
          <a:prstGeom prst="ellipse">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3922F69B-34D3-142D-90E0-2EDCF04A1F3D}"/>
              </a:ext>
            </a:extLst>
          </p:cNvPr>
          <p:cNvSpPr/>
          <p:nvPr/>
        </p:nvSpPr>
        <p:spPr>
          <a:xfrm>
            <a:off x="3225782" y="4678453"/>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5BF843C6-E719-9351-05B9-D5CEA43FBA7B}"/>
              </a:ext>
            </a:extLst>
          </p:cNvPr>
          <p:cNvSpPr/>
          <p:nvPr/>
        </p:nvSpPr>
        <p:spPr>
          <a:xfrm>
            <a:off x="3112766" y="5001085"/>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C10FEDF1-18B3-239D-D190-92651B5C148C}"/>
              </a:ext>
            </a:extLst>
          </p:cNvPr>
          <p:cNvSpPr/>
          <p:nvPr/>
        </p:nvSpPr>
        <p:spPr>
          <a:xfrm>
            <a:off x="3433529" y="5126162"/>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C34E10D3-252E-664A-BEA7-D5763D15EF95}"/>
              </a:ext>
            </a:extLst>
          </p:cNvPr>
          <p:cNvSpPr/>
          <p:nvPr/>
        </p:nvSpPr>
        <p:spPr>
          <a:xfrm>
            <a:off x="3612195" y="4814250"/>
            <a:ext cx="226031" cy="215757"/>
          </a:xfrm>
          <a:prstGeom prst="ellipse">
            <a:avLst/>
          </a:prstGeom>
          <a:solidFill>
            <a:srgbClr val="00B0F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A5C631B3-3D32-7293-4C42-6FCFA6917C38}"/>
              </a:ext>
            </a:extLst>
          </p:cNvPr>
          <p:cNvSpPr/>
          <p:nvPr/>
        </p:nvSpPr>
        <p:spPr>
          <a:xfrm>
            <a:off x="5673172" y="1862880"/>
            <a:ext cx="1093590" cy="1079681"/>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65C1FF1F-03EC-3CC9-CDF4-10CA96E3B8F7}"/>
              </a:ext>
            </a:extLst>
          </p:cNvPr>
          <p:cNvSpPr/>
          <p:nvPr/>
        </p:nvSpPr>
        <p:spPr>
          <a:xfrm>
            <a:off x="5993936" y="2080088"/>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5A0D48B3-644E-B99F-1CAC-40AFC27BBC8A}"/>
              </a:ext>
            </a:extLst>
          </p:cNvPr>
          <p:cNvSpPr/>
          <p:nvPr/>
        </p:nvSpPr>
        <p:spPr>
          <a:xfrm>
            <a:off x="5880920" y="2402720"/>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8D28438A-4C46-21EB-A081-0A9280B8EFF8}"/>
              </a:ext>
            </a:extLst>
          </p:cNvPr>
          <p:cNvSpPr/>
          <p:nvPr/>
        </p:nvSpPr>
        <p:spPr>
          <a:xfrm>
            <a:off x="6201683" y="2527797"/>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D9BAE573-8101-55C2-DB2D-CFA26647AAB7}"/>
              </a:ext>
            </a:extLst>
          </p:cNvPr>
          <p:cNvSpPr/>
          <p:nvPr/>
        </p:nvSpPr>
        <p:spPr>
          <a:xfrm>
            <a:off x="6380349" y="2215885"/>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89C8F855-63B8-AD30-0B37-603BF429DD4E}"/>
              </a:ext>
            </a:extLst>
          </p:cNvPr>
          <p:cNvSpPr/>
          <p:nvPr/>
        </p:nvSpPr>
        <p:spPr>
          <a:xfrm>
            <a:off x="5654888" y="3143576"/>
            <a:ext cx="1093590" cy="107968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9FABD809-E272-7C4F-C468-2D71DD059119}"/>
              </a:ext>
            </a:extLst>
          </p:cNvPr>
          <p:cNvSpPr/>
          <p:nvPr/>
        </p:nvSpPr>
        <p:spPr>
          <a:xfrm>
            <a:off x="5975652" y="3360784"/>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3B519A5-7B82-0695-E09E-C586D1459222}"/>
              </a:ext>
            </a:extLst>
          </p:cNvPr>
          <p:cNvSpPr/>
          <p:nvPr/>
        </p:nvSpPr>
        <p:spPr>
          <a:xfrm>
            <a:off x="5862636" y="3683416"/>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9819F6CE-8694-A044-4391-B76D9ED38FAB}"/>
              </a:ext>
            </a:extLst>
          </p:cNvPr>
          <p:cNvSpPr/>
          <p:nvPr/>
        </p:nvSpPr>
        <p:spPr>
          <a:xfrm>
            <a:off x="6183399" y="3808493"/>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9F93FC82-B27A-3382-73FA-7A38AB902D8C}"/>
              </a:ext>
            </a:extLst>
          </p:cNvPr>
          <p:cNvSpPr/>
          <p:nvPr/>
        </p:nvSpPr>
        <p:spPr>
          <a:xfrm>
            <a:off x="6362065" y="3496581"/>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706FC37F-37FF-1D54-32AC-0800BF2D38BD}"/>
              </a:ext>
            </a:extLst>
          </p:cNvPr>
          <p:cNvSpPr/>
          <p:nvPr/>
        </p:nvSpPr>
        <p:spPr>
          <a:xfrm>
            <a:off x="5673172" y="4461244"/>
            <a:ext cx="1093590" cy="1079681"/>
          </a:xfrm>
          <a:prstGeom prst="ellipse">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8A808471-2512-57E0-2B71-368FBB1AD69A}"/>
              </a:ext>
            </a:extLst>
          </p:cNvPr>
          <p:cNvSpPr/>
          <p:nvPr/>
        </p:nvSpPr>
        <p:spPr>
          <a:xfrm>
            <a:off x="5993936" y="4678452"/>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A9BCE193-CC21-46B9-B6A1-954A4AC79DFB}"/>
              </a:ext>
            </a:extLst>
          </p:cNvPr>
          <p:cNvSpPr/>
          <p:nvPr/>
        </p:nvSpPr>
        <p:spPr>
          <a:xfrm>
            <a:off x="5880920" y="5001084"/>
            <a:ext cx="226031" cy="215757"/>
          </a:xfrm>
          <a:prstGeom prst="ellipse">
            <a:avLst/>
          </a:prstGeom>
          <a:solidFill>
            <a:srgbClr val="00B0F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Oval 34">
            <a:extLst>
              <a:ext uri="{FF2B5EF4-FFF2-40B4-BE49-F238E27FC236}">
                <a16:creationId xmlns:a16="http://schemas.microsoft.com/office/drawing/2014/main" id="{C9371BAA-1E3F-E5FB-2C4C-18985A32E994}"/>
              </a:ext>
            </a:extLst>
          </p:cNvPr>
          <p:cNvSpPr/>
          <p:nvPr/>
        </p:nvSpPr>
        <p:spPr>
          <a:xfrm>
            <a:off x="6201683" y="5126161"/>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6" name="Oval 35">
            <a:extLst>
              <a:ext uri="{FF2B5EF4-FFF2-40B4-BE49-F238E27FC236}">
                <a16:creationId xmlns:a16="http://schemas.microsoft.com/office/drawing/2014/main" id="{588C838A-2A7F-056D-8645-16E01759F280}"/>
              </a:ext>
            </a:extLst>
          </p:cNvPr>
          <p:cNvSpPr/>
          <p:nvPr/>
        </p:nvSpPr>
        <p:spPr>
          <a:xfrm>
            <a:off x="6380349" y="4814249"/>
            <a:ext cx="226031" cy="215757"/>
          </a:xfrm>
          <a:prstGeom prst="ellipse">
            <a:avLst/>
          </a:prstGeom>
          <a:solidFill>
            <a:srgbClr val="00B0F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8" name="TextBox 37">
            <a:extLst>
              <a:ext uri="{FF2B5EF4-FFF2-40B4-BE49-F238E27FC236}">
                <a16:creationId xmlns:a16="http://schemas.microsoft.com/office/drawing/2014/main" id="{53C442B6-F3DE-6EB9-4DF9-370393851DB9}"/>
              </a:ext>
            </a:extLst>
          </p:cNvPr>
          <p:cNvSpPr txBox="1"/>
          <p:nvPr/>
        </p:nvSpPr>
        <p:spPr>
          <a:xfrm>
            <a:off x="1620000" y="2112455"/>
            <a:ext cx="102463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SN</a:t>
            </a:r>
            <a:r>
              <a:rPr lang="en-AT" sz="2800">
                <a:latin typeface="Times New Roman" panose="02020603050405020304" pitchFamily="18" charset="0"/>
                <a:cs typeface="Times New Roman" panose="02020603050405020304" pitchFamily="18" charset="0"/>
              </a:rPr>
              <a:t>P1</a:t>
            </a:r>
            <a:endParaRPr lang="en-AT" sz="28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E0F07F43-F0A6-7C07-80CB-F2AAF0D2ABB9}"/>
              </a:ext>
            </a:extLst>
          </p:cNvPr>
          <p:cNvSpPr txBox="1"/>
          <p:nvPr/>
        </p:nvSpPr>
        <p:spPr>
          <a:xfrm>
            <a:off x="1620000" y="3393667"/>
            <a:ext cx="102463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SN</a:t>
            </a:r>
            <a:r>
              <a:rPr lang="en-AT" sz="2800">
                <a:latin typeface="Times New Roman" panose="02020603050405020304" pitchFamily="18" charset="0"/>
                <a:cs typeface="Times New Roman" panose="02020603050405020304" pitchFamily="18" charset="0"/>
              </a:rPr>
              <a:t>P2</a:t>
            </a:r>
            <a:endParaRPr lang="en-AT" sz="2800"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780AC136-7E9F-310C-AFE0-36668F5F2A22}"/>
              </a:ext>
            </a:extLst>
          </p:cNvPr>
          <p:cNvSpPr txBox="1"/>
          <p:nvPr/>
        </p:nvSpPr>
        <p:spPr>
          <a:xfrm>
            <a:off x="1620000" y="4675377"/>
            <a:ext cx="102463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SN</a:t>
            </a:r>
            <a:r>
              <a:rPr lang="en-AT" sz="2800">
                <a:latin typeface="Times New Roman" panose="02020603050405020304" pitchFamily="18" charset="0"/>
                <a:cs typeface="Times New Roman" panose="02020603050405020304" pitchFamily="18" charset="0"/>
              </a:rPr>
              <a:t>P3</a:t>
            </a:r>
            <a:endParaRPr lang="en-AT" sz="28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8F0868B-7F5A-9003-044D-524D4693B072}"/>
              </a:ext>
            </a:extLst>
          </p:cNvPr>
          <p:cNvSpPr txBox="1"/>
          <p:nvPr/>
        </p:nvSpPr>
        <p:spPr>
          <a:xfrm>
            <a:off x="3071891" y="1340708"/>
            <a:ext cx="723275" cy="646331"/>
          </a:xfrm>
          <a:prstGeom prst="rect">
            <a:avLst/>
          </a:prstGeom>
          <a:noFill/>
        </p:spPr>
        <p:txBody>
          <a:bodyPr wrap="none" rtlCol="0">
            <a:spAutoFit/>
          </a:bodyPr>
          <a:lstStyle/>
          <a:p>
            <a:r>
              <a:rPr lang="en-AT" sz="3600" dirty="0"/>
              <a:t>F0</a:t>
            </a:r>
          </a:p>
        </p:txBody>
      </p:sp>
      <p:sp>
        <p:nvSpPr>
          <p:cNvPr id="42" name="TextBox 41">
            <a:extLst>
              <a:ext uri="{FF2B5EF4-FFF2-40B4-BE49-F238E27FC236}">
                <a16:creationId xmlns:a16="http://schemas.microsoft.com/office/drawing/2014/main" id="{490FC149-6600-3C49-2EB1-3D71946F1B1D}"/>
              </a:ext>
            </a:extLst>
          </p:cNvPr>
          <p:cNvSpPr txBox="1"/>
          <p:nvPr/>
        </p:nvSpPr>
        <p:spPr>
          <a:xfrm>
            <a:off x="5639322" y="1264129"/>
            <a:ext cx="1236236" cy="646331"/>
          </a:xfrm>
          <a:prstGeom prst="rect">
            <a:avLst/>
          </a:prstGeom>
          <a:noFill/>
        </p:spPr>
        <p:txBody>
          <a:bodyPr wrap="none" rtlCol="0">
            <a:spAutoFit/>
          </a:bodyPr>
          <a:lstStyle/>
          <a:p>
            <a:r>
              <a:rPr lang="en-AT" sz="3600" dirty="0"/>
              <a:t>F100</a:t>
            </a:r>
          </a:p>
        </p:txBody>
      </p:sp>
      <p:cxnSp>
        <p:nvCxnSpPr>
          <p:cNvPr id="3" name="直线箭头连接符 2">
            <a:extLst>
              <a:ext uri="{FF2B5EF4-FFF2-40B4-BE49-F238E27FC236}">
                <a16:creationId xmlns:a16="http://schemas.microsoft.com/office/drawing/2014/main" id="{032BD5E6-4E04-D634-D85A-100F860B417B}"/>
              </a:ext>
            </a:extLst>
          </p:cNvPr>
          <p:cNvCxnSpPr/>
          <p:nvPr/>
        </p:nvCxnSpPr>
        <p:spPr>
          <a:xfrm flipV="1">
            <a:off x="7553325" y="2187966"/>
            <a:ext cx="0" cy="415342"/>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直线箭头连接符 6">
            <a:extLst>
              <a:ext uri="{FF2B5EF4-FFF2-40B4-BE49-F238E27FC236}">
                <a16:creationId xmlns:a16="http://schemas.microsoft.com/office/drawing/2014/main" id="{6CEAF69F-9829-854B-BB8E-A31AC08C4092}"/>
              </a:ext>
            </a:extLst>
          </p:cNvPr>
          <p:cNvCxnSpPr>
            <a:cxnSpLocks/>
          </p:cNvCxnSpPr>
          <p:nvPr/>
        </p:nvCxnSpPr>
        <p:spPr>
          <a:xfrm>
            <a:off x="7553325" y="3496581"/>
            <a:ext cx="0" cy="460958"/>
          </a:xfrm>
          <a:prstGeom prst="straightConnector1">
            <a:avLst/>
          </a:prstGeom>
          <a:ln w="38100" cap="flat" cmpd="sng" algn="ctr">
            <a:solidFill>
              <a:srgbClr val="1140B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直线箭头连接符 36">
            <a:extLst>
              <a:ext uri="{FF2B5EF4-FFF2-40B4-BE49-F238E27FC236}">
                <a16:creationId xmlns:a16="http://schemas.microsoft.com/office/drawing/2014/main" id="{8756051A-E8EF-1231-2672-2FAA63946249}"/>
              </a:ext>
            </a:extLst>
          </p:cNvPr>
          <p:cNvCxnSpPr/>
          <p:nvPr/>
        </p:nvCxnSpPr>
        <p:spPr>
          <a:xfrm flipV="1">
            <a:off x="7553325" y="4693620"/>
            <a:ext cx="0" cy="415342"/>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直线连接符 42">
            <a:extLst>
              <a:ext uri="{FF2B5EF4-FFF2-40B4-BE49-F238E27FC236}">
                <a16:creationId xmlns:a16="http://schemas.microsoft.com/office/drawing/2014/main" id="{9048C94A-DAEB-5457-A3C6-F8E54386D7B1}"/>
              </a:ext>
            </a:extLst>
          </p:cNvPr>
          <p:cNvCxnSpPr/>
          <p:nvPr/>
        </p:nvCxnSpPr>
        <p:spPr>
          <a:xfrm>
            <a:off x="8100000" y="3240000"/>
            <a:ext cx="3581400" cy="0"/>
          </a:xfrm>
          <a:prstGeom prst="line">
            <a:avLst/>
          </a:prstGeom>
        </p:spPr>
        <p:style>
          <a:lnRef idx="2">
            <a:schemeClr val="dk1"/>
          </a:lnRef>
          <a:fillRef idx="0">
            <a:schemeClr val="dk1"/>
          </a:fillRef>
          <a:effectRef idx="1">
            <a:schemeClr val="dk1"/>
          </a:effectRef>
          <a:fontRef idx="minor">
            <a:schemeClr val="tx1"/>
          </a:fontRef>
        </p:style>
      </p:cxnSp>
      <p:sp>
        <p:nvSpPr>
          <p:cNvPr id="44" name="Oval 22">
            <a:extLst>
              <a:ext uri="{FF2B5EF4-FFF2-40B4-BE49-F238E27FC236}">
                <a16:creationId xmlns:a16="http://schemas.microsoft.com/office/drawing/2014/main" id="{BE5B6181-0B65-56C8-34E8-C46512DEDAF3}"/>
              </a:ext>
            </a:extLst>
          </p:cNvPr>
          <p:cNvSpPr/>
          <p:nvPr/>
        </p:nvSpPr>
        <p:spPr>
          <a:xfrm>
            <a:off x="8820000" y="3132000"/>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solidFill>
                <a:srgbClr val="C00000"/>
              </a:solidFill>
            </a:endParaRPr>
          </a:p>
        </p:txBody>
      </p:sp>
      <p:sp>
        <p:nvSpPr>
          <p:cNvPr id="45" name="Oval 23">
            <a:extLst>
              <a:ext uri="{FF2B5EF4-FFF2-40B4-BE49-F238E27FC236}">
                <a16:creationId xmlns:a16="http://schemas.microsoft.com/office/drawing/2014/main" id="{C0A65FE7-940C-1EF5-D129-014B9CE52512}"/>
              </a:ext>
            </a:extLst>
          </p:cNvPr>
          <p:cNvSpPr/>
          <p:nvPr/>
        </p:nvSpPr>
        <p:spPr>
          <a:xfrm>
            <a:off x="8820000" y="3492000"/>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46" name="直线连接符 45">
            <a:extLst>
              <a:ext uri="{FF2B5EF4-FFF2-40B4-BE49-F238E27FC236}">
                <a16:creationId xmlns:a16="http://schemas.microsoft.com/office/drawing/2014/main" id="{CB207AD3-E68B-1BFC-8E81-917EA9DE56F8}"/>
              </a:ext>
            </a:extLst>
          </p:cNvPr>
          <p:cNvCxnSpPr/>
          <p:nvPr/>
        </p:nvCxnSpPr>
        <p:spPr>
          <a:xfrm>
            <a:off x="8100000" y="3600000"/>
            <a:ext cx="3581400" cy="0"/>
          </a:xfrm>
          <a:prstGeom prst="line">
            <a:avLst/>
          </a:prstGeom>
        </p:spPr>
        <p:style>
          <a:lnRef idx="2">
            <a:schemeClr val="dk1"/>
          </a:lnRef>
          <a:fillRef idx="0">
            <a:schemeClr val="dk1"/>
          </a:fillRef>
          <a:effectRef idx="1">
            <a:schemeClr val="dk1"/>
          </a:effectRef>
          <a:fontRef idx="minor">
            <a:schemeClr val="tx1"/>
          </a:fontRef>
        </p:style>
      </p:cxnSp>
      <p:sp>
        <p:nvSpPr>
          <p:cNvPr id="47" name="Oval 22">
            <a:extLst>
              <a:ext uri="{FF2B5EF4-FFF2-40B4-BE49-F238E27FC236}">
                <a16:creationId xmlns:a16="http://schemas.microsoft.com/office/drawing/2014/main" id="{3B38FF89-CD50-23F4-003A-293BAA1AC591}"/>
              </a:ext>
            </a:extLst>
          </p:cNvPr>
          <p:cNvSpPr/>
          <p:nvPr/>
        </p:nvSpPr>
        <p:spPr>
          <a:xfrm>
            <a:off x="9540000" y="3132000"/>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solidFill>
                <a:srgbClr val="C00000"/>
              </a:solidFill>
            </a:endParaRPr>
          </a:p>
        </p:txBody>
      </p:sp>
      <p:sp>
        <p:nvSpPr>
          <p:cNvPr id="48" name="Oval 23">
            <a:extLst>
              <a:ext uri="{FF2B5EF4-FFF2-40B4-BE49-F238E27FC236}">
                <a16:creationId xmlns:a16="http://schemas.microsoft.com/office/drawing/2014/main" id="{A0C1EA99-8613-B8D1-F57B-211855D8E9AD}"/>
              </a:ext>
            </a:extLst>
          </p:cNvPr>
          <p:cNvSpPr/>
          <p:nvPr/>
        </p:nvSpPr>
        <p:spPr>
          <a:xfrm>
            <a:off x="9540000" y="3492000"/>
            <a:ext cx="226031" cy="215757"/>
          </a:xfrm>
          <a:prstGeom prst="ellipse">
            <a:avLst/>
          </a:prstGeom>
          <a:solidFill>
            <a:srgbClr val="00B0F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9" name="Oval 23">
            <a:extLst>
              <a:ext uri="{FF2B5EF4-FFF2-40B4-BE49-F238E27FC236}">
                <a16:creationId xmlns:a16="http://schemas.microsoft.com/office/drawing/2014/main" id="{FE6F4521-115C-2A8B-D582-F4A9EF8F8E41}"/>
              </a:ext>
            </a:extLst>
          </p:cNvPr>
          <p:cNvSpPr/>
          <p:nvPr/>
        </p:nvSpPr>
        <p:spPr>
          <a:xfrm>
            <a:off x="10260000" y="3492000"/>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0" name="Oval 22">
            <a:extLst>
              <a:ext uri="{FF2B5EF4-FFF2-40B4-BE49-F238E27FC236}">
                <a16:creationId xmlns:a16="http://schemas.microsoft.com/office/drawing/2014/main" id="{13E65E86-35C5-AA6A-396F-F827240146CC}"/>
              </a:ext>
            </a:extLst>
          </p:cNvPr>
          <p:cNvSpPr/>
          <p:nvPr/>
        </p:nvSpPr>
        <p:spPr>
          <a:xfrm>
            <a:off x="10260000" y="3132000"/>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solidFill>
                <a:srgbClr val="C00000"/>
              </a:solidFill>
            </a:endParaRPr>
          </a:p>
        </p:txBody>
      </p:sp>
      <p:sp>
        <p:nvSpPr>
          <p:cNvPr id="51" name="文本框 50">
            <a:extLst>
              <a:ext uri="{FF2B5EF4-FFF2-40B4-BE49-F238E27FC236}">
                <a16:creationId xmlns:a16="http://schemas.microsoft.com/office/drawing/2014/main" id="{F3B39E05-D2D8-D7DB-8A19-AC54A3356D50}"/>
              </a:ext>
            </a:extLst>
          </p:cNvPr>
          <p:cNvSpPr txBox="1"/>
          <p:nvPr/>
        </p:nvSpPr>
        <p:spPr>
          <a:xfrm>
            <a:off x="8610600" y="2752812"/>
            <a:ext cx="929397" cy="369332"/>
          </a:xfrm>
          <a:prstGeom prst="rect">
            <a:avLst/>
          </a:prstGeom>
          <a:noFill/>
        </p:spPr>
        <p:txBody>
          <a:bodyPr wrap="square" rtlCol="0">
            <a:spAutoFit/>
          </a:bodyPr>
          <a:lstStyle/>
          <a:p>
            <a:r>
              <a:rPr lang="en-US" altLang="zh-CN" dirty="0"/>
              <a:t>SNP1</a:t>
            </a:r>
            <a:endParaRPr lang="en-US" dirty="0"/>
          </a:p>
        </p:txBody>
      </p:sp>
      <p:sp>
        <p:nvSpPr>
          <p:cNvPr id="52" name="文本框 51">
            <a:extLst>
              <a:ext uri="{FF2B5EF4-FFF2-40B4-BE49-F238E27FC236}">
                <a16:creationId xmlns:a16="http://schemas.microsoft.com/office/drawing/2014/main" id="{7EEE2BC5-EB8E-99EB-83E4-C92583921D23}"/>
              </a:ext>
            </a:extLst>
          </p:cNvPr>
          <p:cNvSpPr txBox="1"/>
          <p:nvPr/>
        </p:nvSpPr>
        <p:spPr>
          <a:xfrm>
            <a:off x="9301332" y="2739105"/>
            <a:ext cx="929397" cy="369332"/>
          </a:xfrm>
          <a:prstGeom prst="rect">
            <a:avLst/>
          </a:prstGeom>
          <a:noFill/>
        </p:spPr>
        <p:txBody>
          <a:bodyPr wrap="square" rtlCol="0">
            <a:spAutoFit/>
          </a:bodyPr>
          <a:lstStyle/>
          <a:p>
            <a:r>
              <a:rPr lang="en-US" altLang="zh-CN" dirty="0"/>
              <a:t>SNP2</a:t>
            </a:r>
            <a:endParaRPr lang="en-US" dirty="0"/>
          </a:p>
        </p:txBody>
      </p:sp>
      <p:sp>
        <p:nvSpPr>
          <p:cNvPr id="53" name="文本框 52">
            <a:extLst>
              <a:ext uri="{FF2B5EF4-FFF2-40B4-BE49-F238E27FC236}">
                <a16:creationId xmlns:a16="http://schemas.microsoft.com/office/drawing/2014/main" id="{139CB5F2-7B47-7CE1-EE67-29EA9D686FB1}"/>
              </a:ext>
            </a:extLst>
          </p:cNvPr>
          <p:cNvSpPr txBox="1"/>
          <p:nvPr/>
        </p:nvSpPr>
        <p:spPr>
          <a:xfrm>
            <a:off x="10033966" y="2752628"/>
            <a:ext cx="929397" cy="369332"/>
          </a:xfrm>
          <a:prstGeom prst="rect">
            <a:avLst/>
          </a:prstGeom>
          <a:noFill/>
        </p:spPr>
        <p:txBody>
          <a:bodyPr wrap="square" rtlCol="0">
            <a:spAutoFit/>
          </a:bodyPr>
          <a:lstStyle/>
          <a:p>
            <a:r>
              <a:rPr lang="en-US" altLang="zh-CN" dirty="0"/>
              <a:t>SNP3</a:t>
            </a:r>
            <a:endParaRPr lang="en-US" dirty="0"/>
          </a:p>
        </p:txBody>
      </p:sp>
    </p:spTree>
    <p:extLst>
      <p:ext uri="{BB962C8B-B14F-4D97-AF65-F5344CB8AC3E}">
        <p14:creationId xmlns:p14="http://schemas.microsoft.com/office/powerpoint/2010/main" val="2541690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Introduction to haplotype reconstruction</a:t>
            </a:r>
          </a:p>
        </p:txBody>
      </p:sp>
      <p:sp>
        <p:nvSpPr>
          <p:cNvPr id="156" name="Google Shape;156;p2"/>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err="1"/>
              <a:t>HaploReconstruct</a:t>
            </a:r>
            <a:r>
              <a:rPr lang="en-US" dirty="0"/>
              <a:t> (Franssen </a:t>
            </a:r>
            <a:r>
              <a:rPr lang="en-US" dirty="0" err="1"/>
              <a:t>et.al</a:t>
            </a:r>
            <a:r>
              <a:rPr lang="en-US" dirty="0"/>
              <a:t>., 2017)</a:t>
            </a:r>
          </a:p>
          <a:p>
            <a:pPr lvl="1"/>
            <a:r>
              <a:rPr lang="en-US" dirty="0"/>
              <a:t>Reconstructs selected haplotypes from replicated time series using pool-seq data</a:t>
            </a:r>
          </a:p>
          <a:p>
            <a:pPr lvl="1"/>
            <a:r>
              <a:rPr lang="en-US" dirty="0"/>
              <a:t>identification of selected haplotypes through correlated frequencies of alleles</a:t>
            </a:r>
          </a:p>
          <a:p>
            <a:pPr lvl="1"/>
            <a:r>
              <a:rPr lang="en-US" dirty="0"/>
              <a:t>No individual sequencing of founder chromosomes are needed</a:t>
            </a:r>
          </a:p>
        </p:txBody>
      </p:sp>
      <p:sp>
        <p:nvSpPr>
          <p:cNvPr id="3" name="页脚占位符 2">
            <a:extLst>
              <a:ext uri="{FF2B5EF4-FFF2-40B4-BE49-F238E27FC236}">
                <a16:creationId xmlns:a16="http://schemas.microsoft.com/office/drawing/2014/main" id="{8AF20E90-DC6A-1321-2C5E-2CFC95255F6B}"/>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61EBFB13-B0E2-CB6F-ADF0-851416FFB4E6}"/>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43</a:t>
            </a:fld>
            <a:endParaRPr lang="en-US"/>
          </a:p>
        </p:txBody>
      </p:sp>
      <p:sp>
        <p:nvSpPr>
          <p:cNvPr id="5" name="文本框 4">
            <a:extLst>
              <a:ext uri="{FF2B5EF4-FFF2-40B4-BE49-F238E27FC236}">
                <a16:creationId xmlns:a16="http://schemas.microsoft.com/office/drawing/2014/main" id="{B66DA82A-1582-B997-3FDC-108BC59EDD2D}"/>
              </a:ext>
            </a:extLst>
          </p:cNvPr>
          <p:cNvSpPr txBox="1"/>
          <p:nvPr/>
        </p:nvSpPr>
        <p:spPr>
          <a:xfrm>
            <a:off x="1062037" y="5210860"/>
            <a:ext cx="9234487" cy="369332"/>
          </a:xfrm>
          <a:prstGeom prst="rect">
            <a:avLst/>
          </a:prstGeom>
          <a:noFill/>
        </p:spPr>
        <p:txBody>
          <a:bodyPr wrap="square">
            <a:spAutoFit/>
          </a:bodyPr>
          <a:lstStyle/>
          <a:p>
            <a:r>
              <a:rPr lang="en-US" altLang="zh-CN" dirty="0">
                <a:hlinkClick r:id="rId3"/>
              </a:rPr>
              <a:t>http://cran.nexr.com/web/packages/</a:t>
            </a:r>
            <a:r>
              <a:rPr lang="en-US" altLang="zh-CN" dirty="0" err="1">
                <a:hlinkClick r:id="rId3"/>
              </a:rPr>
              <a:t>haploReconstruct</a:t>
            </a:r>
            <a:r>
              <a:rPr lang="en-US" altLang="zh-CN" dirty="0">
                <a:hlinkClick r:id="rId3"/>
              </a:rPr>
              <a:t>/</a:t>
            </a:r>
            <a:r>
              <a:rPr lang="en-US" altLang="zh-CN" dirty="0" err="1">
                <a:hlinkClick r:id="rId3"/>
              </a:rPr>
              <a:t>index.html</a:t>
            </a:r>
            <a:endParaRPr lang="en-US" dirty="0"/>
          </a:p>
        </p:txBody>
      </p:sp>
      <p:sp>
        <p:nvSpPr>
          <p:cNvPr id="9" name="日期占位符 8">
            <a:extLst>
              <a:ext uri="{FF2B5EF4-FFF2-40B4-BE49-F238E27FC236}">
                <a16:creationId xmlns:a16="http://schemas.microsoft.com/office/drawing/2014/main" id="{E76EDF39-AF08-0CB3-D654-1F672B1C023C}"/>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98101f9eaa_0_51"/>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Experimental design </a:t>
            </a:r>
          </a:p>
        </p:txBody>
      </p:sp>
      <p:sp>
        <p:nvSpPr>
          <p:cNvPr id="165" name="Google Shape;165;g198101f9eaa_0_51"/>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Simulated data of </a:t>
            </a:r>
            <a:r>
              <a:rPr lang="en-US" i="1" dirty="0"/>
              <a:t>Drosophila simulans</a:t>
            </a:r>
          </a:p>
          <a:p>
            <a:pPr lvl="1"/>
            <a:r>
              <a:rPr lang="en-US" dirty="0"/>
              <a:t>10 replicates </a:t>
            </a:r>
          </a:p>
          <a:p>
            <a:pPr lvl="1"/>
            <a:r>
              <a:rPr lang="en-US" dirty="0"/>
              <a:t>over 60 generations (data every 10th generation)</a:t>
            </a:r>
          </a:p>
          <a:p>
            <a:pPr lvl="1"/>
            <a:r>
              <a:rPr lang="en-US" dirty="0"/>
              <a:t>Chromosome 2 &amp; 3</a:t>
            </a:r>
          </a:p>
          <a:p>
            <a:pPr lvl="0"/>
            <a:endParaRPr lang="en-US" dirty="0"/>
          </a:p>
          <a:p>
            <a:pPr lvl="0"/>
            <a:endParaRPr lang="en-US" dirty="0"/>
          </a:p>
        </p:txBody>
      </p:sp>
      <p:sp>
        <p:nvSpPr>
          <p:cNvPr id="3" name="页脚占位符 2">
            <a:extLst>
              <a:ext uri="{FF2B5EF4-FFF2-40B4-BE49-F238E27FC236}">
                <a16:creationId xmlns:a16="http://schemas.microsoft.com/office/drawing/2014/main" id="{E3D1AD95-8C5A-378E-9FB0-3E8C8F597CB3}"/>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DDCE856B-8F7E-D9B0-F707-DB803310E1EE}"/>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44</a:t>
            </a:fld>
            <a:endParaRPr lang="en-US"/>
          </a:p>
        </p:txBody>
      </p:sp>
      <p:sp>
        <p:nvSpPr>
          <p:cNvPr id="8" name="日期占位符 7">
            <a:extLst>
              <a:ext uri="{FF2B5EF4-FFF2-40B4-BE49-F238E27FC236}">
                <a16:creationId xmlns:a16="http://schemas.microsoft.com/office/drawing/2014/main" id="{E277CBBB-8273-B7B5-A013-6A14FF954E78}"/>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198101f9eaa_0_59"/>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Exercice 0</a:t>
            </a:r>
          </a:p>
        </p:txBody>
      </p:sp>
      <p:sp>
        <p:nvSpPr>
          <p:cNvPr id="190" name="Google Shape;190;g198101f9eaa_0_59"/>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How many targets of selection have there been simulated per chromosome?</a:t>
            </a:r>
          </a:p>
          <a:p>
            <a:pPr lvl="0"/>
            <a:endParaRPr lang="en-US" dirty="0"/>
          </a:p>
          <a:p>
            <a:pPr lvl="0"/>
            <a:r>
              <a:rPr lang="en-US" dirty="0"/>
              <a:t>Is there a relationship between starting allele frequency and selection coefficient?</a:t>
            </a:r>
          </a:p>
        </p:txBody>
      </p:sp>
      <p:sp>
        <p:nvSpPr>
          <p:cNvPr id="3" name="页脚占位符 2">
            <a:extLst>
              <a:ext uri="{FF2B5EF4-FFF2-40B4-BE49-F238E27FC236}">
                <a16:creationId xmlns:a16="http://schemas.microsoft.com/office/drawing/2014/main" id="{299D6B9C-EBFD-5401-3DA8-42B232F3C956}"/>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135926FE-96B0-58A1-85E5-32EEDB58BA02}"/>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45</a:t>
            </a:fld>
            <a:endParaRPr lang="en-US"/>
          </a:p>
        </p:txBody>
      </p:sp>
      <p:sp>
        <p:nvSpPr>
          <p:cNvPr id="8" name="日期占位符 7">
            <a:extLst>
              <a:ext uri="{FF2B5EF4-FFF2-40B4-BE49-F238E27FC236}">
                <a16:creationId xmlns:a16="http://schemas.microsoft.com/office/drawing/2014/main" id="{49C8713F-9BAB-C65E-F319-03737B7303AA}"/>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19a8a0a9480_0_92"/>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Exercice 1</a:t>
            </a:r>
          </a:p>
        </p:txBody>
      </p:sp>
      <p:sp>
        <p:nvSpPr>
          <p:cNvPr id="199" name="Google Shape;199;g19a8a0a9480_0_92"/>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Run the clustering and explore the output</a:t>
            </a:r>
          </a:p>
          <a:p>
            <a:pPr lvl="0"/>
            <a:r>
              <a:rPr lang="en-US" dirty="0"/>
              <a:t>What is the difference between stringent and relaxed clustering?</a:t>
            </a:r>
          </a:p>
          <a:p>
            <a:pPr lvl="0"/>
            <a:r>
              <a:rPr lang="en-US" dirty="0"/>
              <a:t>What could </a:t>
            </a:r>
            <a:r>
              <a:rPr lang="en-US" dirty="0" err="1"/>
              <a:t>min.cl.cor</a:t>
            </a:r>
            <a:r>
              <a:rPr lang="en-US" dirty="0"/>
              <a:t> mean?</a:t>
            </a:r>
          </a:p>
          <a:p>
            <a:pPr lvl="1"/>
            <a:r>
              <a:rPr lang="en-US" dirty="0"/>
              <a:t>Franssen </a:t>
            </a:r>
            <a:r>
              <a:rPr lang="en-US" dirty="0" err="1"/>
              <a:t>et.al</a:t>
            </a:r>
            <a:r>
              <a:rPr lang="en-US" dirty="0"/>
              <a:t>. (2017), Mol Bio </a:t>
            </a:r>
            <a:r>
              <a:rPr lang="en-US" dirty="0" err="1"/>
              <a:t>Evol</a:t>
            </a:r>
            <a:r>
              <a:rPr lang="en-US" dirty="0"/>
              <a:t>, table 1</a:t>
            </a:r>
          </a:p>
          <a:p>
            <a:pPr lvl="0"/>
            <a:r>
              <a:rPr lang="en-US" dirty="0"/>
              <a:t>How many blocks are reconstructed with </a:t>
            </a:r>
            <a:r>
              <a:rPr lang="en-US" dirty="0" err="1"/>
              <a:t>min.cl.cor</a:t>
            </a:r>
            <a:r>
              <a:rPr lang="en-US" dirty="0"/>
              <a:t> = 0.6/0.2</a:t>
            </a:r>
          </a:p>
          <a:p>
            <a:pPr lvl="0"/>
            <a:r>
              <a:rPr lang="en-US" dirty="0"/>
              <a:t>How is the number of marker SNPs affected by </a:t>
            </a:r>
            <a:r>
              <a:rPr lang="en-US" dirty="0" err="1"/>
              <a:t>min.cl.cor</a:t>
            </a:r>
            <a:r>
              <a:rPr lang="en-US" dirty="0"/>
              <a:t>?</a:t>
            </a:r>
          </a:p>
          <a:p>
            <a:pPr lvl="0"/>
            <a:r>
              <a:rPr lang="en-US" dirty="0"/>
              <a:t>How is the haplotype block length affected </a:t>
            </a:r>
            <a:r>
              <a:rPr lang="en-US" dirty="0" err="1"/>
              <a:t>min.cl.cor</a:t>
            </a:r>
            <a:r>
              <a:rPr lang="en-US" dirty="0"/>
              <a:t>?</a:t>
            </a:r>
          </a:p>
        </p:txBody>
      </p:sp>
      <p:sp>
        <p:nvSpPr>
          <p:cNvPr id="3" name="页脚占位符 2">
            <a:extLst>
              <a:ext uri="{FF2B5EF4-FFF2-40B4-BE49-F238E27FC236}">
                <a16:creationId xmlns:a16="http://schemas.microsoft.com/office/drawing/2014/main" id="{9C30C90E-4A46-E50B-AFF7-80B8BC009093}"/>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3A9145F5-A612-880D-DBAF-6D3C8C9CB3FD}"/>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46</a:t>
            </a:fld>
            <a:endParaRPr lang="en-US"/>
          </a:p>
        </p:txBody>
      </p:sp>
      <p:sp>
        <p:nvSpPr>
          <p:cNvPr id="8" name="日期占位符 7">
            <a:extLst>
              <a:ext uri="{FF2B5EF4-FFF2-40B4-BE49-F238E27FC236}">
                <a16:creationId xmlns:a16="http://schemas.microsoft.com/office/drawing/2014/main" id="{04A6C061-F654-69D5-539E-1B9B30951769}"/>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a0f36fffe2_0_0"/>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Exercice 2</a:t>
            </a:r>
          </a:p>
        </p:txBody>
      </p:sp>
      <p:sp>
        <p:nvSpPr>
          <p:cNvPr id="208" name="Google Shape;208;g1a0f36fffe2_0_0"/>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How many of your targets are assigned to a haplotype block with </a:t>
            </a:r>
            <a:r>
              <a:rPr lang="en-US" dirty="0" err="1"/>
              <a:t>min.cl.cor</a:t>
            </a:r>
            <a:r>
              <a:rPr lang="en-US" dirty="0"/>
              <a:t> = 0.6/0.2</a:t>
            </a:r>
          </a:p>
          <a:p>
            <a:pPr lvl="0"/>
            <a:r>
              <a:rPr lang="en-US" dirty="0"/>
              <a:t>Compare to the number of reconstructed haplotype blocks. (</a:t>
            </a:r>
            <a:r>
              <a:rPr lang="en-US" dirty="0" err="1"/>
              <a:t>min.cl.cor</a:t>
            </a:r>
            <a:r>
              <a:rPr lang="en-US" dirty="0"/>
              <a:t> = 0.6/0.2) </a:t>
            </a:r>
          </a:p>
          <a:p>
            <a:pPr lvl="1"/>
            <a:r>
              <a:rPr lang="en-US" dirty="0"/>
              <a:t>How can you explain these results?</a:t>
            </a:r>
          </a:p>
          <a:p>
            <a:pPr lvl="0"/>
            <a:r>
              <a:rPr lang="en-US" dirty="0"/>
              <a:t>For the </a:t>
            </a:r>
            <a:r>
              <a:rPr lang="en-US" dirty="0" err="1"/>
              <a:t>min.cl.cor</a:t>
            </a:r>
            <a:r>
              <a:rPr lang="en-US" dirty="0"/>
              <a:t> = 0.6 results: Investigate the frequency and s of detected vs. missed targets. </a:t>
            </a:r>
          </a:p>
          <a:p>
            <a:pPr lvl="1"/>
            <a:r>
              <a:rPr lang="en-US" dirty="0"/>
              <a:t>Do you observe any interesting patterns? What does this mean?</a:t>
            </a:r>
          </a:p>
        </p:txBody>
      </p:sp>
      <p:sp>
        <p:nvSpPr>
          <p:cNvPr id="3" name="页脚占位符 2">
            <a:extLst>
              <a:ext uri="{FF2B5EF4-FFF2-40B4-BE49-F238E27FC236}">
                <a16:creationId xmlns:a16="http://schemas.microsoft.com/office/drawing/2014/main" id="{005EF825-62DA-A42E-6C6A-86FCF62C39D7}"/>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B87463E3-C634-E0F9-DB84-0D769377005E}"/>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47</a:t>
            </a:fld>
            <a:endParaRPr lang="en-US"/>
          </a:p>
        </p:txBody>
      </p:sp>
      <p:sp>
        <p:nvSpPr>
          <p:cNvPr id="8" name="日期占位符 7">
            <a:extLst>
              <a:ext uri="{FF2B5EF4-FFF2-40B4-BE49-F238E27FC236}">
                <a16:creationId xmlns:a16="http://schemas.microsoft.com/office/drawing/2014/main" id="{7FE9EE67-B5EA-2844-5631-C5E9720EC06A}"/>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a0f36fffe2_0_8"/>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Exercice 3</a:t>
            </a:r>
          </a:p>
        </p:txBody>
      </p:sp>
      <p:sp>
        <p:nvSpPr>
          <p:cNvPr id="217" name="Google Shape;217;g1a0f36fffe2_0_8"/>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Change the window size parameter from 3 Mb to 0.5 Mb and 10 Mb (</a:t>
            </a:r>
            <a:r>
              <a:rPr lang="en-US" dirty="0" err="1"/>
              <a:t>min.cl.cor</a:t>
            </a:r>
            <a:r>
              <a:rPr lang="en-US" dirty="0"/>
              <a:t> = 0.2)</a:t>
            </a:r>
          </a:p>
          <a:p>
            <a:pPr lvl="0"/>
            <a:r>
              <a:rPr lang="en-US" dirty="0"/>
              <a:t>Call </a:t>
            </a:r>
            <a:r>
              <a:rPr lang="en-US" dirty="0" err="1"/>
              <a:t>perform_clustering</a:t>
            </a:r>
            <a:r>
              <a:rPr lang="en-US" dirty="0"/>
              <a:t>() with the changed window size</a:t>
            </a:r>
          </a:p>
          <a:p>
            <a:pPr lvl="1"/>
            <a:r>
              <a:rPr lang="en-US" dirty="0" err="1"/>
              <a:t>l.win.size</a:t>
            </a:r>
            <a:endParaRPr lang="en-US" dirty="0"/>
          </a:p>
          <a:p>
            <a:pPr lvl="0"/>
            <a:r>
              <a:rPr lang="en-US" dirty="0"/>
              <a:t>How does window size affect your haplotype reconstruction?</a:t>
            </a:r>
          </a:p>
          <a:p>
            <a:pPr lvl="0"/>
            <a:r>
              <a:rPr lang="en-US" dirty="0"/>
              <a:t>Repeat with </a:t>
            </a:r>
            <a:r>
              <a:rPr lang="en-US" dirty="0" err="1"/>
              <a:t>min.cl.cor</a:t>
            </a:r>
            <a:r>
              <a:rPr lang="en-US" dirty="0"/>
              <a:t> = 0.6, what do you observe here?</a:t>
            </a:r>
          </a:p>
        </p:txBody>
      </p:sp>
      <p:sp>
        <p:nvSpPr>
          <p:cNvPr id="3" name="页脚占位符 2">
            <a:extLst>
              <a:ext uri="{FF2B5EF4-FFF2-40B4-BE49-F238E27FC236}">
                <a16:creationId xmlns:a16="http://schemas.microsoft.com/office/drawing/2014/main" id="{9C5C8543-2A4C-C5D6-BB64-C2074EBA294F}"/>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396D1D9D-AAC4-A4A2-4EB5-695EA13D6E4C}"/>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48</a:t>
            </a:fld>
            <a:endParaRPr lang="en-US"/>
          </a:p>
        </p:txBody>
      </p:sp>
      <p:sp>
        <p:nvSpPr>
          <p:cNvPr id="8" name="日期占位符 7">
            <a:extLst>
              <a:ext uri="{FF2B5EF4-FFF2-40B4-BE49-F238E27FC236}">
                <a16:creationId xmlns:a16="http://schemas.microsoft.com/office/drawing/2014/main" id="{D7902830-CDB0-3D97-967D-C65730582079}"/>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198101f9eaa_0_67"/>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Discussion</a:t>
            </a:r>
          </a:p>
        </p:txBody>
      </p:sp>
      <p:sp>
        <p:nvSpPr>
          <p:cNvPr id="226" name="Google Shape;226;g198101f9eaa_0_67"/>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How do you pick a “good” window size?</a:t>
            </a:r>
          </a:p>
          <a:p>
            <a:pPr lvl="0"/>
            <a:endParaRPr lang="en-US" dirty="0"/>
          </a:p>
          <a:p>
            <a:pPr lvl="0"/>
            <a:r>
              <a:rPr lang="en-US" dirty="0"/>
              <a:t>How do we pick a “good” minimum correlation?</a:t>
            </a:r>
          </a:p>
        </p:txBody>
      </p:sp>
      <p:sp>
        <p:nvSpPr>
          <p:cNvPr id="3" name="页脚占位符 2">
            <a:extLst>
              <a:ext uri="{FF2B5EF4-FFF2-40B4-BE49-F238E27FC236}">
                <a16:creationId xmlns:a16="http://schemas.microsoft.com/office/drawing/2014/main" id="{E862B7ED-D03A-670A-BB98-1D0F336BB6CA}"/>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745A5687-9FE4-C629-D60F-933AABF123C5}"/>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49</a:t>
            </a:fld>
            <a:endParaRPr lang="en-US"/>
          </a:p>
        </p:txBody>
      </p:sp>
      <p:sp>
        <p:nvSpPr>
          <p:cNvPr id="8" name="日期占位符 7">
            <a:extLst>
              <a:ext uri="{FF2B5EF4-FFF2-40B4-BE49-F238E27FC236}">
                <a16:creationId xmlns:a16="http://schemas.microsoft.com/office/drawing/2014/main" id="{5E891BB5-6C88-7196-286C-E7064BBA83EB}"/>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52ED0-A282-A566-8767-77596F055D2F}"/>
              </a:ext>
            </a:extLst>
          </p:cNvPr>
          <p:cNvSpPr>
            <a:spLocks noGrp="1"/>
          </p:cNvSpPr>
          <p:nvPr>
            <p:ph type="title"/>
          </p:nvPr>
        </p:nvSpPr>
        <p:spPr/>
        <p:txBody>
          <a:bodyPr/>
          <a:lstStyle/>
          <a:p>
            <a:r>
              <a:rPr lang="en-US" dirty="0" err="1"/>
              <a:t>Poolseq</a:t>
            </a:r>
            <a:r>
              <a:rPr lang="en-US" dirty="0"/>
              <a:t> data</a:t>
            </a:r>
            <a:endParaRPr lang="en-AT" dirty="0"/>
          </a:p>
        </p:txBody>
      </p:sp>
      <p:sp>
        <p:nvSpPr>
          <p:cNvPr id="4" name="Date Placeholder 3">
            <a:extLst>
              <a:ext uri="{FF2B5EF4-FFF2-40B4-BE49-F238E27FC236}">
                <a16:creationId xmlns:a16="http://schemas.microsoft.com/office/drawing/2014/main" id="{9E58CC38-D160-D87F-E24C-86B39C5A0285}"/>
              </a:ext>
            </a:extLst>
          </p:cNvPr>
          <p:cNvSpPr>
            <a:spLocks noGrp="1"/>
          </p:cNvSpPr>
          <p:nvPr>
            <p:ph type="dt" sz="half" idx="10"/>
          </p:nvPr>
        </p:nvSpPr>
        <p:spPr/>
        <p:txBody>
          <a:bodyPr/>
          <a:lstStyle/>
          <a:p>
            <a:r>
              <a:rPr lang="en-US" altLang="zh-CN"/>
              <a:t>2025/03/10</a:t>
            </a:r>
            <a:endParaRPr lang="en-US" altLang="zh-CN" dirty="0"/>
          </a:p>
        </p:txBody>
      </p:sp>
      <p:sp>
        <p:nvSpPr>
          <p:cNvPr id="5" name="Footer Placeholder 4">
            <a:extLst>
              <a:ext uri="{FF2B5EF4-FFF2-40B4-BE49-F238E27FC236}">
                <a16:creationId xmlns:a16="http://schemas.microsoft.com/office/drawing/2014/main" id="{8EE0543E-54DE-4CB8-8FE8-3F6F2FE714C7}"/>
              </a:ext>
            </a:extLst>
          </p:cNvPr>
          <p:cNvSpPr>
            <a:spLocks noGrp="1"/>
          </p:cNvSpPr>
          <p:nvPr>
            <p:ph type="ftr" sz="quarter" idx="11"/>
          </p:nvPr>
        </p:nvSpPr>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Slide Number Placeholder 5">
            <a:extLst>
              <a:ext uri="{FF2B5EF4-FFF2-40B4-BE49-F238E27FC236}">
                <a16:creationId xmlns:a16="http://schemas.microsoft.com/office/drawing/2014/main" id="{B78B8750-AA9E-0602-846C-7367DD769033}"/>
              </a:ext>
            </a:extLst>
          </p:cNvPr>
          <p:cNvSpPr>
            <a:spLocks noGrp="1"/>
          </p:cNvSpPr>
          <p:nvPr>
            <p:ph type="sldNum" sz="quarter" idx="12"/>
          </p:nvPr>
        </p:nvSpPr>
        <p:spPr/>
        <p:txBody>
          <a:bodyPr/>
          <a:lstStyle/>
          <a:p>
            <a:fld id="{9A31E271-03AF-4B41-9610-D3284CBE8C5C}" type="slidenum">
              <a:rPr lang="en-US" smtClean="0"/>
              <a:t>5</a:t>
            </a:fld>
            <a:endParaRPr lang="en-US"/>
          </a:p>
        </p:txBody>
      </p:sp>
      <p:pic>
        <p:nvPicPr>
          <p:cNvPr id="7" name="Picture 6" descr="Screen Shot 2018-05-01 at 11.30.31.png">
            <a:extLst>
              <a:ext uri="{FF2B5EF4-FFF2-40B4-BE49-F238E27FC236}">
                <a16:creationId xmlns:a16="http://schemas.microsoft.com/office/drawing/2014/main" id="{2D0322DC-30A2-E081-2683-357E3D5A2FE9}"/>
              </a:ext>
            </a:extLst>
          </p:cNvPr>
          <p:cNvPicPr>
            <a:picLocks noChangeAspect="1"/>
          </p:cNvPicPr>
          <p:nvPr/>
        </p:nvPicPr>
        <p:blipFill>
          <a:blip r:embed="rId2"/>
          <a:stretch>
            <a:fillRect/>
          </a:stretch>
        </p:blipFill>
        <p:spPr>
          <a:xfrm>
            <a:off x="1612490" y="3806739"/>
            <a:ext cx="9144000" cy="2200275"/>
          </a:xfrm>
          <a:prstGeom prst="rect">
            <a:avLst/>
          </a:prstGeom>
        </p:spPr>
      </p:pic>
      <p:sp>
        <p:nvSpPr>
          <p:cNvPr id="8" name="TextBox 7">
            <a:extLst>
              <a:ext uri="{FF2B5EF4-FFF2-40B4-BE49-F238E27FC236}">
                <a16:creationId xmlns:a16="http://schemas.microsoft.com/office/drawing/2014/main" id="{0BEB3B7D-6F8E-98D5-2B28-96D76FC4A093}"/>
              </a:ext>
            </a:extLst>
          </p:cNvPr>
          <p:cNvSpPr txBox="1"/>
          <p:nvPr/>
        </p:nvSpPr>
        <p:spPr>
          <a:xfrm>
            <a:off x="8212320" y="6469914"/>
            <a:ext cx="2255598" cy="369320"/>
          </a:xfrm>
          <a:prstGeom prst="rect">
            <a:avLst/>
          </a:prstGeom>
          <a:noFill/>
        </p:spPr>
        <p:txBody>
          <a:bodyPr wrap="none" lIns="91429" tIns="45714" rIns="91429" bIns="45714" rtlCol="0">
            <a:spAutoFit/>
          </a:bodyPr>
          <a:lstStyle/>
          <a:p>
            <a:r>
              <a:rPr lang="en-US" dirty="0" err="1"/>
              <a:t>Schlötterer</a:t>
            </a:r>
            <a:r>
              <a:rPr lang="en-US" dirty="0"/>
              <a:t> et al. 2014</a:t>
            </a:r>
          </a:p>
        </p:txBody>
      </p:sp>
      <p:sp>
        <p:nvSpPr>
          <p:cNvPr id="9" name="Google Shape;108;p2">
            <a:extLst>
              <a:ext uri="{FF2B5EF4-FFF2-40B4-BE49-F238E27FC236}">
                <a16:creationId xmlns:a16="http://schemas.microsoft.com/office/drawing/2014/main" id="{7F111E16-89B7-5C31-C0C4-7799556897AB}"/>
              </a:ext>
            </a:extLst>
          </p:cNvPr>
          <p:cNvSpPr txBox="1">
            <a:spLocks noGrp="1"/>
          </p:cNvSpPr>
          <p:nvPr>
            <p:ph idx="1"/>
          </p:nvPr>
        </p:nvSpPr>
        <p:spPr>
          <a:xfrm>
            <a:off x="838200" y="1825625"/>
            <a:ext cx="10515600" cy="1981114"/>
          </a:xfrm>
          <a:noFill/>
          <a:ln>
            <a:noFill/>
          </a:ln>
        </p:spPr>
        <p:txBody>
          <a:bodyPr spcFirstLastPara="1" wrap="square" lIns="91425" tIns="45700" rIns="91425" bIns="45700" anchor="ctr" anchorCtr="0">
            <a:normAutofit/>
          </a:bodyPr>
          <a:lstStyle/>
          <a:p>
            <a:pPr lvl="0"/>
            <a:r>
              <a:rPr lang="en-US" dirty="0"/>
              <a:t>Obtain information for markers at a population level</a:t>
            </a:r>
          </a:p>
          <a:p>
            <a:pPr lvl="1"/>
            <a:r>
              <a:rPr lang="en-US" dirty="0"/>
              <a:t>No linkage/haplotype blocks info!</a:t>
            </a:r>
          </a:p>
          <a:p>
            <a:pPr lvl="0"/>
            <a:r>
              <a:rPr lang="en-US" dirty="0"/>
              <a:t>Sequence (NGS) multiple individuals together to get population data</a:t>
            </a:r>
          </a:p>
          <a:p>
            <a:pPr lvl="1"/>
            <a:r>
              <a:rPr lang="en-US" dirty="0"/>
              <a:t>Cheaper than individual sequencing</a:t>
            </a:r>
          </a:p>
          <a:p>
            <a:pPr lvl="0"/>
            <a:endParaRPr lang="en-US" dirty="0"/>
          </a:p>
        </p:txBody>
      </p:sp>
    </p:spTree>
    <p:extLst>
      <p:ext uri="{BB962C8B-B14F-4D97-AF65-F5344CB8AC3E}">
        <p14:creationId xmlns:p14="http://schemas.microsoft.com/office/powerpoint/2010/main" val="35913031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198101f9eaa_0_29"/>
          <p:cNvSpPr txBox="1">
            <a:spLocks noGrp="1"/>
          </p:cNvSpPr>
          <p:nvPr>
            <p:ph type="title"/>
          </p:nvPr>
        </p:nvSpPr>
        <p:spPr>
          <a:noFill/>
          <a:ln>
            <a:noFill/>
          </a:ln>
        </p:spPr>
        <p:txBody>
          <a:bodyPr spcFirstLastPara="1" wrap="square" lIns="91425" tIns="45700" rIns="91425" bIns="45700" anchor="ctr" anchorCtr="0">
            <a:normAutofit/>
          </a:bodyPr>
          <a:lstStyle/>
          <a:p>
            <a:pPr lvl="0"/>
            <a:r>
              <a:rPr lang="en-US" dirty="0"/>
              <a:t>Problems encountered</a:t>
            </a:r>
          </a:p>
        </p:txBody>
      </p:sp>
      <p:sp>
        <p:nvSpPr>
          <p:cNvPr id="244" name="Google Shape;244;g198101f9eaa_0_29"/>
          <p:cNvSpPr txBox="1">
            <a:spLocks noGrp="1"/>
          </p:cNvSpPr>
          <p:nvPr>
            <p:ph type="body" idx="1"/>
          </p:nvPr>
        </p:nvSpPr>
        <p:spPr>
          <a:noFill/>
          <a:ln>
            <a:noFill/>
          </a:ln>
        </p:spPr>
        <p:txBody>
          <a:bodyPr spcFirstLastPara="1" wrap="square" lIns="91425" tIns="45700" rIns="91425" bIns="45700" anchor="b" anchorCtr="0">
            <a:noAutofit/>
          </a:bodyPr>
          <a:lstStyle/>
          <a:p>
            <a:pPr lvl="0"/>
            <a:r>
              <a:rPr lang="en-US" sz="3200" dirty="0"/>
              <a:t>WINDOW SIZE</a:t>
            </a:r>
          </a:p>
        </p:txBody>
      </p:sp>
      <p:sp>
        <p:nvSpPr>
          <p:cNvPr id="246" name="Google Shape;246;g198101f9eaa_0_29"/>
          <p:cNvSpPr txBox="1">
            <a:spLocks noGrp="1"/>
          </p:cNvSpPr>
          <p:nvPr>
            <p:ph sz="half" idx="2"/>
          </p:nvPr>
        </p:nvSpPr>
        <p:spPr>
          <a:noFill/>
          <a:ln>
            <a:noFill/>
          </a:ln>
        </p:spPr>
        <p:txBody>
          <a:bodyPr spcFirstLastPara="1" wrap="square" lIns="91425" tIns="45700" rIns="91425" bIns="45700" anchor="t" anchorCtr="0">
            <a:noAutofit/>
          </a:bodyPr>
          <a:lstStyle/>
          <a:p>
            <a:pPr lvl="0"/>
            <a:r>
              <a:rPr lang="en-US" altLang="zh-CN" sz="2400" dirty="0"/>
              <a:t>too big: less resolution, more computationally expensive</a:t>
            </a:r>
          </a:p>
          <a:p>
            <a:pPr lvl="0"/>
            <a:r>
              <a:rPr lang="en-US" altLang="zh-CN" sz="2400" dirty="0"/>
              <a:t>too small: restrict haplotype length, but perhaps not enough SNPs</a:t>
            </a:r>
          </a:p>
        </p:txBody>
      </p:sp>
      <p:sp>
        <p:nvSpPr>
          <p:cNvPr id="245" name="Google Shape;245;g198101f9eaa_0_29"/>
          <p:cNvSpPr txBox="1">
            <a:spLocks noGrp="1"/>
          </p:cNvSpPr>
          <p:nvPr>
            <p:ph type="body" sz="quarter" idx="3"/>
          </p:nvPr>
        </p:nvSpPr>
        <p:spPr>
          <a:noFill/>
          <a:ln>
            <a:noFill/>
          </a:ln>
        </p:spPr>
        <p:txBody>
          <a:bodyPr spcFirstLastPara="1" wrap="square" lIns="91425" tIns="45700" rIns="91425" bIns="45700" anchor="ctr" anchorCtr="0">
            <a:normAutofit/>
          </a:bodyPr>
          <a:lstStyle/>
          <a:p>
            <a:pPr lvl="0"/>
            <a:r>
              <a:rPr lang="en-US" altLang="zh-CN" sz="3200" dirty="0"/>
              <a:t>CORRELATION</a:t>
            </a:r>
          </a:p>
        </p:txBody>
      </p:sp>
      <p:sp>
        <p:nvSpPr>
          <p:cNvPr id="247" name="Google Shape;247;g198101f9eaa_0_29"/>
          <p:cNvSpPr txBox="1">
            <a:spLocks noGrp="1"/>
          </p:cNvSpPr>
          <p:nvPr>
            <p:ph sz="quarter" idx="4"/>
          </p:nvPr>
        </p:nvSpPr>
        <p:spPr>
          <a:noFill/>
          <a:ln>
            <a:noFill/>
          </a:ln>
        </p:spPr>
        <p:txBody>
          <a:bodyPr spcFirstLastPara="1" wrap="square" lIns="91425" tIns="45700" rIns="91425" bIns="45700" anchor="t" anchorCtr="0">
            <a:normAutofit/>
          </a:bodyPr>
          <a:lstStyle/>
          <a:p>
            <a:pPr lvl="0"/>
            <a:r>
              <a:rPr lang="en-US" sz="2400" dirty="0"/>
              <a:t>too stringent correlation: Too many blocks, blocks are artificially split, regions of selection are over-estimated. </a:t>
            </a:r>
          </a:p>
          <a:p>
            <a:pPr lvl="0"/>
            <a:r>
              <a:rPr lang="en-US" sz="2400" dirty="0"/>
              <a:t>too relaxed correlation: Too few blocks, blocks are artificially merged, regions of selection are under-estimated</a:t>
            </a:r>
          </a:p>
        </p:txBody>
      </p:sp>
      <p:sp>
        <p:nvSpPr>
          <p:cNvPr id="11" name="日期占位符 10">
            <a:extLst>
              <a:ext uri="{FF2B5EF4-FFF2-40B4-BE49-F238E27FC236}">
                <a16:creationId xmlns:a16="http://schemas.microsoft.com/office/drawing/2014/main" id="{91081031-7C42-5C1C-F39F-199FA79ABFA4}"/>
              </a:ext>
            </a:extLst>
          </p:cNvPr>
          <p:cNvSpPr>
            <a:spLocks noGrp="1"/>
          </p:cNvSpPr>
          <p:nvPr>
            <p:ph type="dt" sz="half" idx="10"/>
          </p:nvPr>
        </p:nvSpPr>
        <p:spPr/>
        <p:txBody>
          <a:bodyPr/>
          <a:lstStyle/>
          <a:p>
            <a:r>
              <a:rPr lang="en-US" altLang="zh-CN"/>
              <a:t>2025/03/10</a:t>
            </a:r>
            <a:endParaRPr lang="en-US" altLang="zh-CN" dirty="0"/>
          </a:p>
        </p:txBody>
      </p:sp>
      <p:sp>
        <p:nvSpPr>
          <p:cNvPr id="3" name="页脚占位符 2">
            <a:extLst>
              <a:ext uri="{FF2B5EF4-FFF2-40B4-BE49-F238E27FC236}">
                <a16:creationId xmlns:a16="http://schemas.microsoft.com/office/drawing/2014/main" id="{88AD99BB-C041-F51D-6A02-28B0F558ABD3}"/>
              </a:ext>
            </a:extLst>
          </p:cNvPr>
          <p:cNvSpPr>
            <a:spLocks noGrp="1"/>
          </p:cNvSpPr>
          <p:nvPr>
            <p:ph type="ftr" sz="quarter" idx="11"/>
          </p:nvPr>
        </p:nvSpPr>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6D2E44FF-5135-CB6C-C0F7-DFEB49D300DD}"/>
              </a:ext>
            </a:extLst>
          </p:cNvPr>
          <p:cNvSpPr>
            <a:spLocks noGrp="1"/>
          </p:cNvSpPr>
          <p:nvPr>
            <p:ph type="sldNum" sz="quarter" idx="12"/>
          </p:nvPr>
        </p:nvSpPr>
        <p:spPr/>
        <p:txBody>
          <a:bodyPr/>
          <a:lstStyle/>
          <a:p>
            <a:fld id="{9A31E271-03AF-4B41-9610-D3284CBE8C5C}"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198101f9eaa_0_40"/>
          <p:cNvSpPr txBox="1">
            <a:spLocks noGrp="1"/>
          </p:cNvSpPr>
          <p:nvPr>
            <p:ph type="title"/>
          </p:nvPr>
        </p:nvSpPr>
        <p:spPr>
          <a:noFill/>
          <a:ln>
            <a:noFill/>
          </a:ln>
        </p:spPr>
        <p:txBody>
          <a:bodyPr spcFirstLastPara="1" wrap="square" lIns="91425" tIns="45700" rIns="91425" bIns="45700" anchor="ctr" anchorCtr="0">
            <a:normAutofit/>
          </a:bodyPr>
          <a:lstStyle/>
          <a:p>
            <a:pPr lvl="0"/>
            <a:r>
              <a:rPr lang="en-US"/>
              <a:t>Importance of the parameters</a:t>
            </a:r>
          </a:p>
        </p:txBody>
      </p:sp>
      <p:sp>
        <p:nvSpPr>
          <p:cNvPr id="256" name="Google Shape;256;g198101f9eaa_0_40"/>
          <p:cNvSpPr txBox="1">
            <a:spLocks noGrp="1"/>
          </p:cNvSpPr>
          <p:nvPr>
            <p:ph type="body" idx="1"/>
          </p:nvPr>
        </p:nvSpPr>
        <p:spPr>
          <a:noFill/>
          <a:ln>
            <a:noFill/>
          </a:ln>
        </p:spPr>
        <p:txBody>
          <a:bodyPr spcFirstLastPara="1" wrap="square" lIns="91425" tIns="45700" rIns="91425" bIns="45700" anchor="b" anchorCtr="0">
            <a:noAutofit/>
          </a:bodyPr>
          <a:lstStyle/>
          <a:p>
            <a:pPr lvl="0"/>
            <a:r>
              <a:rPr lang="en-US" sz="3200" dirty="0"/>
              <a:t>Parameters that affect the clustering</a:t>
            </a:r>
          </a:p>
        </p:txBody>
      </p:sp>
      <p:sp>
        <p:nvSpPr>
          <p:cNvPr id="258" name="Google Shape;258;g198101f9eaa_0_40"/>
          <p:cNvSpPr txBox="1">
            <a:spLocks noGrp="1"/>
          </p:cNvSpPr>
          <p:nvPr>
            <p:ph sz="half" idx="2"/>
          </p:nvPr>
        </p:nvSpPr>
        <p:spPr>
          <a:noFill/>
          <a:ln>
            <a:noFill/>
          </a:ln>
        </p:spPr>
        <p:txBody>
          <a:bodyPr spcFirstLastPara="1" wrap="square" lIns="91425" tIns="45700" rIns="91425" bIns="45700" anchor="t" anchorCtr="0">
            <a:noAutofit/>
          </a:bodyPr>
          <a:lstStyle/>
          <a:p>
            <a:pPr lvl="0"/>
            <a:r>
              <a:rPr lang="en-US" altLang="zh-CN" sz="2800" dirty="0"/>
              <a:t>Filtering of </a:t>
            </a:r>
            <a:r>
              <a:rPr lang="en-US" altLang="zh-CN" sz="2800" dirty="0" err="1"/>
              <a:t>snp</a:t>
            </a:r>
            <a:r>
              <a:rPr lang="en-US" altLang="zh-CN" sz="2800" dirty="0"/>
              <a:t> (SNP density)</a:t>
            </a:r>
          </a:p>
          <a:p>
            <a:pPr lvl="0"/>
            <a:r>
              <a:rPr lang="en-US" altLang="zh-CN" sz="2800" dirty="0"/>
              <a:t>Minimum correlation</a:t>
            </a:r>
          </a:p>
          <a:p>
            <a:pPr lvl="0"/>
            <a:r>
              <a:rPr lang="en-US" altLang="zh-CN" sz="2800" dirty="0"/>
              <a:t>Windows size</a:t>
            </a:r>
          </a:p>
          <a:p>
            <a:pPr lvl="0"/>
            <a:endParaRPr lang="en-US" dirty="0"/>
          </a:p>
        </p:txBody>
      </p:sp>
      <p:sp>
        <p:nvSpPr>
          <p:cNvPr id="257" name="Google Shape;257;g198101f9eaa_0_40"/>
          <p:cNvSpPr txBox="1">
            <a:spLocks noGrp="1"/>
          </p:cNvSpPr>
          <p:nvPr>
            <p:ph type="body" sz="quarter" idx="3"/>
          </p:nvPr>
        </p:nvSpPr>
        <p:spPr>
          <a:noFill/>
          <a:ln>
            <a:noFill/>
          </a:ln>
        </p:spPr>
        <p:txBody>
          <a:bodyPr spcFirstLastPara="1" wrap="square" lIns="91425" tIns="45700" rIns="91425" bIns="45700" anchor="ctr" anchorCtr="0">
            <a:noAutofit/>
          </a:bodyPr>
          <a:lstStyle/>
          <a:p>
            <a:pPr lvl="0"/>
            <a:r>
              <a:rPr lang="en-US" altLang="zh-CN" sz="3200" dirty="0"/>
              <a:t>Parameters for the clustering</a:t>
            </a:r>
          </a:p>
        </p:txBody>
      </p:sp>
      <p:sp>
        <p:nvSpPr>
          <p:cNvPr id="259" name="Google Shape;259;g198101f9eaa_0_40"/>
          <p:cNvSpPr txBox="1">
            <a:spLocks noGrp="1"/>
          </p:cNvSpPr>
          <p:nvPr>
            <p:ph sz="quarter" idx="4"/>
          </p:nvPr>
        </p:nvSpPr>
        <p:spPr>
          <a:noFill/>
          <a:ln>
            <a:noFill/>
          </a:ln>
        </p:spPr>
        <p:txBody>
          <a:bodyPr spcFirstLastPara="1" wrap="square" lIns="91425" tIns="45700" rIns="91425" bIns="45700" anchor="ctr" anchorCtr="0">
            <a:normAutofit/>
          </a:bodyPr>
          <a:lstStyle/>
          <a:p>
            <a:pPr lvl="1"/>
            <a:r>
              <a:rPr lang="en-US" dirty="0"/>
              <a:t>Allele frequencies</a:t>
            </a:r>
          </a:p>
          <a:p>
            <a:pPr lvl="1"/>
            <a:r>
              <a:rPr lang="en-US" dirty="0"/>
              <a:t>Number of replicates</a:t>
            </a:r>
          </a:p>
          <a:p>
            <a:pPr lvl="1"/>
            <a:r>
              <a:rPr lang="en-US" dirty="0"/>
              <a:t>Generation information</a:t>
            </a:r>
          </a:p>
          <a:p>
            <a:pPr lvl="1"/>
            <a:r>
              <a:rPr lang="en-US" dirty="0"/>
              <a:t>Selected </a:t>
            </a:r>
            <a:r>
              <a:rPr lang="en-US" dirty="0" err="1"/>
              <a:t>snps</a:t>
            </a:r>
            <a:endParaRPr lang="en-US" dirty="0"/>
          </a:p>
          <a:p>
            <a:pPr lvl="1"/>
            <a:r>
              <a:rPr lang="en-US" dirty="0"/>
              <a:t>window size</a:t>
            </a:r>
          </a:p>
          <a:p>
            <a:pPr lvl="1"/>
            <a:r>
              <a:rPr lang="en-US" dirty="0"/>
              <a:t>minimum correlation</a:t>
            </a:r>
          </a:p>
        </p:txBody>
      </p:sp>
      <p:sp>
        <p:nvSpPr>
          <p:cNvPr id="11" name="日期占位符 10">
            <a:extLst>
              <a:ext uri="{FF2B5EF4-FFF2-40B4-BE49-F238E27FC236}">
                <a16:creationId xmlns:a16="http://schemas.microsoft.com/office/drawing/2014/main" id="{F44C3559-DCC8-CF72-A16D-2E413C7EEA75}"/>
              </a:ext>
            </a:extLst>
          </p:cNvPr>
          <p:cNvSpPr>
            <a:spLocks noGrp="1"/>
          </p:cNvSpPr>
          <p:nvPr>
            <p:ph type="dt" sz="half" idx="10"/>
          </p:nvPr>
        </p:nvSpPr>
        <p:spPr/>
        <p:txBody>
          <a:bodyPr/>
          <a:lstStyle/>
          <a:p>
            <a:r>
              <a:rPr lang="en-US" altLang="zh-CN"/>
              <a:t>2025/03/10</a:t>
            </a:r>
            <a:endParaRPr lang="en-US" altLang="zh-CN" dirty="0"/>
          </a:p>
        </p:txBody>
      </p:sp>
      <p:sp>
        <p:nvSpPr>
          <p:cNvPr id="3" name="页脚占位符 2">
            <a:extLst>
              <a:ext uri="{FF2B5EF4-FFF2-40B4-BE49-F238E27FC236}">
                <a16:creationId xmlns:a16="http://schemas.microsoft.com/office/drawing/2014/main" id="{F9F61238-F6C2-F2DF-7662-A0B44ADB5EBF}"/>
              </a:ext>
            </a:extLst>
          </p:cNvPr>
          <p:cNvSpPr>
            <a:spLocks noGrp="1"/>
          </p:cNvSpPr>
          <p:nvPr>
            <p:ph type="ftr" sz="quarter" idx="11"/>
          </p:nvPr>
        </p:nvSpPr>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B161E68A-B935-9999-3E7B-DD290DB91AA0}"/>
              </a:ext>
            </a:extLst>
          </p:cNvPr>
          <p:cNvSpPr>
            <a:spLocks noGrp="1"/>
          </p:cNvSpPr>
          <p:nvPr>
            <p:ph type="sldNum" sz="quarter" idx="12"/>
          </p:nvPr>
        </p:nvSpPr>
        <p:spPr/>
        <p:txBody>
          <a:bodyPr/>
          <a:lstStyle/>
          <a:p>
            <a:fld id="{9A31E271-03AF-4B41-9610-D3284CBE8C5C}"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198101f9eaa_0_90"/>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Window size</a:t>
            </a:r>
          </a:p>
        </p:txBody>
      </p:sp>
      <p:sp>
        <p:nvSpPr>
          <p:cNvPr id="268" name="Google Shape;268;g198101f9eaa_0_90"/>
          <p:cNvSpPr txBox="1">
            <a:spLocks noGrp="1"/>
          </p:cNvSpPr>
          <p:nvPr>
            <p:ph idx="1"/>
          </p:nvPr>
        </p:nvSpPr>
        <p:spPr>
          <a:xfrm>
            <a:off x="838200" y="1825625"/>
            <a:ext cx="10515600" cy="4351338"/>
          </a:xfrm>
          <a:noFill/>
          <a:ln>
            <a:noFill/>
          </a:ln>
        </p:spPr>
        <p:txBody>
          <a:bodyPr spcFirstLastPara="1" wrap="square" lIns="91425" tIns="45700" rIns="91425" bIns="45700" anchor="t" anchorCtr="0">
            <a:normAutofit/>
          </a:bodyPr>
          <a:lstStyle/>
          <a:p>
            <a:pPr lvl="0"/>
            <a:r>
              <a:rPr lang="en-US" dirty="0"/>
              <a:t>Fit window size to data-set:</a:t>
            </a:r>
          </a:p>
          <a:p>
            <a:pPr lvl="1"/>
            <a:r>
              <a:rPr lang="en-US" dirty="0"/>
              <a:t>number of SNPs</a:t>
            </a:r>
          </a:p>
          <a:p>
            <a:pPr lvl="1"/>
            <a:r>
              <a:rPr lang="en-US" dirty="0" err="1"/>
              <a:t>cmh</a:t>
            </a:r>
            <a:r>
              <a:rPr lang="en-US" dirty="0"/>
              <a:t>-score (proxy for SNPs effect size)</a:t>
            </a:r>
          </a:p>
          <a:p>
            <a:pPr lvl="0"/>
            <a:r>
              <a:rPr lang="en-US" dirty="0"/>
              <a:t>Approach: (within chromosome)</a:t>
            </a:r>
          </a:p>
          <a:p>
            <a:pPr lvl="1"/>
            <a:r>
              <a:rPr lang="en-US" dirty="0"/>
              <a:t>same fraction of total candidate SNP effect size per window  (to make haplotype reconstruction comparable) </a:t>
            </a:r>
          </a:p>
          <a:p>
            <a:pPr lvl="1"/>
            <a:r>
              <a:rPr lang="en-US" dirty="0"/>
              <a:t>Enough SNPs to reconstruct a block</a:t>
            </a:r>
          </a:p>
          <a:p>
            <a:pPr lvl="0"/>
            <a:endParaRPr lang="en-US" dirty="0"/>
          </a:p>
        </p:txBody>
      </p:sp>
      <p:sp>
        <p:nvSpPr>
          <p:cNvPr id="3" name="页脚占位符 2">
            <a:extLst>
              <a:ext uri="{FF2B5EF4-FFF2-40B4-BE49-F238E27FC236}">
                <a16:creationId xmlns:a16="http://schemas.microsoft.com/office/drawing/2014/main" id="{6CE6416D-9D75-A67C-9B90-6C6829C060B8}"/>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C9974A2A-3DDE-97A7-ECEB-67F47F0F55FA}"/>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52</a:t>
            </a:fld>
            <a:endParaRPr lang="en-US"/>
          </a:p>
        </p:txBody>
      </p:sp>
      <p:sp>
        <p:nvSpPr>
          <p:cNvPr id="272" name="Google Shape;272;g198101f9eaa_0_90"/>
          <p:cNvSpPr/>
          <p:nvPr/>
        </p:nvSpPr>
        <p:spPr>
          <a:xfrm>
            <a:off x="1754512" y="5017028"/>
            <a:ext cx="8677800" cy="1096129"/>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1200"/>
              </a:spcBef>
              <a:spcAft>
                <a:spcPts val="0"/>
              </a:spcAft>
              <a:buNone/>
            </a:pPr>
            <a:r>
              <a:rPr lang="en-US" sz="1800" dirty="0">
                <a:solidFill>
                  <a:schemeClr val="dk2"/>
                </a:solidFill>
                <a:latin typeface="Open Sans"/>
                <a:ea typeface="Open Sans"/>
                <a:cs typeface="Open Sans"/>
                <a:sym typeface="Open Sans"/>
              </a:rPr>
              <a:t>median normalized CMH score sum (MNCS) of 1%</a:t>
            </a:r>
            <a:endParaRPr sz="1800" dirty="0">
              <a:solidFill>
                <a:schemeClr val="dk2"/>
              </a:solidFill>
              <a:latin typeface="Open Sans"/>
              <a:ea typeface="Open Sans"/>
              <a:cs typeface="Open Sans"/>
              <a:sym typeface="Open Sans"/>
            </a:endParaRPr>
          </a:p>
          <a:p>
            <a:pPr marL="0" marR="0" lvl="0" indent="0" algn="ctr" rtl="0">
              <a:lnSpc>
                <a:spcPct val="115000"/>
              </a:lnSpc>
              <a:spcBef>
                <a:spcPts val="1200"/>
              </a:spcBef>
              <a:spcAft>
                <a:spcPts val="1200"/>
              </a:spcAft>
              <a:buNone/>
            </a:pPr>
            <a:r>
              <a:rPr lang="en-US" sz="1800" dirty="0">
                <a:solidFill>
                  <a:schemeClr val="dk2"/>
                </a:solidFill>
                <a:latin typeface="Open Sans"/>
                <a:ea typeface="Open Sans"/>
                <a:cs typeface="Open Sans"/>
                <a:sym typeface="Open Sans"/>
              </a:rPr>
              <a:t>MNCS = median(( ∑ −log(p)</a:t>
            </a:r>
            <a:r>
              <a:rPr lang="en-US" sz="1800" b="1" dirty="0">
                <a:solidFill>
                  <a:schemeClr val="dk2"/>
                </a:solidFill>
                <a:latin typeface="Open Sans"/>
                <a:ea typeface="Open Sans"/>
                <a:cs typeface="Open Sans"/>
                <a:sym typeface="Open Sans"/>
              </a:rPr>
              <a:t>window</a:t>
            </a:r>
            <a:r>
              <a:rPr lang="en-US" sz="1800" dirty="0">
                <a:solidFill>
                  <a:schemeClr val="dk2"/>
                </a:solidFill>
                <a:latin typeface="Open Sans"/>
                <a:ea typeface="Open Sans"/>
                <a:cs typeface="Open Sans"/>
                <a:sym typeface="Open Sans"/>
              </a:rPr>
              <a:t> )∕( ∑ −log(p)total ))</a:t>
            </a:r>
            <a:endParaRPr sz="1800" dirty="0">
              <a:solidFill>
                <a:schemeClr val="dk2"/>
              </a:solidFill>
              <a:latin typeface="Open Sans"/>
              <a:ea typeface="Open Sans"/>
              <a:cs typeface="Open Sans"/>
              <a:sym typeface="Open Sans"/>
            </a:endParaRPr>
          </a:p>
        </p:txBody>
      </p:sp>
      <p:sp>
        <p:nvSpPr>
          <p:cNvPr id="8" name="日期占位符 7">
            <a:extLst>
              <a:ext uri="{FF2B5EF4-FFF2-40B4-BE49-F238E27FC236}">
                <a16:creationId xmlns:a16="http://schemas.microsoft.com/office/drawing/2014/main" id="{ACE04C5C-A421-7F47-4E0B-B0F5CA544EE7}"/>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18cb4cda879_0_8"/>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Minimum correlation</a:t>
            </a:r>
          </a:p>
        </p:txBody>
      </p:sp>
      <p:sp>
        <p:nvSpPr>
          <p:cNvPr id="278" name="Google Shape;278;g18cb4cda879_0_8"/>
          <p:cNvSpPr txBox="1">
            <a:spLocks noGrp="1"/>
          </p:cNvSpPr>
          <p:nvPr>
            <p:ph idx="1"/>
          </p:nvPr>
        </p:nvSpPr>
        <p:spPr>
          <a:xfrm>
            <a:off x="838200" y="1825625"/>
            <a:ext cx="10515600" cy="4351338"/>
          </a:xfrm>
          <a:noFill/>
          <a:ln>
            <a:noFill/>
          </a:ln>
        </p:spPr>
        <p:txBody>
          <a:bodyPr spcFirstLastPara="1" wrap="square" lIns="91425" tIns="45700" rIns="91425" bIns="45700" anchor="t" anchorCtr="0">
            <a:normAutofit/>
          </a:bodyPr>
          <a:lstStyle/>
          <a:p>
            <a:pPr lvl="0"/>
            <a:r>
              <a:rPr lang="en-US" dirty="0"/>
              <a:t>How are we sure our haplotypes are properly correlated?</a:t>
            </a:r>
          </a:p>
          <a:p>
            <a:pPr lvl="1"/>
            <a:r>
              <a:rPr lang="en-US" dirty="0"/>
              <a:t>Stringent correlation &amp; too relaxed correlation will produce incorrect blocks</a:t>
            </a:r>
          </a:p>
          <a:p>
            <a:pPr lvl="0"/>
            <a:r>
              <a:rPr lang="en-US" dirty="0"/>
              <a:t>Where to stop? </a:t>
            </a:r>
          </a:p>
          <a:p>
            <a:pPr lvl="1"/>
            <a:r>
              <a:rPr lang="en-US" dirty="0"/>
              <a:t>Correlation of blocks we wouldn't expect to correlate (unliked blocks)</a:t>
            </a:r>
          </a:p>
          <a:p>
            <a:pPr lvl="0"/>
            <a:r>
              <a:rPr lang="en-US" dirty="0"/>
              <a:t>Haplotype blocks from different chromosomes behave independently (No linkage)</a:t>
            </a:r>
          </a:p>
          <a:p>
            <a:pPr lvl="1"/>
            <a:r>
              <a:rPr lang="en-US" dirty="0"/>
              <a:t>need of different chromosomes to compare!</a:t>
            </a:r>
          </a:p>
        </p:txBody>
      </p:sp>
      <p:sp>
        <p:nvSpPr>
          <p:cNvPr id="3" name="页脚占位符 2">
            <a:extLst>
              <a:ext uri="{FF2B5EF4-FFF2-40B4-BE49-F238E27FC236}">
                <a16:creationId xmlns:a16="http://schemas.microsoft.com/office/drawing/2014/main" id="{D75280A3-3165-C53A-3260-72E4A026C22B}"/>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4EC39495-7BF7-E6FB-6368-3939A2CC4E40}"/>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53</a:t>
            </a:fld>
            <a:endParaRPr lang="en-US"/>
          </a:p>
        </p:txBody>
      </p:sp>
      <p:sp>
        <p:nvSpPr>
          <p:cNvPr id="282" name="Google Shape;282;g18cb4cda879_0_8"/>
          <p:cNvSpPr/>
          <p:nvPr/>
        </p:nvSpPr>
        <p:spPr>
          <a:xfrm>
            <a:off x="1754512" y="5200890"/>
            <a:ext cx="8677800" cy="9258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200"/>
              </a:spcBef>
              <a:spcAft>
                <a:spcPts val="0"/>
              </a:spcAft>
              <a:buNone/>
            </a:pPr>
            <a:r>
              <a:rPr lang="en-US" sz="1600" dirty="0">
                <a:solidFill>
                  <a:schemeClr val="dk2"/>
                </a:solidFill>
                <a:latin typeface="Open Sans"/>
                <a:ea typeface="Open Sans"/>
                <a:cs typeface="Open Sans"/>
                <a:sym typeface="Open Sans"/>
              </a:rPr>
              <a:t>Analyze the correlation between blocks (focal vs background)!</a:t>
            </a:r>
            <a:endParaRPr sz="1600" dirty="0">
              <a:solidFill>
                <a:schemeClr val="dk2"/>
              </a:solidFill>
              <a:latin typeface="Open Sans"/>
              <a:ea typeface="Open Sans"/>
              <a:cs typeface="Open Sans"/>
              <a:sym typeface="Open Sans"/>
            </a:endParaRPr>
          </a:p>
          <a:p>
            <a:pPr marL="0" lvl="0" indent="0" algn="ctr" rtl="0">
              <a:lnSpc>
                <a:spcPct val="115000"/>
              </a:lnSpc>
              <a:spcBef>
                <a:spcPts val="1200"/>
              </a:spcBef>
              <a:spcAft>
                <a:spcPts val="1200"/>
              </a:spcAft>
              <a:buNone/>
            </a:pPr>
            <a:r>
              <a:rPr lang="en-US" sz="1600" dirty="0">
                <a:solidFill>
                  <a:schemeClr val="dk2"/>
                </a:solidFill>
                <a:latin typeface="Open Sans"/>
                <a:ea typeface="Open Sans"/>
                <a:cs typeface="Open Sans"/>
                <a:sym typeface="Open Sans"/>
              </a:rPr>
              <a:t>Use correlation between background blocks to establish a minimum.</a:t>
            </a:r>
            <a:endParaRPr sz="1600" dirty="0">
              <a:solidFill>
                <a:schemeClr val="dk2"/>
              </a:solidFill>
              <a:latin typeface="Open Sans"/>
              <a:ea typeface="Open Sans"/>
              <a:cs typeface="Open Sans"/>
              <a:sym typeface="Open Sans"/>
            </a:endParaRPr>
          </a:p>
        </p:txBody>
      </p:sp>
      <p:sp>
        <p:nvSpPr>
          <p:cNvPr id="8" name="日期占位符 7">
            <a:extLst>
              <a:ext uri="{FF2B5EF4-FFF2-40B4-BE49-F238E27FC236}">
                <a16:creationId xmlns:a16="http://schemas.microsoft.com/office/drawing/2014/main" id="{C1D0DDD5-4FCF-41F9-EFC0-102B982EEB0F}"/>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198101f9eaa_0_75"/>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Haplovalidate approach overview</a:t>
            </a:r>
          </a:p>
        </p:txBody>
      </p:sp>
      <p:sp>
        <p:nvSpPr>
          <p:cNvPr id="3" name="页脚占位符 2">
            <a:extLst>
              <a:ext uri="{FF2B5EF4-FFF2-40B4-BE49-F238E27FC236}">
                <a16:creationId xmlns:a16="http://schemas.microsoft.com/office/drawing/2014/main" id="{F54237A5-D505-2482-5569-0590BB3B78DC}"/>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DD738067-FB51-E8A7-2523-56D144C0BF7E}"/>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54</a:t>
            </a:fld>
            <a:endParaRPr lang="en-US"/>
          </a:p>
        </p:txBody>
      </p:sp>
      <p:grpSp>
        <p:nvGrpSpPr>
          <p:cNvPr id="291" name="Google Shape;291;g198101f9eaa_0_75"/>
          <p:cNvGrpSpPr/>
          <p:nvPr/>
        </p:nvGrpSpPr>
        <p:grpSpPr>
          <a:xfrm>
            <a:off x="7573145" y="2424523"/>
            <a:ext cx="4233279" cy="3032396"/>
            <a:chOff x="5632317" y="1189775"/>
            <a:chExt cx="3305700" cy="2274354"/>
          </a:xfrm>
        </p:grpSpPr>
        <p:sp>
          <p:nvSpPr>
            <p:cNvPr id="292" name="Google Shape;292;g198101f9eaa_0_75"/>
            <p:cNvSpPr/>
            <p:nvPr/>
          </p:nvSpPr>
          <p:spPr>
            <a:xfrm>
              <a:off x="5632317" y="1189775"/>
              <a:ext cx="3305700" cy="669000"/>
            </a:xfrm>
            <a:prstGeom prst="chevron">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400">
                  <a:solidFill>
                    <a:srgbClr val="FFFFFF"/>
                  </a:solidFill>
                  <a:latin typeface="Roboto"/>
                  <a:ea typeface="Roboto"/>
                  <a:cs typeface="Roboto"/>
                  <a:sym typeface="Roboto"/>
                </a:rPr>
                <a:t>Extend the blocks</a:t>
              </a:r>
              <a:endParaRPr sz="2400">
                <a:solidFill>
                  <a:srgbClr val="FFFFFF"/>
                </a:solidFill>
                <a:latin typeface="Roboto"/>
                <a:ea typeface="Roboto"/>
                <a:cs typeface="Roboto"/>
                <a:sym typeface="Roboto"/>
              </a:endParaRPr>
            </a:p>
          </p:txBody>
        </p:sp>
        <p:sp>
          <p:nvSpPr>
            <p:cNvPr id="293" name="Google Shape;293;g198101f9eaa_0_75"/>
            <p:cNvSpPr txBox="1"/>
            <p:nvPr/>
          </p:nvSpPr>
          <p:spPr>
            <a:xfrm>
              <a:off x="6167067" y="2057129"/>
              <a:ext cx="2511008" cy="1407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US" sz="2000" dirty="0">
                  <a:latin typeface="Open Sans"/>
                  <a:ea typeface="Open Sans"/>
                  <a:cs typeface="Open Sans"/>
                  <a:sym typeface="Open Sans"/>
                </a:rPr>
                <a:t>If correlation with blocks close by is bigger than with blocks in other chromosomes, extend</a:t>
              </a:r>
              <a:endParaRPr sz="2000" dirty="0">
                <a:latin typeface="Open Sans"/>
                <a:ea typeface="Open Sans"/>
                <a:cs typeface="Open Sans"/>
                <a:sym typeface="Open Sans"/>
              </a:endParaRPr>
            </a:p>
          </p:txBody>
        </p:sp>
      </p:grpSp>
      <p:grpSp>
        <p:nvGrpSpPr>
          <p:cNvPr id="294" name="Google Shape;294;g198101f9eaa_0_75"/>
          <p:cNvGrpSpPr/>
          <p:nvPr/>
        </p:nvGrpSpPr>
        <p:grpSpPr>
          <a:xfrm>
            <a:off x="360400" y="2424809"/>
            <a:ext cx="4542160" cy="3032111"/>
            <a:chOff x="0" y="1189989"/>
            <a:chExt cx="3546900" cy="2274140"/>
          </a:xfrm>
        </p:grpSpPr>
        <p:sp>
          <p:nvSpPr>
            <p:cNvPr id="295" name="Google Shape;295;g198101f9eaa_0_75"/>
            <p:cNvSpPr/>
            <p:nvPr/>
          </p:nvSpPr>
          <p:spPr>
            <a:xfrm>
              <a:off x="0" y="1189989"/>
              <a:ext cx="3546900" cy="669000"/>
            </a:xfrm>
            <a:prstGeom prst="homePlate">
              <a:avLst>
                <a:gd name="adj" fmla="val 50000"/>
              </a:avLst>
            </a:prstGeom>
            <a:solidFill>
              <a:srgbClr val="0944A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400">
                  <a:solidFill>
                    <a:srgbClr val="FFFFFF"/>
                  </a:solidFill>
                  <a:latin typeface="Roboto"/>
                  <a:ea typeface="Roboto"/>
                  <a:cs typeface="Roboto"/>
                  <a:sym typeface="Roboto"/>
                </a:rPr>
                <a:t>Define window size</a:t>
              </a:r>
              <a:endParaRPr sz="2400">
                <a:solidFill>
                  <a:srgbClr val="FFFFFF"/>
                </a:solidFill>
                <a:latin typeface="Roboto"/>
                <a:ea typeface="Roboto"/>
                <a:cs typeface="Roboto"/>
                <a:sym typeface="Roboto"/>
              </a:endParaRPr>
            </a:p>
          </p:txBody>
        </p:sp>
        <p:sp>
          <p:nvSpPr>
            <p:cNvPr id="296" name="Google Shape;296;g198101f9eaa_0_75"/>
            <p:cNvSpPr txBox="1"/>
            <p:nvPr/>
          </p:nvSpPr>
          <p:spPr>
            <a:xfrm>
              <a:off x="655366" y="2057129"/>
              <a:ext cx="2236200" cy="1407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US" sz="2000">
                  <a:latin typeface="Open Sans"/>
                  <a:ea typeface="Open Sans"/>
                  <a:cs typeface="Open Sans"/>
                  <a:sym typeface="Open Sans"/>
                </a:rPr>
                <a:t>According to our data</a:t>
              </a:r>
              <a:endParaRPr sz="2000">
                <a:latin typeface="Open Sans"/>
                <a:ea typeface="Open Sans"/>
                <a:cs typeface="Open Sans"/>
                <a:sym typeface="Open Sans"/>
              </a:endParaRPr>
            </a:p>
            <a:p>
              <a:pPr marL="457200" lvl="0" indent="-330200" algn="l" rtl="0">
                <a:lnSpc>
                  <a:spcPct val="115000"/>
                </a:lnSpc>
                <a:spcBef>
                  <a:spcPts val="0"/>
                </a:spcBef>
                <a:spcAft>
                  <a:spcPts val="0"/>
                </a:spcAft>
                <a:buSzPts val="1600"/>
                <a:buFont typeface="Open Sans"/>
                <a:buChar char="●"/>
              </a:pPr>
              <a:r>
                <a:rPr lang="en-US" sz="2000">
                  <a:latin typeface="Open Sans"/>
                  <a:ea typeface="Open Sans"/>
                  <a:cs typeface="Open Sans"/>
                  <a:sym typeface="Open Sans"/>
                </a:rPr>
                <a:t>number of SNP</a:t>
              </a:r>
              <a:endParaRPr sz="2000">
                <a:latin typeface="Open Sans"/>
                <a:ea typeface="Open Sans"/>
                <a:cs typeface="Open Sans"/>
                <a:sym typeface="Open Sans"/>
              </a:endParaRPr>
            </a:p>
            <a:p>
              <a:pPr marL="457200" lvl="0" indent="-330200" algn="l" rtl="0">
                <a:lnSpc>
                  <a:spcPct val="115000"/>
                </a:lnSpc>
                <a:spcBef>
                  <a:spcPts val="0"/>
                </a:spcBef>
                <a:spcAft>
                  <a:spcPts val="0"/>
                </a:spcAft>
                <a:buSzPts val="1600"/>
                <a:buFont typeface="Open Sans"/>
                <a:buChar char="●"/>
              </a:pPr>
              <a:r>
                <a:rPr lang="en-US" sz="2000">
                  <a:latin typeface="Open Sans"/>
                  <a:ea typeface="Open Sans"/>
                  <a:cs typeface="Open Sans"/>
                  <a:sym typeface="Open Sans"/>
                </a:rPr>
                <a:t>p-values</a:t>
              </a:r>
              <a:endParaRPr sz="2000">
                <a:latin typeface="Open Sans"/>
                <a:ea typeface="Open Sans"/>
                <a:cs typeface="Open Sans"/>
                <a:sym typeface="Open Sans"/>
              </a:endParaRPr>
            </a:p>
          </p:txBody>
        </p:sp>
      </p:grpSp>
      <p:grpSp>
        <p:nvGrpSpPr>
          <p:cNvPr id="297" name="Google Shape;297;g198101f9eaa_0_75"/>
          <p:cNvGrpSpPr/>
          <p:nvPr/>
        </p:nvGrpSpPr>
        <p:grpSpPr>
          <a:xfrm>
            <a:off x="4130748" y="2424523"/>
            <a:ext cx="4233279" cy="3032396"/>
            <a:chOff x="2944204" y="1189775"/>
            <a:chExt cx="3305700" cy="2274354"/>
          </a:xfrm>
        </p:grpSpPr>
        <p:sp>
          <p:nvSpPr>
            <p:cNvPr id="298" name="Google Shape;298;g198101f9eaa_0_75"/>
            <p:cNvSpPr/>
            <p:nvPr/>
          </p:nvSpPr>
          <p:spPr>
            <a:xfrm>
              <a:off x="2944204" y="1189775"/>
              <a:ext cx="3305700" cy="669000"/>
            </a:xfrm>
            <a:prstGeom prst="chevron">
              <a:avLst>
                <a:gd name="adj" fmla="val 50000"/>
              </a:avLst>
            </a:prstGeom>
            <a:solidFill>
              <a:srgbClr val="0D5DDF"/>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400">
                  <a:solidFill>
                    <a:srgbClr val="FFFFFF"/>
                  </a:solidFill>
                  <a:latin typeface="Roboto"/>
                  <a:ea typeface="Roboto"/>
                  <a:cs typeface="Roboto"/>
                  <a:sym typeface="Roboto"/>
                </a:rPr>
                <a:t>Small stringer blocks</a:t>
              </a:r>
              <a:endParaRPr sz="2400">
                <a:solidFill>
                  <a:srgbClr val="FFFFFF"/>
                </a:solidFill>
                <a:latin typeface="Roboto"/>
                <a:ea typeface="Roboto"/>
                <a:cs typeface="Roboto"/>
                <a:sym typeface="Roboto"/>
              </a:endParaRPr>
            </a:p>
          </p:txBody>
        </p:sp>
        <p:sp>
          <p:nvSpPr>
            <p:cNvPr id="299" name="Google Shape;299;g198101f9eaa_0_75"/>
            <p:cNvSpPr txBox="1"/>
            <p:nvPr/>
          </p:nvSpPr>
          <p:spPr>
            <a:xfrm>
              <a:off x="3280271" y="2057129"/>
              <a:ext cx="2434873" cy="1407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US" sz="2000" dirty="0">
                  <a:latin typeface="Open Sans"/>
                  <a:ea typeface="Open Sans"/>
                  <a:cs typeface="Open Sans"/>
                  <a:sym typeface="Open Sans"/>
                </a:rPr>
                <a:t>Given the window size, reconstruct haplotypes with high allele frequency trajectory</a:t>
              </a:r>
              <a:endParaRPr sz="2000" dirty="0">
                <a:latin typeface="Open Sans"/>
                <a:ea typeface="Open Sans"/>
                <a:cs typeface="Open Sans"/>
                <a:sym typeface="Open Sans"/>
              </a:endParaRPr>
            </a:p>
          </p:txBody>
        </p:sp>
      </p:grpSp>
      <p:sp>
        <p:nvSpPr>
          <p:cNvPr id="8" name="日期占位符 7">
            <a:extLst>
              <a:ext uri="{FF2B5EF4-FFF2-40B4-BE49-F238E27FC236}">
                <a16:creationId xmlns:a16="http://schemas.microsoft.com/office/drawing/2014/main" id="{E2CAF109-0209-2940-28A8-C7AA4B860CC2}"/>
              </a:ext>
            </a:extLst>
          </p:cNvPr>
          <p:cNvSpPr>
            <a:spLocks noGrp="1"/>
          </p:cNvSpPr>
          <p:nvPr>
            <p:ph type="dt" sz="half" idx="10"/>
          </p:nvPr>
        </p:nvSpPr>
        <p:spPr/>
        <p:txBody>
          <a:bodyPr/>
          <a:lstStyle/>
          <a:p>
            <a:r>
              <a:rPr lang="en-US" altLang="zh-CN"/>
              <a:t>2025/03/10</a:t>
            </a:r>
            <a:endParaRPr lang="en-US" altLang="zh-CN" dirty="0"/>
          </a:p>
        </p:txBody>
      </p:sp>
      <p:sp>
        <p:nvSpPr>
          <p:cNvPr id="10" name="文本框 9">
            <a:extLst>
              <a:ext uri="{FF2B5EF4-FFF2-40B4-BE49-F238E27FC236}">
                <a16:creationId xmlns:a16="http://schemas.microsoft.com/office/drawing/2014/main" id="{5D8116D2-2981-0928-F4FB-6DF279D5DFE4}"/>
              </a:ext>
            </a:extLst>
          </p:cNvPr>
          <p:cNvSpPr txBox="1"/>
          <p:nvPr/>
        </p:nvSpPr>
        <p:spPr>
          <a:xfrm>
            <a:off x="990600" y="5536432"/>
            <a:ext cx="9163050" cy="400110"/>
          </a:xfrm>
          <a:prstGeom prst="rect">
            <a:avLst/>
          </a:prstGeom>
          <a:noFill/>
        </p:spPr>
        <p:txBody>
          <a:bodyPr wrap="square">
            <a:spAutoFit/>
          </a:bodyPr>
          <a:lstStyle/>
          <a:p>
            <a:r>
              <a:rPr lang="en-US" altLang="zh-CN" sz="2000" dirty="0">
                <a:solidFill>
                  <a:srgbClr val="C00000"/>
                </a:solidFill>
              </a:rPr>
              <a:t>Haplovalidate: auto-optimize</a:t>
            </a:r>
            <a:r>
              <a:rPr lang="zh-CN" altLang="en-US" sz="2000" dirty="0">
                <a:solidFill>
                  <a:srgbClr val="C00000"/>
                </a:solidFill>
              </a:rPr>
              <a:t> </a:t>
            </a:r>
            <a:r>
              <a:rPr lang="en-US" altLang="zh-CN" sz="2000" dirty="0">
                <a:solidFill>
                  <a:srgbClr val="C00000"/>
                </a:solidFill>
              </a:rPr>
              <a:t>the</a:t>
            </a:r>
            <a:r>
              <a:rPr lang="zh-CN" altLang="en-US" sz="2000" dirty="0">
                <a:solidFill>
                  <a:srgbClr val="C00000"/>
                </a:solidFill>
              </a:rPr>
              <a:t> </a:t>
            </a:r>
            <a:r>
              <a:rPr lang="en-US" altLang="zh-CN" sz="2000" dirty="0">
                <a:solidFill>
                  <a:srgbClr val="C00000"/>
                </a:solidFill>
              </a:rPr>
              <a:t>parameters</a:t>
            </a:r>
            <a:r>
              <a:rPr lang="zh-CN" altLang="en-US" sz="2000" dirty="0">
                <a:solidFill>
                  <a:srgbClr val="C00000"/>
                </a:solidFill>
              </a:rPr>
              <a:t> </a:t>
            </a:r>
            <a:r>
              <a:rPr lang="en-US" altLang="zh-CN" sz="2000" dirty="0">
                <a:solidFill>
                  <a:srgbClr val="C00000"/>
                </a:solidFill>
              </a:rPr>
              <a:t>for</a:t>
            </a:r>
            <a:r>
              <a:rPr lang="zh-CN" altLang="en-US" sz="2000" dirty="0">
                <a:solidFill>
                  <a:srgbClr val="C00000"/>
                </a:solidFill>
              </a:rPr>
              <a:t> </a:t>
            </a:r>
            <a:r>
              <a:rPr lang="en-US" altLang="zh-CN" sz="2000" dirty="0">
                <a:solidFill>
                  <a:srgbClr val="C00000"/>
                </a:solidFill>
              </a:rPr>
              <a:t>the</a:t>
            </a:r>
            <a:r>
              <a:rPr lang="zh-CN" altLang="en-US" sz="2000" dirty="0">
                <a:solidFill>
                  <a:srgbClr val="C00000"/>
                </a:solidFill>
              </a:rPr>
              <a:t> </a:t>
            </a:r>
            <a:r>
              <a:rPr lang="en-US" altLang="zh-CN" sz="2000" dirty="0">
                <a:solidFill>
                  <a:srgbClr val="C00000"/>
                </a:solidFill>
              </a:rPr>
              <a:t>clustering</a:t>
            </a:r>
          </a:p>
        </p:txBody>
      </p:sp>
      <p:sp>
        <p:nvSpPr>
          <p:cNvPr id="12" name="文本框 11">
            <a:extLst>
              <a:ext uri="{FF2B5EF4-FFF2-40B4-BE49-F238E27FC236}">
                <a16:creationId xmlns:a16="http://schemas.microsoft.com/office/drawing/2014/main" id="{032B7DFB-AD1E-A9F3-F9A1-F6AA1C02834B}"/>
              </a:ext>
            </a:extLst>
          </p:cNvPr>
          <p:cNvSpPr txBox="1"/>
          <p:nvPr/>
        </p:nvSpPr>
        <p:spPr>
          <a:xfrm>
            <a:off x="1014996" y="5915614"/>
            <a:ext cx="8950920" cy="461665"/>
          </a:xfrm>
          <a:prstGeom prst="rect">
            <a:avLst/>
          </a:prstGeom>
          <a:noFill/>
        </p:spPr>
        <p:txBody>
          <a:bodyPr wrap="square">
            <a:spAutoFit/>
          </a:bodyPr>
          <a:lstStyle/>
          <a:p>
            <a:r>
              <a:rPr lang="en-GB" altLang="zh-CN" sz="1200" b="0" i="0" dirty="0">
                <a:solidFill>
                  <a:srgbClr val="212121"/>
                </a:solidFill>
                <a:effectLst/>
                <a:latin typeface="system-ui"/>
              </a:rPr>
              <a:t>Otte KA, Schlötterer C. Detecting selected haplotype blocks in evolve and resequence experiments. Mol </a:t>
            </a:r>
            <a:r>
              <a:rPr lang="en-GB" altLang="zh-CN" sz="1200" b="0" i="0" dirty="0" err="1">
                <a:solidFill>
                  <a:srgbClr val="212121"/>
                </a:solidFill>
                <a:effectLst/>
                <a:latin typeface="system-ui"/>
              </a:rPr>
              <a:t>Ecol</a:t>
            </a:r>
            <a:r>
              <a:rPr lang="en-GB" altLang="zh-CN" sz="1200" b="0" i="0" dirty="0">
                <a:solidFill>
                  <a:srgbClr val="212121"/>
                </a:solidFill>
                <a:effectLst/>
                <a:latin typeface="system-ui"/>
              </a:rPr>
              <a:t> Resour. 2021 Jan;21(1):93-109. doi: 10.1111/1755-0998.13244. </a:t>
            </a:r>
            <a:r>
              <a:rPr lang="en-GB" altLang="zh-CN" sz="1200" b="0" i="0" dirty="0" err="1">
                <a:solidFill>
                  <a:srgbClr val="212121"/>
                </a:solidFill>
                <a:effectLst/>
                <a:latin typeface="system-ui"/>
              </a:rPr>
              <a:t>Epub</a:t>
            </a:r>
            <a:r>
              <a:rPr lang="en-GB" altLang="zh-CN" sz="1200" b="0" i="0" dirty="0">
                <a:solidFill>
                  <a:srgbClr val="212121"/>
                </a:solidFill>
                <a:effectLst/>
                <a:latin typeface="system-ui"/>
              </a:rPr>
              <a:t> 2020 Sep 6. PMID: 32810339; PMCID: PMC7754423.</a:t>
            </a:r>
            <a:endParaRPr lang="en-US" sz="12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198101f9eaa_0_1248"/>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Discussion</a:t>
            </a:r>
          </a:p>
        </p:txBody>
      </p:sp>
      <p:sp>
        <p:nvSpPr>
          <p:cNvPr id="352" name="Google Shape;352;g198101f9eaa_0_1248"/>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Some caveats</a:t>
            </a:r>
          </a:p>
          <a:p>
            <a:pPr lvl="1"/>
            <a:r>
              <a:rPr lang="en-US" dirty="0"/>
              <a:t>For selected haplotypes</a:t>
            </a:r>
          </a:p>
          <a:p>
            <a:pPr lvl="1"/>
            <a:r>
              <a:rPr lang="en-US" dirty="0"/>
              <a:t>Parameter sensitive: mainly on SNP density (currently working on it)</a:t>
            </a:r>
          </a:p>
          <a:p>
            <a:pPr lvl="1"/>
            <a:r>
              <a:rPr lang="en-US" dirty="0"/>
              <a:t>Assumption of parallel trajectories = same haplotype</a:t>
            </a:r>
          </a:p>
          <a:p>
            <a:pPr lvl="1"/>
            <a:r>
              <a:rPr lang="en-US" dirty="0"/>
              <a:t>Multiple datasets</a:t>
            </a:r>
          </a:p>
          <a:p>
            <a:pPr lvl="0"/>
            <a:endParaRPr lang="en-US" dirty="0"/>
          </a:p>
        </p:txBody>
      </p:sp>
      <p:sp>
        <p:nvSpPr>
          <p:cNvPr id="3" name="页脚占位符 2">
            <a:extLst>
              <a:ext uri="{FF2B5EF4-FFF2-40B4-BE49-F238E27FC236}">
                <a16:creationId xmlns:a16="http://schemas.microsoft.com/office/drawing/2014/main" id="{95916DE6-BD0F-1CFB-B78F-3703DF02622A}"/>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F8B10310-5A04-3551-A1E5-27FEB34BA5F7}"/>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55</a:t>
            </a:fld>
            <a:endParaRPr lang="en-US"/>
          </a:p>
        </p:txBody>
      </p:sp>
      <p:sp>
        <p:nvSpPr>
          <p:cNvPr id="8" name="日期占位符 7">
            <a:extLst>
              <a:ext uri="{FF2B5EF4-FFF2-40B4-BE49-F238E27FC236}">
                <a16:creationId xmlns:a16="http://schemas.microsoft.com/office/drawing/2014/main" id="{5534383B-7651-1C66-8365-5A8C758CE93B}"/>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27204917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198101f9eaa_0_1257"/>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How to plot haplotype trajectories</a:t>
            </a:r>
          </a:p>
        </p:txBody>
      </p:sp>
      <p:sp>
        <p:nvSpPr>
          <p:cNvPr id="361" name="Google Shape;361;g198101f9eaa_0_1257"/>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Haplotype information: chromosome, starting position, end position, contributing snps</a:t>
            </a:r>
          </a:p>
          <a:p>
            <a:pPr lvl="0"/>
            <a:r>
              <a:rPr lang="en-US" dirty="0"/>
              <a:t>Get allele trajectories from all SNPs from the haplotype block </a:t>
            </a:r>
          </a:p>
          <a:p>
            <a:pPr lvl="0"/>
            <a:r>
              <a:rPr lang="en-US" dirty="0"/>
              <a:t>Estimate median AF for each time point</a:t>
            </a:r>
          </a:p>
          <a:p>
            <a:pPr lvl="0"/>
            <a:r>
              <a:rPr lang="en-US" dirty="0"/>
              <a:t>Plot median AF</a:t>
            </a:r>
          </a:p>
          <a:p>
            <a:pPr lvl="0"/>
            <a:r>
              <a:rPr lang="en-US" dirty="0"/>
              <a:t>(Optional) Plot a line for each SNP trajectory on the background</a:t>
            </a:r>
          </a:p>
        </p:txBody>
      </p:sp>
      <p:sp>
        <p:nvSpPr>
          <p:cNvPr id="3" name="页脚占位符 2">
            <a:extLst>
              <a:ext uri="{FF2B5EF4-FFF2-40B4-BE49-F238E27FC236}">
                <a16:creationId xmlns:a16="http://schemas.microsoft.com/office/drawing/2014/main" id="{35E35706-C1BC-EA98-6A3E-D8F75D0928C9}"/>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2AF56093-313F-BF1C-584A-7A377C15CA1E}"/>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56</a:t>
            </a:fld>
            <a:endParaRPr lang="en-US"/>
          </a:p>
        </p:txBody>
      </p:sp>
      <p:sp>
        <p:nvSpPr>
          <p:cNvPr id="8" name="日期占位符 7">
            <a:extLst>
              <a:ext uri="{FF2B5EF4-FFF2-40B4-BE49-F238E27FC236}">
                <a16:creationId xmlns:a16="http://schemas.microsoft.com/office/drawing/2014/main" id="{1BE09035-5E43-CDF7-2EB9-AA2128FE3861}"/>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198101f9eaa_0_1265"/>
          <p:cNvSpPr txBox="1">
            <a:spLocks noGrp="1"/>
          </p:cNvSpPr>
          <p:nvPr>
            <p:ph type="title"/>
          </p:nvPr>
        </p:nvSpPr>
        <p:spPr>
          <a:xfrm>
            <a:off x="831850" y="1709738"/>
            <a:ext cx="10515600" cy="2852737"/>
          </a:xfrm>
          <a:noFill/>
          <a:ln>
            <a:noFill/>
          </a:ln>
        </p:spPr>
        <p:txBody>
          <a:bodyPr spcFirstLastPara="1" wrap="square" lIns="91425" tIns="45700" rIns="91425" bIns="45700" anchor="b" anchorCtr="0">
            <a:normAutofit/>
          </a:bodyPr>
          <a:lstStyle/>
          <a:p>
            <a:pPr lvl="0"/>
            <a:r>
              <a:rPr lang="en-US"/>
              <a:t>HANDS ON: plotting haplotype trajectories</a:t>
            </a:r>
          </a:p>
        </p:txBody>
      </p:sp>
      <p:sp>
        <p:nvSpPr>
          <p:cNvPr id="370" name="Google Shape;370;g198101f9eaa_0_1265"/>
          <p:cNvSpPr txBox="1">
            <a:spLocks noGrp="1"/>
          </p:cNvSpPr>
          <p:nvPr>
            <p:ph type="body" idx="1"/>
          </p:nvPr>
        </p:nvSpPr>
        <p:spPr>
          <a:xfrm>
            <a:off x="831850" y="4589463"/>
            <a:ext cx="10515600" cy="1500187"/>
          </a:xfrm>
          <a:noFill/>
          <a:ln>
            <a:noFill/>
          </a:ln>
        </p:spPr>
        <p:txBody>
          <a:bodyPr spcFirstLastPara="1" wrap="square" lIns="91425" tIns="45700" rIns="91425" bIns="45700" anchor="t" anchorCtr="0">
            <a:normAutofit/>
          </a:bodyPr>
          <a:lstStyle/>
          <a:p>
            <a:pPr lvl="0"/>
            <a:r>
              <a:rPr lang="en-US" dirty="0"/>
              <a:t>How would you plot the trajectories of your haplotype blocks?</a:t>
            </a:r>
          </a:p>
        </p:txBody>
      </p:sp>
      <p:sp>
        <p:nvSpPr>
          <p:cNvPr id="3" name="页脚占位符 2">
            <a:extLst>
              <a:ext uri="{FF2B5EF4-FFF2-40B4-BE49-F238E27FC236}">
                <a16:creationId xmlns:a16="http://schemas.microsoft.com/office/drawing/2014/main" id="{F1F6693F-BD76-AA9A-A86F-FAB073199E44}"/>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E9C050D0-5028-A7F8-B16F-E9DC797328BD}"/>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57</a:t>
            </a:fld>
            <a:endParaRPr lang="en-US"/>
          </a:p>
        </p:txBody>
      </p:sp>
      <p:sp>
        <p:nvSpPr>
          <p:cNvPr id="8" name="日期占位符 7">
            <a:extLst>
              <a:ext uri="{FF2B5EF4-FFF2-40B4-BE49-F238E27FC236}">
                <a16:creationId xmlns:a16="http://schemas.microsoft.com/office/drawing/2014/main" id="{F59A5FE5-03F3-1312-CC3A-12DB2A6DA036}"/>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AA2BCE-D0F0-7B39-821F-B0609E34588A}"/>
              </a:ext>
            </a:extLst>
          </p:cNvPr>
          <p:cNvSpPr>
            <a:spLocks noGrp="1"/>
          </p:cNvSpPr>
          <p:nvPr>
            <p:ph type="title"/>
          </p:nvPr>
        </p:nvSpPr>
        <p:spPr>
          <a:xfrm>
            <a:off x="999640" y="242980"/>
            <a:ext cx="10515600" cy="1325563"/>
          </a:xfrm>
        </p:spPr>
        <p:txBody>
          <a:bodyPr/>
          <a:lstStyle/>
          <a:p>
            <a:r>
              <a:rPr lang="en-US" dirty="0"/>
              <a:t>Characterizing</a:t>
            </a:r>
            <a:r>
              <a:rPr lang="zh-CN" altLang="en-US" dirty="0"/>
              <a:t> </a:t>
            </a:r>
            <a:r>
              <a:rPr lang="en-US" altLang="zh-CN" dirty="0"/>
              <a:t>the</a:t>
            </a:r>
            <a:r>
              <a:rPr lang="zh-CN" altLang="en-US" dirty="0"/>
              <a:t> </a:t>
            </a:r>
            <a:r>
              <a:rPr lang="en-US" altLang="zh-CN" dirty="0"/>
              <a:t>haplotype</a:t>
            </a:r>
            <a:r>
              <a:rPr lang="zh-CN" altLang="en-US" dirty="0"/>
              <a:t> </a:t>
            </a:r>
            <a:r>
              <a:rPr lang="en-US" altLang="zh-CN" dirty="0"/>
              <a:t>blocks</a:t>
            </a:r>
            <a:endParaRPr lang="en-US" dirty="0"/>
          </a:p>
        </p:txBody>
      </p:sp>
      <p:sp>
        <p:nvSpPr>
          <p:cNvPr id="3" name="内容占位符 2">
            <a:extLst>
              <a:ext uri="{FF2B5EF4-FFF2-40B4-BE49-F238E27FC236}">
                <a16:creationId xmlns:a16="http://schemas.microsoft.com/office/drawing/2014/main" id="{E70A932F-C7EA-B309-ABEC-3C22A80A34B6}"/>
              </a:ext>
            </a:extLst>
          </p:cNvPr>
          <p:cNvSpPr>
            <a:spLocks noGrp="1"/>
          </p:cNvSpPr>
          <p:nvPr>
            <p:ph idx="1"/>
          </p:nvPr>
        </p:nvSpPr>
        <p:spPr>
          <a:xfrm>
            <a:off x="838200" y="1825625"/>
            <a:ext cx="10515600" cy="4351338"/>
          </a:xfrm>
        </p:spPr>
        <p:txBody>
          <a:bodyPr/>
          <a:lstStyle/>
          <a:p>
            <a:r>
              <a:rPr lang="en-US" altLang="zh-CN" dirty="0"/>
              <a:t>How</a:t>
            </a:r>
            <a:r>
              <a:rPr lang="zh-CN" altLang="en-US" dirty="0"/>
              <a:t> </a:t>
            </a:r>
            <a:r>
              <a:rPr lang="en-US" altLang="zh-CN" dirty="0"/>
              <a:t>strong</a:t>
            </a:r>
            <a:r>
              <a:rPr lang="zh-CN" altLang="en-US" dirty="0"/>
              <a:t> </a:t>
            </a:r>
            <a:r>
              <a:rPr lang="en-US" altLang="zh-CN" dirty="0"/>
              <a:t>the</a:t>
            </a:r>
            <a:r>
              <a:rPr lang="zh-CN" altLang="en-US" dirty="0"/>
              <a:t> </a:t>
            </a:r>
            <a:r>
              <a:rPr lang="en-US" altLang="zh-CN" dirty="0"/>
              <a:t>selective</a:t>
            </a:r>
            <a:r>
              <a:rPr lang="zh-CN" altLang="en-US" dirty="0"/>
              <a:t> </a:t>
            </a:r>
            <a:r>
              <a:rPr lang="en-US" altLang="zh-CN" dirty="0"/>
              <a:t>response</a:t>
            </a:r>
            <a:r>
              <a:rPr lang="zh-CN" altLang="en-US" dirty="0"/>
              <a:t> </a:t>
            </a:r>
            <a:r>
              <a:rPr lang="en-US" altLang="zh-CN" dirty="0"/>
              <a:t>of</a:t>
            </a:r>
            <a:r>
              <a:rPr lang="zh-CN" altLang="en-US" dirty="0"/>
              <a:t> </a:t>
            </a:r>
            <a:r>
              <a:rPr lang="en-US" altLang="zh-CN" dirty="0"/>
              <a:t>each</a:t>
            </a:r>
            <a:r>
              <a:rPr lang="zh-CN" altLang="en-US" dirty="0"/>
              <a:t> </a:t>
            </a:r>
            <a:r>
              <a:rPr lang="en-US" altLang="zh-CN" dirty="0"/>
              <a:t>haplotype</a:t>
            </a:r>
            <a:r>
              <a:rPr lang="zh-CN" altLang="en-US" dirty="0"/>
              <a:t> </a:t>
            </a:r>
            <a:r>
              <a:rPr lang="en-US" altLang="zh-CN" dirty="0"/>
              <a:t>blocks?</a:t>
            </a:r>
          </a:p>
          <a:p>
            <a:pPr lvl="1"/>
            <a:r>
              <a:rPr lang="en-US" altLang="zh-CN" dirty="0"/>
              <a:t>Estimate</a:t>
            </a:r>
            <a:r>
              <a:rPr lang="zh-CN" altLang="en-US" dirty="0"/>
              <a:t> </a:t>
            </a:r>
            <a:r>
              <a:rPr lang="en-US" altLang="zh-CN" dirty="0"/>
              <a:t>selection</a:t>
            </a:r>
            <a:r>
              <a:rPr lang="zh-CN" altLang="en-US" dirty="0"/>
              <a:t> </a:t>
            </a:r>
            <a:r>
              <a:rPr lang="en-US" altLang="zh-CN" dirty="0"/>
              <a:t>coefficient</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endParaRPr lang="en-US" dirty="0"/>
          </a:p>
        </p:txBody>
      </p:sp>
      <p:sp>
        <p:nvSpPr>
          <p:cNvPr id="4" name="页脚占位符 3">
            <a:extLst>
              <a:ext uri="{FF2B5EF4-FFF2-40B4-BE49-F238E27FC236}">
                <a16:creationId xmlns:a16="http://schemas.microsoft.com/office/drawing/2014/main" id="{C579308E-C46B-3502-926B-4DA6A9C59710}"/>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2FE9F0C7-F66F-6D13-65E9-E712D4294961}"/>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58</a:t>
            </a:fld>
            <a:endParaRPr lang="en-US"/>
          </a:p>
        </p:txBody>
      </p:sp>
      <p:pic>
        <p:nvPicPr>
          <p:cNvPr id="6" name="图片 5">
            <a:extLst>
              <a:ext uri="{FF2B5EF4-FFF2-40B4-BE49-F238E27FC236}">
                <a16:creationId xmlns:a16="http://schemas.microsoft.com/office/drawing/2014/main" id="{D9CD1DFA-44A7-3092-7A68-4BD9CB40BEEC}"/>
              </a:ext>
            </a:extLst>
          </p:cNvPr>
          <p:cNvPicPr>
            <a:picLocks noChangeAspect="1"/>
          </p:cNvPicPr>
          <p:nvPr/>
        </p:nvPicPr>
        <p:blipFill>
          <a:blip r:embed="rId3"/>
          <a:stretch>
            <a:fillRect/>
          </a:stretch>
        </p:blipFill>
        <p:spPr>
          <a:xfrm>
            <a:off x="6023634" y="2888055"/>
            <a:ext cx="5173932" cy="3209394"/>
          </a:xfrm>
          <a:prstGeom prst="rect">
            <a:avLst/>
          </a:prstGeom>
        </p:spPr>
      </p:pic>
      <p:sp>
        <p:nvSpPr>
          <p:cNvPr id="7" name="文本框 6">
            <a:extLst>
              <a:ext uri="{FF2B5EF4-FFF2-40B4-BE49-F238E27FC236}">
                <a16:creationId xmlns:a16="http://schemas.microsoft.com/office/drawing/2014/main" id="{BFEBA3B0-4088-1C25-522B-EE8894244C07}"/>
              </a:ext>
            </a:extLst>
          </p:cNvPr>
          <p:cNvSpPr txBox="1"/>
          <p:nvPr/>
        </p:nvSpPr>
        <p:spPr>
          <a:xfrm>
            <a:off x="1086678" y="3334454"/>
            <a:ext cx="2951922" cy="1200329"/>
          </a:xfrm>
          <a:prstGeom prst="rect">
            <a:avLst/>
          </a:prstGeom>
          <a:noFill/>
        </p:spPr>
        <p:txBody>
          <a:bodyPr wrap="square" rtlCol="0">
            <a:spAutoFit/>
          </a:bodyPr>
          <a:lstStyle/>
          <a:p>
            <a:r>
              <a:rPr lang="en-US" altLang="zh-CN" dirty="0"/>
              <a:t>The</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r>
              <a:rPr lang="zh-CN" altLang="en-US" dirty="0"/>
              <a:t> </a:t>
            </a:r>
            <a:r>
              <a:rPr lang="en-US" altLang="zh-CN" dirty="0"/>
              <a:t>determined</a:t>
            </a:r>
            <a:r>
              <a:rPr lang="zh-CN" altLang="en-US" dirty="0"/>
              <a:t> </a:t>
            </a:r>
            <a:r>
              <a:rPr lang="en-US" altLang="zh-CN" dirty="0"/>
              <a:t>by</a:t>
            </a:r>
          </a:p>
          <a:p>
            <a:r>
              <a:rPr lang="en-US" altLang="zh-CN" dirty="0"/>
              <a:t>Initial</a:t>
            </a:r>
            <a:r>
              <a:rPr lang="zh-CN" altLang="en-US" dirty="0"/>
              <a:t> </a:t>
            </a:r>
            <a:r>
              <a:rPr lang="en-US" altLang="zh-CN" dirty="0"/>
              <a:t>frequency</a:t>
            </a:r>
          </a:p>
          <a:p>
            <a:r>
              <a:rPr lang="en-US" altLang="zh-CN" dirty="0"/>
              <a:t>Selection</a:t>
            </a:r>
            <a:r>
              <a:rPr lang="zh-CN" altLang="en-US" dirty="0"/>
              <a:t> </a:t>
            </a:r>
            <a:r>
              <a:rPr lang="en-US" altLang="zh-CN" dirty="0"/>
              <a:t>coefficient</a:t>
            </a:r>
            <a:endParaRPr lang="en-US" dirty="0"/>
          </a:p>
        </p:txBody>
      </p:sp>
      <p:sp>
        <p:nvSpPr>
          <p:cNvPr id="13" name="日期占位符 12">
            <a:extLst>
              <a:ext uri="{FF2B5EF4-FFF2-40B4-BE49-F238E27FC236}">
                <a16:creationId xmlns:a16="http://schemas.microsoft.com/office/drawing/2014/main" id="{D1377ADD-C62C-875D-03DD-EA472DDBB969}"/>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36345104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FB1AC6-63D1-12A0-F325-7F0692B0679A}"/>
              </a:ext>
            </a:extLst>
          </p:cNvPr>
          <p:cNvSpPr>
            <a:spLocks noGrp="1"/>
          </p:cNvSpPr>
          <p:nvPr>
            <p:ph type="title"/>
          </p:nvPr>
        </p:nvSpPr>
        <p:spPr/>
        <p:txBody>
          <a:bodyPr/>
          <a:lstStyle/>
          <a:p>
            <a:r>
              <a:rPr lang="en-US" altLang="zh-CN" dirty="0"/>
              <a:t>Allele</a:t>
            </a:r>
            <a:r>
              <a:rPr lang="zh-CN" altLang="en-US" dirty="0"/>
              <a:t> </a:t>
            </a:r>
            <a:r>
              <a:rPr lang="en-US" altLang="zh-CN" dirty="0"/>
              <a:t>frequency</a:t>
            </a:r>
            <a:r>
              <a:rPr lang="zh-CN" altLang="en-US" dirty="0"/>
              <a:t> </a:t>
            </a:r>
            <a:r>
              <a:rPr lang="en-US" altLang="zh-CN" dirty="0"/>
              <a:t>change</a:t>
            </a:r>
            <a:r>
              <a:rPr lang="zh-CN" altLang="en-US" dirty="0"/>
              <a:t> </a:t>
            </a:r>
            <a:r>
              <a:rPr lang="en-US" altLang="zh-CN" dirty="0"/>
              <a:t>of</a:t>
            </a:r>
            <a:r>
              <a:rPr lang="zh-CN" altLang="en-US" dirty="0"/>
              <a:t> </a:t>
            </a:r>
            <a:r>
              <a:rPr lang="en-US" altLang="zh-CN" dirty="0"/>
              <a:t>haplotypes</a:t>
            </a:r>
            <a:endParaRPr lang="en-US" dirty="0"/>
          </a:p>
        </p:txBody>
      </p:sp>
      <p:sp>
        <p:nvSpPr>
          <p:cNvPr id="3" name="内容占位符 2">
            <a:extLst>
              <a:ext uri="{FF2B5EF4-FFF2-40B4-BE49-F238E27FC236}">
                <a16:creationId xmlns:a16="http://schemas.microsoft.com/office/drawing/2014/main" id="{86DB1A2C-0B30-511C-8BB3-639ED4C7FE91}"/>
              </a:ext>
            </a:extLst>
          </p:cNvPr>
          <p:cNvSpPr>
            <a:spLocks noGrp="1"/>
          </p:cNvSpPr>
          <p:nvPr>
            <p:ph idx="1"/>
          </p:nvPr>
        </p:nvSpPr>
        <p:spPr/>
        <p:txBody>
          <a:bodyPr/>
          <a:lstStyle/>
          <a:p>
            <a:r>
              <a:rPr lang="en-US" altLang="zh-CN" dirty="0"/>
              <a:t>Determined</a:t>
            </a:r>
            <a:r>
              <a:rPr lang="zh-CN" altLang="en-US" dirty="0"/>
              <a:t> </a:t>
            </a:r>
            <a:r>
              <a:rPr lang="en-US" altLang="zh-CN" dirty="0"/>
              <a:t>by</a:t>
            </a:r>
            <a:r>
              <a:rPr lang="zh-CN" altLang="en-US" dirty="0"/>
              <a:t> </a:t>
            </a:r>
            <a:r>
              <a:rPr lang="en-US" altLang="zh-CN" dirty="0"/>
              <a:t>the</a:t>
            </a:r>
            <a:r>
              <a:rPr lang="zh-CN" altLang="en-US" dirty="0"/>
              <a:t> </a:t>
            </a:r>
            <a:r>
              <a:rPr lang="en-US" altLang="zh-CN" dirty="0"/>
              <a:t>joint</a:t>
            </a:r>
            <a:r>
              <a:rPr lang="zh-CN" altLang="en-US" dirty="0"/>
              <a:t> </a:t>
            </a:r>
            <a:r>
              <a:rPr lang="en-US" altLang="zh-CN" dirty="0"/>
              <a:t>effects</a:t>
            </a:r>
            <a:r>
              <a:rPr lang="zh-CN" altLang="en-US" dirty="0"/>
              <a:t> </a:t>
            </a:r>
            <a:r>
              <a:rPr lang="en-US" altLang="zh-CN" dirty="0"/>
              <a:t>of</a:t>
            </a:r>
            <a:r>
              <a:rPr lang="zh-CN" altLang="en-US" dirty="0"/>
              <a:t> </a:t>
            </a:r>
            <a:r>
              <a:rPr lang="en-US" altLang="zh-CN" dirty="0"/>
              <a:t>contributing</a:t>
            </a:r>
            <a:r>
              <a:rPr lang="zh-CN" altLang="en-US" dirty="0"/>
              <a:t> </a:t>
            </a:r>
            <a:r>
              <a:rPr lang="en-US" altLang="zh-CN" dirty="0"/>
              <a:t>loci</a:t>
            </a:r>
            <a:r>
              <a:rPr lang="zh-CN" altLang="en-US" dirty="0"/>
              <a:t> </a:t>
            </a:r>
            <a:r>
              <a:rPr lang="en-US" altLang="zh-CN" dirty="0"/>
              <a:t>that</a:t>
            </a:r>
            <a:r>
              <a:rPr lang="zh-CN" altLang="en-US" dirty="0"/>
              <a:t> </a:t>
            </a:r>
            <a:r>
              <a:rPr lang="en-US" altLang="zh-CN" dirty="0"/>
              <a:t>located</a:t>
            </a:r>
            <a:r>
              <a:rPr lang="zh-CN" altLang="en-US" dirty="0"/>
              <a:t> </a:t>
            </a:r>
            <a:r>
              <a:rPr lang="en-US" altLang="zh-CN" dirty="0"/>
              <a:t>in</a:t>
            </a:r>
            <a:r>
              <a:rPr lang="zh-CN" altLang="en-US" dirty="0"/>
              <a:t> </a:t>
            </a:r>
            <a:r>
              <a:rPr lang="en-US" altLang="zh-CN" dirty="0"/>
              <a:t>the</a:t>
            </a:r>
            <a:r>
              <a:rPr lang="zh-CN" altLang="en-US" dirty="0"/>
              <a:t> </a:t>
            </a:r>
            <a:r>
              <a:rPr lang="en-US" altLang="zh-CN" dirty="0"/>
              <a:t>haplotype</a:t>
            </a:r>
          </a:p>
          <a:p>
            <a:r>
              <a:rPr lang="en-US" altLang="zh-CN" dirty="0"/>
              <a:t>Selection</a:t>
            </a:r>
            <a:r>
              <a:rPr lang="zh-CN" altLang="en-US" dirty="0"/>
              <a:t> </a:t>
            </a:r>
            <a:r>
              <a:rPr lang="en-US" altLang="zh-CN" dirty="0"/>
              <a:t>acting</a:t>
            </a:r>
            <a:r>
              <a:rPr lang="zh-CN" altLang="en-US" dirty="0"/>
              <a:t> </a:t>
            </a:r>
            <a:r>
              <a:rPr lang="en-US" altLang="zh-CN" dirty="0"/>
              <a:t>on</a:t>
            </a:r>
            <a:r>
              <a:rPr lang="zh-CN" altLang="en-US" dirty="0"/>
              <a:t> </a:t>
            </a:r>
            <a:r>
              <a:rPr lang="en-US" altLang="zh-CN" dirty="0"/>
              <a:t>the</a:t>
            </a:r>
            <a:r>
              <a:rPr lang="zh-CN" altLang="en-US" dirty="0"/>
              <a:t> </a:t>
            </a:r>
            <a:r>
              <a:rPr lang="en-US" altLang="zh-CN" dirty="0"/>
              <a:t>individual</a:t>
            </a:r>
            <a:r>
              <a:rPr lang="zh-CN" altLang="en-US" dirty="0"/>
              <a:t> </a:t>
            </a:r>
            <a:r>
              <a:rPr lang="en-US" altLang="zh-CN" dirty="0"/>
              <a:t>level</a:t>
            </a:r>
            <a:endParaRPr lang="en-US" dirty="0"/>
          </a:p>
        </p:txBody>
      </p:sp>
      <p:sp>
        <p:nvSpPr>
          <p:cNvPr id="4" name="日期占位符 3">
            <a:extLst>
              <a:ext uri="{FF2B5EF4-FFF2-40B4-BE49-F238E27FC236}">
                <a16:creationId xmlns:a16="http://schemas.microsoft.com/office/drawing/2014/main" id="{E3E33E7B-F171-5F92-B28F-ED870D7F3877}"/>
              </a:ext>
            </a:extLst>
          </p:cNvPr>
          <p:cNvSpPr>
            <a:spLocks noGrp="1"/>
          </p:cNvSpPr>
          <p:nvPr>
            <p:ph type="dt" sz="half" idx="10"/>
          </p:nvPr>
        </p:nvSpPr>
        <p:spPr/>
        <p:txBody>
          <a:bodyPr/>
          <a:lstStyle/>
          <a:p>
            <a:r>
              <a:rPr lang="en-US" altLang="zh-CN"/>
              <a:t>2025/03/10</a:t>
            </a:r>
            <a:endParaRPr lang="en-US" altLang="zh-CN" dirty="0"/>
          </a:p>
        </p:txBody>
      </p:sp>
      <p:sp>
        <p:nvSpPr>
          <p:cNvPr id="5" name="页脚占位符 4">
            <a:extLst>
              <a:ext uri="{FF2B5EF4-FFF2-40B4-BE49-F238E27FC236}">
                <a16:creationId xmlns:a16="http://schemas.microsoft.com/office/drawing/2014/main" id="{63D06510-A024-473C-0BE8-E52C1BA1F582}"/>
              </a:ext>
            </a:extLst>
          </p:cNvPr>
          <p:cNvSpPr>
            <a:spLocks noGrp="1"/>
          </p:cNvSpPr>
          <p:nvPr>
            <p:ph type="ftr" sz="quarter" idx="11"/>
          </p:nvPr>
        </p:nvSpPr>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灯片编号占位符 5">
            <a:extLst>
              <a:ext uri="{FF2B5EF4-FFF2-40B4-BE49-F238E27FC236}">
                <a16:creationId xmlns:a16="http://schemas.microsoft.com/office/drawing/2014/main" id="{8A87E646-FAE5-27BC-DED6-748644BE71C6}"/>
              </a:ext>
            </a:extLst>
          </p:cNvPr>
          <p:cNvSpPr>
            <a:spLocks noGrp="1"/>
          </p:cNvSpPr>
          <p:nvPr>
            <p:ph type="sldNum" sz="quarter" idx="12"/>
          </p:nvPr>
        </p:nvSpPr>
        <p:spPr/>
        <p:txBody>
          <a:bodyPr/>
          <a:lstStyle/>
          <a:p>
            <a:fld id="{9A31E271-03AF-4B41-9610-D3284CBE8C5C}" type="slidenum">
              <a:rPr lang="en-US" smtClean="0"/>
              <a:t>59</a:t>
            </a:fld>
            <a:endParaRPr lang="en-US"/>
          </a:p>
        </p:txBody>
      </p:sp>
      <p:grpSp>
        <p:nvGrpSpPr>
          <p:cNvPr id="14" name="组合 13">
            <a:extLst>
              <a:ext uri="{FF2B5EF4-FFF2-40B4-BE49-F238E27FC236}">
                <a16:creationId xmlns:a16="http://schemas.microsoft.com/office/drawing/2014/main" id="{463E79B0-15B0-5EC2-076E-3B0E1266A5D8}"/>
              </a:ext>
            </a:extLst>
          </p:cNvPr>
          <p:cNvGrpSpPr/>
          <p:nvPr/>
        </p:nvGrpSpPr>
        <p:grpSpPr>
          <a:xfrm>
            <a:off x="1047265" y="4001294"/>
            <a:ext cx="7877175" cy="369344"/>
            <a:chOff x="1038225" y="3991950"/>
            <a:chExt cx="7877175" cy="369344"/>
          </a:xfrm>
        </p:grpSpPr>
        <p:cxnSp>
          <p:nvCxnSpPr>
            <p:cNvPr id="9" name="直线连接符 8">
              <a:extLst>
                <a:ext uri="{FF2B5EF4-FFF2-40B4-BE49-F238E27FC236}">
                  <a16:creationId xmlns:a16="http://schemas.microsoft.com/office/drawing/2014/main" id="{BA9E81BF-BFAE-D96B-B390-A9E183CDC97E}"/>
                </a:ext>
              </a:extLst>
            </p:cNvPr>
            <p:cNvCxnSpPr/>
            <p:nvPr/>
          </p:nvCxnSpPr>
          <p:spPr>
            <a:xfrm>
              <a:off x="1038225" y="4171950"/>
              <a:ext cx="7877175" cy="0"/>
            </a:xfrm>
            <a:prstGeom prst="line">
              <a:avLst/>
            </a:prstGeom>
            <a:ln w="28575"/>
          </p:spPr>
          <p:style>
            <a:lnRef idx="3">
              <a:schemeClr val="dk1"/>
            </a:lnRef>
            <a:fillRef idx="0">
              <a:schemeClr val="dk1"/>
            </a:fillRef>
            <a:effectRef idx="2">
              <a:schemeClr val="dk1"/>
            </a:effectRef>
            <a:fontRef idx="minor">
              <a:schemeClr val="tx1"/>
            </a:fontRef>
          </p:style>
        </p:cxnSp>
        <p:sp>
          <p:nvSpPr>
            <p:cNvPr id="10" name="椭圆 9">
              <a:extLst>
                <a:ext uri="{FF2B5EF4-FFF2-40B4-BE49-F238E27FC236}">
                  <a16:creationId xmlns:a16="http://schemas.microsoft.com/office/drawing/2014/main" id="{C1FDAA6D-DDEF-C0D7-C611-534C756AD722}"/>
                </a:ext>
              </a:extLst>
            </p:cNvPr>
            <p:cNvSpPr/>
            <p:nvPr/>
          </p:nvSpPr>
          <p:spPr>
            <a:xfrm>
              <a:off x="2314575" y="3991950"/>
              <a:ext cx="360000" cy="360000"/>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椭圆 10">
              <a:extLst>
                <a:ext uri="{FF2B5EF4-FFF2-40B4-BE49-F238E27FC236}">
                  <a16:creationId xmlns:a16="http://schemas.microsoft.com/office/drawing/2014/main" id="{15FF0E1E-5B1D-A5CA-E13F-E268E39DE188}"/>
                </a:ext>
              </a:extLst>
            </p:cNvPr>
            <p:cNvSpPr/>
            <p:nvPr/>
          </p:nvSpPr>
          <p:spPr>
            <a:xfrm>
              <a:off x="3749925" y="4001294"/>
              <a:ext cx="360000" cy="360000"/>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椭圆 11">
              <a:extLst>
                <a:ext uri="{FF2B5EF4-FFF2-40B4-BE49-F238E27FC236}">
                  <a16:creationId xmlns:a16="http://schemas.microsoft.com/office/drawing/2014/main" id="{B65C2B5B-1FB1-034B-E4AE-BFFDC6D4FB1E}"/>
                </a:ext>
              </a:extLst>
            </p:cNvPr>
            <p:cNvSpPr/>
            <p:nvPr/>
          </p:nvSpPr>
          <p:spPr>
            <a:xfrm>
              <a:off x="6654187" y="3991950"/>
              <a:ext cx="360000" cy="360000"/>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椭圆 12">
              <a:extLst>
                <a:ext uri="{FF2B5EF4-FFF2-40B4-BE49-F238E27FC236}">
                  <a16:creationId xmlns:a16="http://schemas.microsoft.com/office/drawing/2014/main" id="{6D678BB9-E96B-81FA-16F9-5F60A358FAA4}"/>
                </a:ext>
              </a:extLst>
            </p:cNvPr>
            <p:cNvSpPr/>
            <p:nvPr/>
          </p:nvSpPr>
          <p:spPr>
            <a:xfrm>
              <a:off x="5185275" y="4001294"/>
              <a:ext cx="360000" cy="360000"/>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组合 14">
            <a:extLst>
              <a:ext uri="{FF2B5EF4-FFF2-40B4-BE49-F238E27FC236}">
                <a16:creationId xmlns:a16="http://schemas.microsoft.com/office/drawing/2014/main" id="{F2476254-4513-9E9B-0591-2BDBFBAA2BF1}"/>
              </a:ext>
            </a:extLst>
          </p:cNvPr>
          <p:cNvGrpSpPr/>
          <p:nvPr/>
        </p:nvGrpSpPr>
        <p:grpSpPr>
          <a:xfrm>
            <a:off x="1047265" y="5710384"/>
            <a:ext cx="7877175" cy="369344"/>
            <a:chOff x="1038225" y="3991950"/>
            <a:chExt cx="7877175" cy="369344"/>
          </a:xfrm>
        </p:grpSpPr>
        <p:cxnSp>
          <p:nvCxnSpPr>
            <p:cNvPr id="16" name="直线连接符 15">
              <a:extLst>
                <a:ext uri="{FF2B5EF4-FFF2-40B4-BE49-F238E27FC236}">
                  <a16:creationId xmlns:a16="http://schemas.microsoft.com/office/drawing/2014/main" id="{1672FAFF-4F99-419B-9957-3753E3B68147}"/>
                </a:ext>
              </a:extLst>
            </p:cNvPr>
            <p:cNvCxnSpPr/>
            <p:nvPr/>
          </p:nvCxnSpPr>
          <p:spPr>
            <a:xfrm>
              <a:off x="1038225" y="4171950"/>
              <a:ext cx="7877175" cy="0"/>
            </a:xfrm>
            <a:prstGeom prst="line">
              <a:avLst/>
            </a:prstGeom>
            <a:ln w="28575"/>
          </p:spPr>
          <p:style>
            <a:lnRef idx="3">
              <a:schemeClr val="dk1"/>
            </a:lnRef>
            <a:fillRef idx="0">
              <a:schemeClr val="dk1"/>
            </a:fillRef>
            <a:effectRef idx="2">
              <a:schemeClr val="dk1"/>
            </a:effectRef>
            <a:fontRef idx="minor">
              <a:schemeClr val="tx1"/>
            </a:fontRef>
          </p:style>
        </p:cxnSp>
        <p:sp>
          <p:nvSpPr>
            <p:cNvPr id="17" name="椭圆 16">
              <a:extLst>
                <a:ext uri="{FF2B5EF4-FFF2-40B4-BE49-F238E27FC236}">
                  <a16:creationId xmlns:a16="http://schemas.microsoft.com/office/drawing/2014/main" id="{7DB384A9-95DD-9639-A2CA-52DE35018B86}"/>
                </a:ext>
              </a:extLst>
            </p:cNvPr>
            <p:cNvSpPr/>
            <p:nvPr/>
          </p:nvSpPr>
          <p:spPr>
            <a:xfrm>
              <a:off x="2314575" y="3991950"/>
              <a:ext cx="360000" cy="360000"/>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8E7D6320-20BE-48C6-D455-D0ABFB4755A8}"/>
                </a:ext>
              </a:extLst>
            </p:cNvPr>
            <p:cNvSpPr/>
            <p:nvPr/>
          </p:nvSpPr>
          <p:spPr>
            <a:xfrm>
              <a:off x="3749925" y="4001294"/>
              <a:ext cx="360000" cy="360000"/>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a:extLst>
                <a:ext uri="{FF2B5EF4-FFF2-40B4-BE49-F238E27FC236}">
                  <a16:creationId xmlns:a16="http://schemas.microsoft.com/office/drawing/2014/main" id="{89451592-04CE-647E-E48A-E1DAF8F97143}"/>
                </a:ext>
              </a:extLst>
            </p:cNvPr>
            <p:cNvSpPr/>
            <p:nvPr/>
          </p:nvSpPr>
          <p:spPr>
            <a:xfrm>
              <a:off x="6654187" y="3991950"/>
              <a:ext cx="360000" cy="360000"/>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A145F8F6-E7E0-1907-0997-CE48A89DCD1E}"/>
                </a:ext>
              </a:extLst>
            </p:cNvPr>
            <p:cNvSpPr/>
            <p:nvPr/>
          </p:nvSpPr>
          <p:spPr>
            <a:xfrm>
              <a:off x="5185275" y="4001294"/>
              <a:ext cx="360000" cy="360000"/>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直线箭头连接符 21">
            <a:extLst>
              <a:ext uri="{FF2B5EF4-FFF2-40B4-BE49-F238E27FC236}">
                <a16:creationId xmlns:a16="http://schemas.microsoft.com/office/drawing/2014/main" id="{A4945AB8-D771-0944-56CD-0FA21831B9E9}"/>
              </a:ext>
            </a:extLst>
          </p:cNvPr>
          <p:cNvCxnSpPr>
            <a:cxnSpLocks/>
            <a:endCxn id="10" idx="1"/>
          </p:cNvCxnSpPr>
          <p:nvPr/>
        </p:nvCxnSpPr>
        <p:spPr>
          <a:xfrm>
            <a:off x="1562100" y="3744212"/>
            <a:ext cx="814236" cy="30980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直线箭头连接符 23">
            <a:extLst>
              <a:ext uri="{FF2B5EF4-FFF2-40B4-BE49-F238E27FC236}">
                <a16:creationId xmlns:a16="http://schemas.microsoft.com/office/drawing/2014/main" id="{5176DEE3-DC55-9FA1-991E-93D5012EAACA}"/>
              </a:ext>
            </a:extLst>
          </p:cNvPr>
          <p:cNvCxnSpPr>
            <a:cxnSpLocks/>
            <a:endCxn id="17" idx="1"/>
          </p:cNvCxnSpPr>
          <p:nvPr/>
        </p:nvCxnSpPr>
        <p:spPr>
          <a:xfrm>
            <a:off x="1621223" y="5521041"/>
            <a:ext cx="755113" cy="24206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255FF61F-A2EF-ABA1-A193-114DFC986E5F}"/>
              </a:ext>
            </a:extLst>
          </p:cNvPr>
          <p:cNvSpPr txBox="1"/>
          <p:nvPr/>
        </p:nvSpPr>
        <p:spPr>
          <a:xfrm>
            <a:off x="247651" y="3453461"/>
            <a:ext cx="1314450" cy="369332"/>
          </a:xfrm>
          <a:prstGeom prst="rect">
            <a:avLst/>
          </a:prstGeom>
          <a:noFill/>
        </p:spPr>
        <p:txBody>
          <a:bodyPr wrap="square" rtlCol="0">
            <a:spAutoFit/>
          </a:bodyPr>
          <a:lstStyle/>
          <a:p>
            <a:r>
              <a:rPr lang="en-US" altLang="zh-CN" dirty="0"/>
              <a:t>beneficial</a:t>
            </a:r>
            <a:endParaRPr lang="en-US" dirty="0"/>
          </a:p>
        </p:txBody>
      </p:sp>
      <p:sp>
        <p:nvSpPr>
          <p:cNvPr id="28" name="文本框 27">
            <a:extLst>
              <a:ext uri="{FF2B5EF4-FFF2-40B4-BE49-F238E27FC236}">
                <a16:creationId xmlns:a16="http://schemas.microsoft.com/office/drawing/2014/main" id="{7B666150-1E8E-8DEE-6F3C-CB7B3451EC26}"/>
              </a:ext>
            </a:extLst>
          </p:cNvPr>
          <p:cNvSpPr txBox="1"/>
          <p:nvPr/>
        </p:nvSpPr>
        <p:spPr>
          <a:xfrm>
            <a:off x="390040" y="5265963"/>
            <a:ext cx="1314450" cy="369332"/>
          </a:xfrm>
          <a:prstGeom prst="rect">
            <a:avLst/>
          </a:prstGeom>
          <a:noFill/>
        </p:spPr>
        <p:txBody>
          <a:bodyPr wrap="square" rtlCol="0">
            <a:spAutoFit/>
          </a:bodyPr>
          <a:lstStyle/>
          <a:p>
            <a:r>
              <a:rPr lang="en-US" altLang="zh-CN" dirty="0"/>
              <a:t>Deleterious</a:t>
            </a:r>
            <a:endParaRPr lang="en-US" dirty="0"/>
          </a:p>
        </p:txBody>
      </p:sp>
      <p:cxnSp>
        <p:nvCxnSpPr>
          <p:cNvPr id="8" name="直线箭头连接符 7">
            <a:extLst>
              <a:ext uri="{FF2B5EF4-FFF2-40B4-BE49-F238E27FC236}">
                <a16:creationId xmlns:a16="http://schemas.microsoft.com/office/drawing/2014/main" id="{53E44DE6-8477-0C3F-A885-7B1DFC4CC1E2}"/>
              </a:ext>
            </a:extLst>
          </p:cNvPr>
          <p:cNvCxnSpPr/>
          <p:nvPr/>
        </p:nvCxnSpPr>
        <p:spPr>
          <a:xfrm flipV="1">
            <a:off x="9323109" y="3822793"/>
            <a:ext cx="0" cy="53850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直线箭头连接符 20">
            <a:extLst>
              <a:ext uri="{FF2B5EF4-FFF2-40B4-BE49-F238E27FC236}">
                <a16:creationId xmlns:a16="http://schemas.microsoft.com/office/drawing/2014/main" id="{20C2D6E1-FF42-F08B-FC9B-78E5614917BB}"/>
              </a:ext>
            </a:extLst>
          </p:cNvPr>
          <p:cNvCxnSpPr>
            <a:cxnSpLocks/>
          </p:cNvCxnSpPr>
          <p:nvPr/>
        </p:nvCxnSpPr>
        <p:spPr>
          <a:xfrm>
            <a:off x="9324680" y="5681249"/>
            <a:ext cx="0" cy="435378"/>
          </a:xfrm>
          <a:prstGeom prst="straightConnector1">
            <a:avLst/>
          </a:prstGeom>
          <a:ln w="38100">
            <a:solidFill>
              <a:srgbClr val="1140B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7946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err="1"/>
              <a:t>Poolseq</a:t>
            </a:r>
            <a:r>
              <a:rPr lang="en-US" dirty="0"/>
              <a:t> data</a:t>
            </a:r>
          </a:p>
        </p:txBody>
      </p:sp>
      <p:sp>
        <p:nvSpPr>
          <p:cNvPr id="108" name="Google Shape;108;p2"/>
          <p:cNvSpPr txBox="1">
            <a:spLocks noGrp="1"/>
          </p:cNvSpPr>
          <p:nvPr>
            <p:ph idx="1"/>
          </p:nvPr>
        </p:nvSpPr>
        <p:spPr>
          <a:xfrm>
            <a:off x="838200" y="1825625"/>
            <a:ext cx="8575766" cy="4351338"/>
          </a:xfrm>
          <a:noFill/>
          <a:ln>
            <a:noFill/>
          </a:ln>
        </p:spPr>
        <p:txBody>
          <a:bodyPr spcFirstLastPara="1" wrap="square" lIns="91425" tIns="45700" rIns="91425" bIns="45700" anchor="ctr" anchorCtr="0">
            <a:normAutofit/>
          </a:bodyPr>
          <a:lstStyle/>
          <a:p>
            <a:pPr lvl="0"/>
            <a:r>
              <a:rPr lang="en-US" dirty="0"/>
              <a:t>Requires depth &gt; 50x for reliable AF</a:t>
            </a:r>
          </a:p>
          <a:p>
            <a:pPr lvl="1"/>
            <a:r>
              <a:rPr lang="en-US" dirty="0"/>
              <a:t>disentangle low-frequency variants from sequencing errors</a:t>
            </a:r>
          </a:p>
          <a:p>
            <a:pPr lvl="0"/>
            <a:r>
              <a:rPr lang="en-US" dirty="0">
                <a:highlight>
                  <a:srgbClr val="FFFF00"/>
                </a:highlight>
              </a:rPr>
              <a:t>Sampling needs to be appropriate according to census size</a:t>
            </a:r>
          </a:p>
          <a:p>
            <a:pPr lvl="0"/>
            <a:r>
              <a:rPr lang="en-US" altLang="zh-CN" dirty="0"/>
              <a:t>Larger</a:t>
            </a:r>
            <a:r>
              <a:rPr lang="zh-CN" altLang="en-US" dirty="0"/>
              <a:t> </a:t>
            </a:r>
            <a:r>
              <a:rPr lang="en-US" altLang="zh-CN" dirty="0"/>
              <a:t>sample</a:t>
            </a:r>
            <a:r>
              <a:rPr lang="zh-CN" altLang="en-US" dirty="0"/>
              <a:t> </a:t>
            </a:r>
            <a:r>
              <a:rPr lang="en-US" altLang="zh-CN" dirty="0"/>
              <a:t>size</a:t>
            </a:r>
            <a:r>
              <a:rPr lang="zh-CN" altLang="en-US" dirty="0"/>
              <a:t> </a:t>
            </a:r>
            <a:r>
              <a:rPr lang="en-US" altLang="zh-CN" dirty="0"/>
              <a:t>is</a:t>
            </a:r>
            <a:r>
              <a:rPr lang="zh-CN" altLang="en-US" dirty="0"/>
              <a:t> </a:t>
            </a:r>
            <a:r>
              <a:rPr lang="en-US" altLang="zh-CN" dirty="0"/>
              <a:t>helpful</a:t>
            </a:r>
            <a:r>
              <a:rPr lang="zh-CN" altLang="en-US" dirty="0"/>
              <a:t> </a:t>
            </a:r>
            <a:r>
              <a:rPr lang="en-US" altLang="zh-CN" dirty="0"/>
              <a:t>in</a:t>
            </a:r>
            <a:r>
              <a:rPr lang="zh-CN" altLang="en-US" dirty="0"/>
              <a:t> </a:t>
            </a:r>
            <a:r>
              <a:rPr lang="en-US" altLang="zh-CN" dirty="0"/>
              <a:t>minimizing</a:t>
            </a:r>
            <a:r>
              <a:rPr lang="zh-CN" altLang="en-US" dirty="0"/>
              <a:t> </a:t>
            </a:r>
            <a:r>
              <a:rPr lang="en-US" altLang="zh-CN" dirty="0"/>
              <a:t>the</a:t>
            </a:r>
            <a:r>
              <a:rPr lang="zh-CN" altLang="en-US" dirty="0"/>
              <a:t> </a:t>
            </a:r>
            <a:r>
              <a:rPr lang="en-US" altLang="zh-CN" dirty="0"/>
              <a:t>sampling</a:t>
            </a:r>
            <a:r>
              <a:rPr lang="zh-CN" altLang="en-US" dirty="0"/>
              <a:t> </a:t>
            </a:r>
            <a:r>
              <a:rPr lang="en-US" altLang="zh-CN" dirty="0"/>
              <a:t>error</a:t>
            </a:r>
            <a:endParaRPr lang="en-US" dirty="0"/>
          </a:p>
          <a:p>
            <a:pPr lvl="0"/>
            <a:endParaRPr lang="en-US" dirty="0"/>
          </a:p>
        </p:txBody>
      </p:sp>
      <p:sp>
        <p:nvSpPr>
          <p:cNvPr id="4" name="页脚占位符 3">
            <a:extLst>
              <a:ext uri="{FF2B5EF4-FFF2-40B4-BE49-F238E27FC236}">
                <a16:creationId xmlns:a16="http://schemas.microsoft.com/office/drawing/2014/main" id="{D901334A-9FA2-47A5-AED5-2F984C35EC63}"/>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CCF760BD-0E00-BF4E-3E1F-FFEE9C9C6DB4}"/>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6</a:t>
            </a:fld>
            <a:endParaRPr lang="en-US"/>
          </a:p>
        </p:txBody>
      </p:sp>
      <p:pic>
        <p:nvPicPr>
          <p:cNvPr id="112" name="Google Shape;112;p2" descr="page3image28941840"/>
          <p:cNvPicPr preferRelativeResize="0"/>
          <p:nvPr/>
        </p:nvPicPr>
        <p:blipFill rotWithShape="1">
          <a:blip r:embed="rId4">
            <a:clrChange>
              <a:clrFrom>
                <a:srgbClr val="FFFFFF"/>
              </a:clrFrom>
              <a:clrTo>
                <a:srgbClr val="FFFFFF">
                  <a:alpha val="0"/>
                </a:srgbClr>
              </a:clrTo>
            </a:clrChange>
            <a:alphaModFix/>
          </a:blip>
          <a:srcRect/>
          <a:stretch/>
        </p:blipFill>
        <p:spPr>
          <a:xfrm>
            <a:off x="9659858" y="1654097"/>
            <a:ext cx="2198975" cy="3727875"/>
          </a:xfrm>
          <a:prstGeom prst="rect">
            <a:avLst/>
          </a:prstGeom>
          <a:noFill/>
          <a:ln>
            <a:noFill/>
          </a:ln>
        </p:spPr>
      </p:pic>
      <p:sp>
        <p:nvSpPr>
          <p:cNvPr id="113" name="Google Shape;113;p2"/>
          <p:cNvSpPr txBox="1"/>
          <p:nvPr/>
        </p:nvSpPr>
        <p:spPr>
          <a:xfrm>
            <a:off x="9767660" y="5620020"/>
            <a:ext cx="2199000" cy="461635"/>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altLang="zh-CN" dirty="0">
                <a:latin typeface="Open Sans"/>
                <a:ea typeface="Open Sans"/>
                <a:cs typeface="Open Sans"/>
                <a:sym typeface="Open Sans"/>
              </a:rPr>
              <a:t>(</a:t>
            </a:r>
            <a:r>
              <a:rPr lang="en-US" dirty="0">
                <a:latin typeface="Open Sans"/>
                <a:ea typeface="Open Sans"/>
                <a:cs typeface="Open Sans"/>
                <a:sym typeface="Open Sans"/>
              </a:rPr>
              <a:t>Jonas et al, 2016</a:t>
            </a:r>
            <a:r>
              <a:rPr lang="en-US" altLang="zh-CN" dirty="0">
                <a:latin typeface="Open Sans"/>
                <a:ea typeface="Open Sans"/>
                <a:cs typeface="Open Sans"/>
                <a:sym typeface="Open Sans"/>
              </a:rPr>
              <a:t>)</a:t>
            </a:r>
            <a:endParaRPr dirty="0">
              <a:latin typeface="Open Sans"/>
              <a:ea typeface="Open Sans"/>
              <a:cs typeface="Open Sans"/>
              <a:sym typeface="Open Sans"/>
            </a:endParaRPr>
          </a:p>
        </p:txBody>
      </p:sp>
      <p:sp>
        <p:nvSpPr>
          <p:cNvPr id="3" name="页脚占位符 4">
            <a:extLst>
              <a:ext uri="{FF2B5EF4-FFF2-40B4-BE49-F238E27FC236}">
                <a16:creationId xmlns:a16="http://schemas.microsoft.com/office/drawing/2014/main" id="{0824066B-4DB1-87BB-59B1-C23ACE2DD624}"/>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13" name="日期占位符 12">
            <a:extLst>
              <a:ext uri="{FF2B5EF4-FFF2-40B4-BE49-F238E27FC236}">
                <a16:creationId xmlns:a16="http://schemas.microsoft.com/office/drawing/2014/main" id="{7836131F-1F1B-C90C-2AAB-C7B3DC1C5C3B}"/>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45A87-33B1-9A28-F20B-34924E1151AC}"/>
              </a:ext>
            </a:extLst>
          </p:cNvPr>
          <p:cNvSpPr>
            <a:spLocks noGrp="1"/>
          </p:cNvSpPr>
          <p:nvPr>
            <p:ph type="title"/>
          </p:nvPr>
        </p:nvSpPr>
        <p:spPr>
          <a:xfrm>
            <a:off x="838200" y="1008062"/>
            <a:ext cx="10515600" cy="1325563"/>
          </a:xfrm>
        </p:spPr>
        <p:txBody>
          <a:bodyPr/>
          <a:lstStyle/>
          <a:p>
            <a:r>
              <a:rPr lang="en-US" altLang="zh-CN" dirty="0"/>
              <a:t>Estimate</a:t>
            </a:r>
            <a:r>
              <a:rPr lang="zh-CN" altLang="en-US" dirty="0"/>
              <a:t> </a:t>
            </a:r>
            <a:r>
              <a:rPr lang="en-US" altLang="zh-CN" dirty="0"/>
              <a:t>the</a:t>
            </a:r>
            <a:r>
              <a:rPr lang="zh-CN" altLang="en-US" dirty="0"/>
              <a:t> </a:t>
            </a:r>
            <a:r>
              <a:rPr lang="en-US" altLang="zh-CN" dirty="0"/>
              <a:t>selection</a:t>
            </a:r>
            <a:r>
              <a:rPr lang="zh-CN" altLang="en-US" dirty="0"/>
              <a:t> </a:t>
            </a:r>
            <a:r>
              <a:rPr lang="en-US" altLang="zh-CN" dirty="0"/>
              <a:t>coefficient</a:t>
            </a:r>
            <a:r>
              <a:rPr lang="zh-CN" altLang="en-US" dirty="0"/>
              <a:t> </a:t>
            </a:r>
            <a:r>
              <a:rPr lang="en-US" altLang="zh-CN" dirty="0"/>
              <a:t>of</a:t>
            </a:r>
            <a:r>
              <a:rPr lang="zh-CN" altLang="en-US" dirty="0"/>
              <a:t> </a:t>
            </a:r>
            <a:r>
              <a:rPr lang="en-US" altLang="zh-CN" dirty="0"/>
              <a:t>the</a:t>
            </a:r>
            <a:r>
              <a:rPr lang="zh-CN" altLang="en-US" dirty="0"/>
              <a:t> </a:t>
            </a:r>
            <a:r>
              <a:rPr lang="en-US" altLang="zh-CN" dirty="0"/>
              <a:t>haplotypes</a:t>
            </a:r>
            <a:endParaRPr lang="en-US" dirty="0"/>
          </a:p>
        </p:txBody>
      </p:sp>
      <p:sp>
        <p:nvSpPr>
          <p:cNvPr id="3" name="内容占位符 2">
            <a:extLst>
              <a:ext uri="{FF2B5EF4-FFF2-40B4-BE49-F238E27FC236}">
                <a16:creationId xmlns:a16="http://schemas.microsoft.com/office/drawing/2014/main" id="{8774722C-0461-E22C-5DB6-D240B2E7B063}"/>
              </a:ext>
            </a:extLst>
          </p:cNvPr>
          <p:cNvSpPr>
            <a:spLocks noGrp="1"/>
          </p:cNvSpPr>
          <p:nvPr>
            <p:ph idx="1"/>
          </p:nvPr>
        </p:nvSpPr>
        <p:spPr>
          <a:xfrm>
            <a:off x="838200" y="2740025"/>
            <a:ext cx="10515600" cy="2803525"/>
          </a:xfrm>
        </p:spPr>
        <p:txBody>
          <a:bodyPr/>
          <a:lstStyle/>
          <a:p>
            <a:pPr lvl="0"/>
            <a:r>
              <a:rPr lang="en-US" altLang="zh-CN" dirty="0"/>
              <a:t>Haplotype information: chromosome, starting position, end position, contributing </a:t>
            </a:r>
            <a:r>
              <a:rPr lang="en-US" altLang="zh-CN" dirty="0" err="1"/>
              <a:t>snps</a:t>
            </a:r>
            <a:endParaRPr lang="en-US" altLang="zh-CN" dirty="0"/>
          </a:p>
          <a:p>
            <a:pPr lvl="0"/>
            <a:r>
              <a:rPr lang="en-US" altLang="zh-CN" dirty="0"/>
              <a:t>Get allele trajectories from all SNPs from the haplotype block </a:t>
            </a:r>
          </a:p>
          <a:p>
            <a:pPr lvl="0"/>
            <a:r>
              <a:rPr lang="en-US" altLang="zh-CN" dirty="0"/>
              <a:t>Estimate median AF for each time point</a:t>
            </a:r>
          </a:p>
          <a:p>
            <a:pPr lvl="0"/>
            <a:r>
              <a:rPr lang="en-US" altLang="zh-CN" dirty="0"/>
              <a:t>Estimate</a:t>
            </a:r>
            <a:r>
              <a:rPr lang="zh-CN" altLang="en-US" dirty="0"/>
              <a:t> </a:t>
            </a:r>
            <a:r>
              <a:rPr lang="en-US" altLang="zh-CN" dirty="0"/>
              <a:t>the</a:t>
            </a:r>
            <a:r>
              <a:rPr lang="zh-CN" altLang="en-US" dirty="0"/>
              <a:t> </a:t>
            </a:r>
            <a:r>
              <a:rPr lang="en-US" altLang="zh-CN" dirty="0"/>
              <a:t>selection</a:t>
            </a:r>
            <a:r>
              <a:rPr lang="zh-CN" altLang="en-US" dirty="0"/>
              <a:t> </a:t>
            </a:r>
            <a:r>
              <a:rPr lang="en-US" altLang="zh-CN" dirty="0"/>
              <a:t>coefficient</a:t>
            </a:r>
            <a:r>
              <a:rPr lang="zh-CN" altLang="en-US" dirty="0"/>
              <a:t> </a:t>
            </a:r>
            <a:r>
              <a:rPr lang="en-US" altLang="zh-CN" dirty="0"/>
              <a:t>from</a:t>
            </a:r>
            <a:r>
              <a:rPr lang="zh-CN" altLang="en-US" dirty="0"/>
              <a:t> </a:t>
            </a:r>
            <a:r>
              <a:rPr lang="en-US" altLang="zh-CN" dirty="0"/>
              <a:t>median</a:t>
            </a:r>
            <a:r>
              <a:rPr lang="zh-CN" altLang="en-US" dirty="0"/>
              <a:t> </a:t>
            </a:r>
            <a:r>
              <a:rPr lang="en-US" altLang="zh-CN" dirty="0"/>
              <a:t>AF</a:t>
            </a:r>
            <a:r>
              <a:rPr lang="zh-CN" altLang="en-US" dirty="0"/>
              <a:t> </a:t>
            </a:r>
            <a:r>
              <a:rPr lang="en-US" altLang="zh-CN" dirty="0"/>
              <a:t>change</a:t>
            </a:r>
          </a:p>
        </p:txBody>
      </p:sp>
      <p:sp>
        <p:nvSpPr>
          <p:cNvPr id="4" name="日期占位符 3">
            <a:extLst>
              <a:ext uri="{FF2B5EF4-FFF2-40B4-BE49-F238E27FC236}">
                <a16:creationId xmlns:a16="http://schemas.microsoft.com/office/drawing/2014/main" id="{E9A81EEF-4647-2335-21BD-59417DD64C32}"/>
              </a:ext>
            </a:extLst>
          </p:cNvPr>
          <p:cNvSpPr>
            <a:spLocks noGrp="1"/>
          </p:cNvSpPr>
          <p:nvPr>
            <p:ph type="dt" sz="half" idx="10"/>
          </p:nvPr>
        </p:nvSpPr>
        <p:spPr/>
        <p:txBody>
          <a:bodyPr/>
          <a:lstStyle/>
          <a:p>
            <a:r>
              <a:rPr lang="en-US" altLang="zh-CN"/>
              <a:t>2025/03/10</a:t>
            </a:r>
            <a:endParaRPr lang="en-US" altLang="zh-CN" dirty="0"/>
          </a:p>
        </p:txBody>
      </p:sp>
      <p:sp>
        <p:nvSpPr>
          <p:cNvPr id="5" name="页脚占位符 4">
            <a:extLst>
              <a:ext uri="{FF2B5EF4-FFF2-40B4-BE49-F238E27FC236}">
                <a16:creationId xmlns:a16="http://schemas.microsoft.com/office/drawing/2014/main" id="{FBBDF151-0BE0-352D-1097-415886FE2395}"/>
              </a:ext>
            </a:extLst>
          </p:cNvPr>
          <p:cNvSpPr>
            <a:spLocks noGrp="1"/>
          </p:cNvSpPr>
          <p:nvPr>
            <p:ph type="ftr" sz="quarter" idx="11"/>
          </p:nvPr>
        </p:nvSpPr>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灯片编号占位符 5">
            <a:extLst>
              <a:ext uri="{FF2B5EF4-FFF2-40B4-BE49-F238E27FC236}">
                <a16:creationId xmlns:a16="http://schemas.microsoft.com/office/drawing/2014/main" id="{6A321778-4B54-A42F-6649-56B29E4DF157}"/>
              </a:ext>
            </a:extLst>
          </p:cNvPr>
          <p:cNvSpPr>
            <a:spLocks noGrp="1"/>
          </p:cNvSpPr>
          <p:nvPr>
            <p:ph type="sldNum" sz="quarter" idx="12"/>
          </p:nvPr>
        </p:nvSpPr>
        <p:spPr/>
        <p:txBody>
          <a:bodyPr/>
          <a:lstStyle/>
          <a:p>
            <a:fld id="{9A31E271-03AF-4B41-9610-D3284CBE8C5C}" type="slidenum">
              <a:rPr lang="en-US" smtClean="0"/>
              <a:t>60</a:t>
            </a:fld>
            <a:endParaRPr lang="en-US"/>
          </a:p>
        </p:txBody>
      </p:sp>
      <p:sp>
        <p:nvSpPr>
          <p:cNvPr id="7" name="文本框 6">
            <a:extLst>
              <a:ext uri="{FF2B5EF4-FFF2-40B4-BE49-F238E27FC236}">
                <a16:creationId xmlns:a16="http://schemas.microsoft.com/office/drawing/2014/main" id="{16B9E914-651A-C7E9-9731-D1CDD125CB4D}"/>
              </a:ext>
            </a:extLst>
          </p:cNvPr>
          <p:cNvSpPr txBox="1"/>
          <p:nvPr/>
        </p:nvSpPr>
        <p:spPr>
          <a:xfrm>
            <a:off x="4185502" y="3244334"/>
            <a:ext cx="3374796" cy="369332"/>
          </a:xfrm>
          <a:prstGeom prst="rect">
            <a:avLst/>
          </a:prstGeom>
          <a:noFill/>
        </p:spPr>
        <p:txBody>
          <a:bodyPr wrap="square" rtlCol="0">
            <a:spAutoFit/>
          </a:bodyPr>
          <a:lstStyle/>
          <a:p>
            <a:r>
              <a:rPr lang="en-US" altLang="zh-CN" dirty="0">
                <a:solidFill>
                  <a:srgbClr val="C00000"/>
                </a:solidFill>
              </a:rPr>
              <a:t>Don’t</a:t>
            </a:r>
            <a:r>
              <a:rPr lang="zh-CN" altLang="en-US" dirty="0">
                <a:solidFill>
                  <a:srgbClr val="C00000"/>
                </a:solidFill>
              </a:rPr>
              <a:t> </a:t>
            </a:r>
            <a:r>
              <a:rPr lang="en-US" altLang="zh-CN" dirty="0">
                <a:solidFill>
                  <a:srgbClr val="C00000"/>
                </a:solidFill>
              </a:rPr>
              <a:t>forget</a:t>
            </a:r>
            <a:r>
              <a:rPr lang="zh-CN" altLang="en-US" dirty="0">
                <a:solidFill>
                  <a:srgbClr val="C00000"/>
                </a:solidFill>
              </a:rPr>
              <a:t> </a:t>
            </a:r>
            <a:r>
              <a:rPr lang="en-US" altLang="zh-CN" dirty="0">
                <a:solidFill>
                  <a:srgbClr val="C00000"/>
                </a:solidFill>
              </a:rPr>
              <a:t>Polarizing!!!</a:t>
            </a:r>
            <a:endParaRPr lang="en-US" dirty="0">
              <a:solidFill>
                <a:srgbClr val="C00000"/>
              </a:solidFill>
            </a:endParaRPr>
          </a:p>
        </p:txBody>
      </p:sp>
    </p:spTree>
    <p:extLst>
      <p:ext uri="{BB962C8B-B14F-4D97-AF65-F5344CB8AC3E}">
        <p14:creationId xmlns:p14="http://schemas.microsoft.com/office/powerpoint/2010/main" val="33801042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5AE9660-5792-B1C3-AE6C-62611B8E02D5}"/>
              </a:ext>
            </a:extLst>
          </p:cNvPr>
          <p:cNvSpPr>
            <a:spLocks noGrp="1"/>
          </p:cNvSpPr>
          <p:nvPr>
            <p:ph type="title"/>
          </p:nvPr>
        </p:nvSpPr>
        <p:spPr/>
        <p:txBody>
          <a:bodyPr/>
          <a:lstStyle/>
          <a:p>
            <a:r>
              <a:rPr lang="en-US" altLang="zh-CN" dirty="0"/>
              <a:t>Thanks</a:t>
            </a:r>
            <a:r>
              <a:rPr lang="zh-CN" altLang="en-US" dirty="0"/>
              <a:t> </a:t>
            </a:r>
            <a:r>
              <a:rPr lang="en-US" altLang="zh-CN" dirty="0"/>
              <a:t>for</a:t>
            </a:r>
            <a:r>
              <a:rPr lang="zh-CN" altLang="en-US" dirty="0"/>
              <a:t> </a:t>
            </a:r>
            <a:r>
              <a:rPr lang="en-US" altLang="zh-CN" dirty="0"/>
              <a:t>the</a:t>
            </a:r>
            <a:r>
              <a:rPr lang="zh-CN" altLang="en-US" dirty="0"/>
              <a:t> </a:t>
            </a:r>
            <a:r>
              <a:rPr lang="en-US" altLang="zh-CN" dirty="0"/>
              <a:t>attention!!</a:t>
            </a:r>
            <a:endParaRPr lang="en-US" dirty="0"/>
          </a:p>
        </p:txBody>
      </p:sp>
      <p:sp>
        <p:nvSpPr>
          <p:cNvPr id="4" name="日期占位符 3">
            <a:extLst>
              <a:ext uri="{FF2B5EF4-FFF2-40B4-BE49-F238E27FC236}">
                <a16:creationId xmlns:a16="http://schemas.microsoft.com/office/drawing/2014/main" id="{ED945E1D-8AF0-FDAA-013B-880D6B626920}"/>
              </a:ext>
            </a:extLst>
          </p:cNvPr>
          <p:cNvSpPr>
            <a:spLocks noGrp="1"/>
          </p:cNvSpPr>
          <p:nvPr>
            <p:ph type="dt" sz="half" idx="10"/>
          </p:nvPr>
        </p:nvSpPr>
        <p:spPr/>
        <p:txBody>
          <a:bodyPr/>
          <a:lstStyle/>
          <a:p>
            <a:r>
              <a:rPr lang="en-US" altLang="zh-CN"/>
              <a:t>2025/03/10</a:t>
            </a:r>
            <a:endParaRPr lang="en-US" altLang="zh-CN" dirty="0"/>
          </a:p>
        </p:txBody>
      </p:sp>
      <p:sp>
        <p:nvSpPr>
          <p:cNvPr id="5" name="页脚占位符 4">
            <a:extLst>
              <a:ext uri="{FF2B5EF4-FFF2-40B4-BE49-F238E27FC236}">
                <a16:creationId xmlns:a16="http://schemas.microsoft.com/office/drawing/2014/main" id="{3A3BBB02-B638-3A02-C0FE-FB0B6149A373}"/>
              </a:ext>
            </a:extLst>
          </p:cNvPr>
          <p:cNvSpPr>
            <a:spLocks noGrp="1"/>
          </p:cNvSpPr>
          <p:nvPr>
            <p:ph type="ftr" sz="quarter" idx="11"/>
          </p:nvPr>
        </p:nvSpPr>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灯片编号占位符 5">
            <a:extLst>
              <a:ext uri="{FF2B5EF4-FFF2-40B4-BE49-F238E27FC236}">
                <a16:creationId xmlns:a16="http://schemas.microsoft.com/office/drawing/2014/main" id="{69E1A9FE-0966-D8B8-1DAA-8EE2401B9EF8}"/>
              </a:ext>
            </a:extLst>
          </p:cNvPr>
          <p:cNvSpPr>
            <a:spLocks noGrp="1"/>
          </p:cNvSpPr>
          <p:nvPr>
            <p:ph type="sldNum" sz="quarter" idx="12"/>
          </p:nvPr>
        </p:nvSpPr>
        <p:spPr/>
        <p:txBody>
          <a:bodyPr/>
          <a:lstStyle/>
          <a:p>
            <a:fld id="{9A31E271-03AF-4B41-9610-D3284CBE8C5C}" type="slidenum">
              <a:rPr lang="en-US" smtClean="0"/>
              <a:t>61</a:t>
            </a:fld>
            <a:endParaRPr lang="en-US"/>
          </a:p>
        </p:txBody>
      </p:sp>
    </p:spTree>
    <p:extLst>
      <p:ext uri="{BB962C8B-B14F-4D97-AF65-F5344CB8AC3E}">
        <p14:creationId xmlns:p14="http://schemas.microsoft.com/office/powerpoint/2010/main" val="36142516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367"/>
        <p:cNvGrpSpPr/>
        <p:nvPr/>
      </p:nvGrpSpPr>
      <p:grpSpPr>
        <a:xfrm>
          <a:off x="0" y="0"/>
          <a:ext cx="0" cy="0"/>
          <a:chOff x="0" y="0"/>
          <a:chExt cx="0" cy="0"/>
        </a:xfrm>
      </p:grpSpPr>
      <p:sp>
        <p:nvSpPr>
          <p:cNvPr id="368" name="Google Shape;368;p23"/>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Recap</a:t>
            </a:r>
          </a:p>
        </p:txBody>
      </p:sp>
      <p:sp>
        <p:nvSpPr>
          <p:cNvPr id="369" name="Google Shape;369;p23"/>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Don’t forget QC!</a:t>
            </a:r>
          </a:p>
          <a:p>
            <a:pPr lvl="0"/>
            <a:r>
              <a:rPr lang="en-US" dirty="0"/>
              <a:t>We need to account for drift</a:t>
            </a:r>
          </a:p>
          <a:p>
            <a:pPr lvl="0"/>
            <a:r>
              <a:rPr lang="en-US" dirty="0"/>
              <a:t>Selection across replicates: CMH</a:t>
            </a:r>
          </a:p>
          <a:p>
            <a:pPr lvl="0"/>
            <a:r>
              <a:rPr lang="en-US" dirty="0"/>
              <a:t>Selection within replicates: X2</a:t>
            </a:r>
          </a:p>
          <a:p>
            <a:pPr lvl="0"/>
            <a:r>
              <a:rPr lang="en-US" dirty="0"/>
              <a:t>Importance of polarization</a:t>
            </a:r>
          </a:p>
          <a:p>
            <a:pPr lvl="0"/>
            <a:r>
              <a:rPr lang="en-US" dirty="0"/>
              <a:t>AF trajectories of selected SNP are parallel</a:t>
            </a:r>
          </a:p>
          <a:p>
            <a:pPr lvl="0"/>
            <a:endParaRPr lang="en-US" dirty="0"/>
          </a:p>
        </p:txBody>
      </p:sp>
      <p:sp>
        <p:nvSpPr>
          <p:cNvPr id="4" name="页脚占位符 3">
            <a:extLst>
              <a:ext uri="{FF2B5EF4-FFF2-40B4-BE49-F238E27FC236}">
                <a16:creationId xmlns:a16="http://schemas.microsoft.com/office/drawing/2014/main" id="{BBA8D771-BA27-4CC4-1FA9-1F421D53F4B4}"/>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762DBF41-09A9-F971-E344-BD1A10E5127D}"/>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62</a:t>
            </a:fld>
            <a:endParaRPr lang="en-US"/>
          </a:p>
        </p:txBody>
      </p:sp>
      <p:sp>
        <p:nvSpPr>
          <p:cNvPr id="2" name="页脚占位符 4">
            <a:extLst>
              <a:ext uri="{FF2B5EF4-FFF2-40B4-BE49-F238E27FC236}">
                <a16:creationId xmlns:a16="http://schemas.microsoft.com/office/drawing/2014/main" id="{BD25DDA2-E436-6762-4A38-214D059ACF5B}"/>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E333F319-684C-6D14-C760-4DCA347F0372}"/>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222"/>
        <p:cNvGrpSpPr/>
        <p:nvPr/>
      </p:nvGrpSpPr>
      <p:grpSpPr>
        <a:xfrm>
          <a:off x="0" y="0"/>
          <a:ext cx="0" cy="0"/>
          <a:chOff x="0" y="0"/>
          <a:chExt cx="0" cy="0"/>
        </a:xfrm>
      </p:grpSpPr>
      <p:sp>
        <p:nvSpPr>
          <p:cNvPr id="223" name="Google Shape;223;p11"/>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Testing for selection</a:t>
            </a:r>
          </a:p>
        </p:txBody>
      </p:sp>
      <p:sp>
        <p:nvSpPr>
          <p:cNvPr id="224" name="Google Shape;224;p11"/>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Goal: detect selected SNPs</a:t>
            </a:r>
          </a:p>
          <a:p>
            <a:pPr lvl="1"/>
            <a:r>
              <a:rPr lang="en-US" dirty="0"/>
              <a:t>selected in all replicates</a:t>
            </a:r>
          </a:p>
          <a:p>
            <a:pPr lvl="1"/>
            <a:r>
              <a:rPr lang="en-US" dirty="0"/>
              <a:t>selected in some replicates</a:t>
            </a:r>
          </a:p>
          <a:p>
            <a:pPr lvl="0"/>
            <a:r>
              <a:rPr lang="en-US" dirty="0"/>
              <a:t>SNP based method</a:t>
            </a:r>
          </a:p>
          <a:p>
            <a:pPr lvl="1"/>
            <a:r>
              <a:rPr lang="en-US" dirty="0"/>
              <a:t>for a selected target we will see hitchhiking in neighboring SNPs</a:t>
            </a:r>
          </a:p>
          <a:p>
            <a:pPr lvl="1"/>
            <a:r>
              <a:rPr lang="en-US" dirty="0"/>
              <a:t>not able to know the particular target.</a:t>
            </a:r>
          </a:p>
          <a:p>
            <a:pPr lvl="0"/>
            <a:r>
              <a:rPr lang="en-US" dirty="0"/>
              <a:t>Challenge: If my SNP changes in frequency, is due to selection drift?</a:t>
            </a:r>
          </a:p>
          <a:p>
            <a:pPr lvl="1"/>
            <a:r>
              <a:rPr lang="en-US" dirty="0"/>
              <a:t>Allele frequency change (AFC) needs to be higher than what we would expect by drift, sampling variation, &amp; poolSeq </a:t>
            </a:r>
          </a:p>
          <a:p>
            <a:pPr lvl="0"/>
            <a:endParaRPr lang="en-US" dirty="0"/>
          </a:p>
        </p:txBody>
      </p:sp>
      <p:sp>
        <p:nvSpPr>
          <p:cNvPr id="4" name="页脚占位符 3">
            <a:extLst>
              <a:ext uri="{FF2B5EF4-FFF2-40B4-BE49-F238E27FC236}">
                <a16:creationId xmlns:a16="http://schemas.microsoft.com/office/drawing/2014/main" id="{3782FA2C-D748-C959-FCC3-1B9D4FA5C7A8}"/>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38309126-23EB-A00E-9FBB-99FCE34A7911}"/>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63</a:t>
            </a:fld>
            <a:endParaRPr lang="en-US"/>
          </a:p>
        </p:txBody>
      </p:sp>
      <p:sp>
        <p:nvSpPr>
          <p:cNvPr id="2" name="页脚占位符 4">
            <a:extLst>
              <a:ext uri="{FF2B5EF4-FFF2-40B4-BE49-F238E27FC236}">
                <a16:creationId xmlns:a16="http://schemas.microsoft.com/office/drawing/2014/main" id="{8EFDF036-223D-8A2F-55A2-D19AFE0DBD04}"/>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E5390B7E-3DB9-A3C4-B40C-B11B24C3ED3C}"/>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231"/>
        <p:cNvGrpSpPr/>
        <p:nvPr/>
      </p:nvGrpSpPr>
      <p:grpSpPr>
        <a:xfrm>
          <a:off x="0" y="0"/>
          <a:ext cx="0" cy="0"/>
          <a:chOff x="0" y="0"/>
          <a:chExt cx="0" cy="0"/>
        </a:xfrm>
      </p:grpSpPr>
      <p:sp>
        <p:nvSpPr>
          <p:cNvPr id="232" name="Google Shape;232;p12"/>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Null hypothesis</a:t>
            </a:r>
          </a:p>
        </p:txBody>
      </p:sp>
      <p:sp>
        <p:nvSpPr>
          <p:cNvPr id="233" name="Google Shape;233;p12"/>
          <p:cNvSpPr txBox="1">
            <a:spLocks noGrp="1"/>
          </p:cNvSpPr>
          <p:nvPr>
            <p:ph idx="1"/>
          </p:nvPr>
        </p:nvSpPr>
        <p:spPr>
          <a:xfrm>
            <a:off x="838200" y="1825625"/>
            <a:ext cx="10515600" cy="4351338"/>
          </a:xfrm>
          <a:noFill/>
          <a:ln>
            <a:noFill/>
          </a:ln>
        </p:spPr>
        <p:txBody>
          <a:bodyPr spcFirstLastPara="1" wrap="square" lIns="91425" tIns="45700" rIns="91425" bIns="45700" anchor="t" anchorCtr="0">
            <a:normAutofit fontScale="85000" lnSpcReduction="10000"/>
          </a:bodyPr>
          <a:lstStyle/>
          <a:p>
            <a:pPr lvl="0"/>
            <a:r>
              <a:rPr lang="en-US" dirty="0"/>
              <a:t>Question:</a:t>
            </a:r>
          </a:p>
          <a:p>
            <a:pPr lvl="0"/>
            <a:r>
              <a:rPr lang="en-US" dirty="0"/>
              <a:t>Different samples have the same probability distribution / come from the same homogeneous population?</a:t>
            </a:r>
          </a:p>
          <a:p>
            <a:pPr lvl="0"/>
            <a:endParaRPr lang="en-US" dirty="0"/>
          </a:p>
          <a:p>
            <a:pPr lvl="0"/>
            <a:r>
              <a:rPr lang="en-US" dirty="0"/>
              <a:t>In our case: (test for each SNP)</a:t>
            </a:r>
          </a:p>
          <a:p>
            <a:pPr lvl="0"/>
            <a:r>
              <a:rPr lang="en-US" dirty="0"/>
              <a:t>Consider a bi-allelic SNP measured in one (or several) replicate population(s).</a:t>
            </a:r>
          </a:p>
          <a:p>
            <a:pPr lvl="0"/>
            <a:r>
              <a:rPr lang="en-US" dirty="0"/>
              <a:t>For one replicate k: 2 samples (base and evolved populations), 1 trait (allele frequency).</a:t>
            </a:r>
          </a:p>
          <a:p>
            <a:pPr lvl="0"/>
            <a:r>
              <a:rPr lang="en-US" dirty="0"/>
              <a:t>For K replicates: 2 samples (base and evolved populations), 1 trait (allele frequency), and stratified data: i.e. K contingency tables.</a:t>
            </a:r>
          </a:p>
          <a:p>
            <a:pPr lvl="0"/>
            <a:r>
              <a:rPr lang="en-US" dirty="0"/>
              <a:t>Do ancestral vs evolve have the same AF? Is out “AFC significant?” </a:t>
            </a:r>
          </a:p>
        </p:txBody>
      </p:sp>
      <p:sp>
        <p:nvSpPr>
          <p:cNvPr id="4" name="页脚占位符 3">
            <a:extLst>
              <a:ext uri="{FF2B5EF4-FFF2-40B4-BE49-F238E27FC236}">
                <a16:creationId xmlns:a16="http://schemas.microsoft.com/office/drawing/2014/main" id="{AFD553DB-B8CF-3B05-36CE-8952B80AB297}"/>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176BE298-A9AF-590D-F40D-139A90AF4E23}"/>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64</a:t>
            </a:fld>
            <a:endParaRPr lang="en-US"/>
          </a:p>
        </p:txBody>
      </p:sp>
      <p:sp>
        <p:nvSpPr>
          <p:cNvPr id="2" name="页脚占位符 4">
            <a:extLst>
              <a:ext uri="{FF2B5EF4-FFF2-40B4-BE49-F238E27FC236}">
                <a16:creationId xmlns:a16="http://schemas.microsoft.com/office/drawing/2014/main" id="{BD68CBE6-2761-E1FB-1CBF-90642C6C47E4}"/>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84FA1E53-B2B9-3E87-0B91-8B18C84670FE}"/>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g19a8a0a9480_0_64"/>
          <p:cNvSpPr txBox="1">
            <a:spLocks noGrp="1"/>
          </p:cNvSpPr>
          <p:nvPr>
            <p:ph type="title"/>
          </p:nvPr>
        </p:nvSpPr>
        <p:spPr>
          <a:xfrm>
            <a:off x="999640" y="242980"/>
            <a:ext cx="10515600" cy="1325563"/>
          </a:xfrm>
        </p:spPr>
        <p:txBody>
          <a:bodyPr spcFirstLastPara="1" wrap="square" lIns="91425" tIns="45700" rIns="91425" bIns="45700" anchor="ctr" anchorCtr="0">
            <a:normAutofit/>
          </a:bodyPr>
          <a:lstStyle/>
          <a:p>
            <a:pPr lvl="0"/>
            <a:r>
              <a:rPr lang="en-US"/>
              <a:t>Data and code</a:t>
            </a:r>
          </a:p>
        </p:txBody>
      </p:sp>
      <p:sp>
        <p:nvSpPr>
          <p:cNvPr id="183" name="Google Shape;183;g19a8a0a9480_0_64"/>
          <p:cNvSpPr txBox="1">
            <a:spLocks noGrp="1"/>
          </p:cNvSpPr>
          <p:nvPr>
            <p:ph idx="1"/>
          </p:nvPr>
        </p:nvSpPr>
        <p:spPr>
          <a:xfrm>
            <a:off x="838200" y="1825625"/>
            <a:ext cx="10515600" cy="4351338"/>
          </a:xfrm>
        </p:spPr>
        <p:txBody>
          <a:bodyPr spcFirstLastPara="1" wrap="square" lIns="91425" tIns="45700" rIns="91425" bIns="45700" anchor="t" anchorCtr="0">
            <a:normAutofit lnSpcReduction="10000"/>
          </a:bodyPr>
          <a:lstStyle/>
          <a:p>
            <a:pPr lvl="0"/>
            <a:r>
              <a:rPr lang="en-US" dirty="0"/>
              <a:t>Available functions</a:t>
            </a:r>
          </a:p>
          <a:p>
            <a:pPr lvl="1"/>
            <a:r>
              <a:rPr lang="en-US" dirty="0" err="1"/>
              <a:t>EE.freq.traj.R</a:t>
            </a:r>
            <a:r>
              <a:rPr lang="en-US" dirty="0"/>
              <a:t> → plot allele frequency trajectories of one haplotype block</a:t>
            </a:r>
          </a:p>
          <a:p>
            <a:pPr lvl="1"/>
            <a:r>
              <a:rPr lang="en-US" dirty="0" err="1"/>
              <a:t>EEC.manhattan.plot.R</a:t>
            </a:r>
            <a:r>
              <a:rPr lang="en-US" dirty="0"/>
              <a:t> → plots -log(</a:t>
            </a:r>
            <a:r>
              <a:rPr lang="en-US" dirty="0" err="1"/>
              <a:t>pval</a:t>
            </a:r>
            <a:r>
              <a:rPr lang="en-US" dirty="0"/>
              <a:t>) across genome</a:t>
            </a:r>
          </a:p>
          <a:p>
            <a:pPr lvl="1"/>
            <a:r>
              <a:rPr lang="en-US" dirty="0" err="1"/>
              <a:t>Dumm</a:t>
            </a:r>
            <a:r>
              <a:rPr lang="en-US" dirty="0"/>
              <a:t>-data-</a:t>
            </a:r>
            <a:r>
              <a:rPr lang="en-US" dirty="0" err="1"/>
              <a:t>EEC.manhattan.plot.R</a:t>
            </a:r>
            <a:r>
              <a:rPr lang="en-US" dirty="0"/>
              <a:t> → example how to use </a:t>
            </a:r>
            <a:r>
              <a:rPr lang="en-US" dirty="0" err="1"/>
              <a:t>EEC.manhattan.plot.R</a:t>
            </a:r>
            <a:endParaRPr lang="en-US" dirty="0"/>
          </a:p>
          <a:p>
            <a:pPr lvl="0"/>
            <a:r>
              <a:rPr lang="en-US" dirty="0"/>
              <a:t>Main code</a:t>
            </a:r>
          </a:p>
          <a:p>
            <a:pPr lvl="1"/>
            <a:r>
              <a:rPr lang="en-US" dirty="0"/>
              <a:t>Takes sync file and bunch of parameters</a:t>
            </a:r>
          </a:p>
          <a:p>
            <a:pPr lvl="1"/>
            <a:r>
              <a:rPr lang="en-US" dirty="0"/>
              <a:t>Formats time series data</a:t>
            </a:r>
          </a:p>
          <a:p>
            <a:pPr lvl="1"/>
            <a:r>
              <a:rPr lang="en-US" dirty="0"/>
              <a:t>performs reconstruction of haplotypes</a:t>
            </a:r>
          </a:p>
          <a:p>
            <a:pPr lvl="1"/>
            <a:r>
              <a:rPr lang="en-US" dirty="0"/>
              <a:t>saves your results are RDS </a:t>
            </a:r>
          </a:p>
          <a:p>
            <a:pPr lvl="1"/>
            <a:r>
              <a:rPr lang="en-US" dirty="0"/>
              <a:t>Returns a data frame with the marker SNPs for each haplotype</a:t>
            </a:r>
          </a:p>
        </p:txBody>
      </p:sp>
      <p:sp>
        <p:nvSpPr>
          <p:cNvPr id="4" name="页脚占位符 3">
            <a:extLst>
              <a:ext uri="{FF2B5EF4-FFF2-40B4-BE49-F238E27FC236}">
                <a16:creationId xmlns:a16="http://schemas.microsoft.com/office/drawing/2014/main" id="{B404C8F3-1863-D2A2-9D6F-C78F2B018A33}"/>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80605707-E7ED-1BA2-6A4A-211C6B210EE5}"/>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65</a:t>
            </a:fld>
            <a:endParaRPr lang="en-US"/>
          </a:p>
        </p:txBody>
      </p:sp>
      <p:sp>
        <p:nvSpPr>
          <p:cNvPr id="8" name="日期占位符 7">
            <a:extLst>
              <a:ext uri="{FF2B5EF4-FFF2-40B4-BE49-F238E27FC236}">
                <a16:creationId xmlns:a16="http://schemas.microsoft.com/office/drawing/2014/main" id="{E1F066C1-A1E7-2A12-699C-73B38103A128}"/>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249"/>
        <p:cNvGrpSpPr/>
        <p:nvPr/>
      </p:nvGrpSpPr>
      <p:grpSpPr>
        <a:xfrm>
          <a:off x="0" y="0"/>
          <a:ext cx="0" cy="0"/>
          <a:chOff x="0" y="0"/>
          <a:chExt cx="0" cy="0"/>
        </a:xfrm>
      </p:grpSpPr>
      <p:sp>
        <p:nvSpPr>
          <p:cNvPr id="250" name="Google Shape;250;p14"/>
          <p:cNvSpPr txBox="1">
            <a:spLocks noGrp="1"/>
          </p:cNvSpPr>
          <p:nvPr>
            <p:ph type="title"/>
          </p:nvPr>
        </p:nvSpPr>
        <p:spPr>
          <a:xfrm>
            <a:off x="839788" y="365125"/>
            <a:ext cx="10515600" cy="1325563"/>
          </a:xfrm>
          <a:noFill/>
          <a:ln>
            <a:noFill/>
          </a:ln>
        </p:spPr>
        <p:txBody>
          <a:bodyPr spcFirstLastPara="1" wrap="square" lIns="91425" tIns="45700" rIns="91425" bIns="45700" anchor="ctr" anchorCtr="0">
            <a:normAutofit/>
          </a:bodyPr>
          <a:lstStyle/>
          <a:p>
            <a:pPr lvl="0"/>
            <a:r>
              <a:rPr lang="en-US"/>
              <a:t>Significant allele frequency change</a:t>
            </a:r>
          </a:p>
        </p:txBody>
      </p:sp>
      <p:sp>
        <p:nvSpPr>
          <p:cNvPr id="251" name="Google Shape;251;p14"/>
          <p:cNvSpPr txBox="1">
            <a:spLocks noGrp="1"/>
          </p:cNvSpPr>
          <p:nvPr>
            <p:ph type="body" idx="1"/>
          </p:nvPr>
        </p:nvSpPr>
        <p:spPr>
          <a:xfrm>
            <a:off x="839788" y="1681163"/>
            <a:ext cx="5157787" cy="823912"/>
          </a:xfrm>
          <a:noFill/>
          <a:ln>
            <a:noFill/>
          </a:ln>
        </p:spPr>
        <p:txBody>
          <a:bodyPr spcFirstLastPara="1" wrap="square" lIns="91425" tIns="45700" rIns="91425" bIns="45700" anchor="ctr" anchorCtr="0">
            <a:noAutofit/>
          </a:bodyPr>
          <a:lstStyle/>
          <a:p>
            <a:pPr lvl="0"/>
            <a:r>
              <a:rPr lang="en-US"/>
              <a:t>ACROSS REPLICATE</a:t>
            </a:r>
          </a:p>
          <a:p>
            <a:pPr lvl="0"/>
            <a:r>
              <a:rPr lang="en-US"/>
              <a:t>SNPs consistent AFC across replicates</a:t>
            </a:r>
          </a:p>
        </p:txBody>
      </p:sp>
      <p:sp>
        <p:nvSpPr>
          <p:cNvPr id="252" name="Google Shape;252;p14"/>
          <p:cNvSpPr txBox="1">
            <a:spLocks noGrp="1"/>
          </p:cNvSpPr>
          <p:nvPr>
            <p:ph sz="half" idx="2"/>
          </p:nvPr>
        </p:nvSpPr>
        <p:spPr>
          <a:xfrm>
            <a:off x="839788" y="2505075"/>
            <a:ext cx="5157787" cy="3684588"/>
          </a:xfrm>
          <a:noFill/>
          <a:ln>
            <a:noFill/>
          </a:ln>
        </p:spPr>
        <p:txBody>
          <a:bodyPr spcFirstLastPara="1" wrap="square" lIns="91425" tIns="45700" rIns="91425" bIns="45700" anchor="t" anchorCtr="0">
            <a:normAutofit fontScale="92500" lnSpcReduction="10000"/>
          </a:bodyPr>
          <a:lstStyle/>
          <a:p>
            <a:pPr lvl="0"/>
            <a:r>
              <a:rPr lang="en-US" dirty="0"/>
              <a:t>Adapted CMH(ACER)</a:t>
            </a:r>
          </a:p>
          <a:p>
            <a:pPr lvl="0"/>
            <a:r>
              <a:rPr lang="en-US" dirty="0"/>
              <a:t>CMH</a:t>
            </a:r>
          </a:p>
          <a:p>
            <a:pPr lvl="0"/>
            <a:r>
              <a:rPr lang="en-US" dirty="0"/>
              <a:t>GLM</a:t>
            </a:r>
          </a:p>
          <a:p>
            <a:pPr lvl="0"/>
            <a:r>
              <a:rPr lang="en-US" dirty="0"/>
              <a:t>LM</a:t>
            </a:r>
          </a:p>
          <a:p>
            <a:pPr lvl="0"/>
            <a:r>
              <a:rPr lang="en-US" dirty="0"/>
              <a:t>BBGP</a:t>
            </a:r>
          </a:p>
          <a:p>
            <a:pPr lvl="0"/>
            <a:r>
              <a:rPr lang="en-US" dirty="0"/>
              <a:t>FIT2</a:t>
            </a:r>
          </a:p>
          <a:p>
            <a:pPr lvl="0"/>
            <a:r>
              <a:rPr lang="en-US" dirty="0"/>
              <a:t>LLS</a:t>
            </a:r>
          </a:p>
          <a:p>
            <a:pPr lvl="0"/>
            <a:r>
              <a:rPr lang="en-US" dirty="0"/>
              <a:t>LRT-1</a:t>
            </a:r>
          </a:p>
        </p:txBody>
      </p:sp>
      <p:sp>
        <p:nvSpPr>
          <p:cNvPr id="253" name="Google Shape;253;p14"/>
          <p:cNvSpPr txBox="1">
            <a:spLocks noGrp="1"/>
          </p:cNvSpPr>
          <p:nvPr>
            <p:ph type="body" sz="quarter" idx="3"/>
          </p:nvPr>
        </p:nvSpPr>
        <p:spPr>
          <a:xfrm>
            <a:off x="6172200" y="1681163"/>
            <a:ext cx="5183188" cy="823912"/>
          </a:xfrm>
          <a:noFill/>
          <a:ln>
            <a:noFill/>
          </a:ln>
        </p:spPr>
        <p:txBody>
          <a:bodyPr spcFirstLastPara="1" wrap="square" lIns="91425" tIns="45700" rIns="91425" bIns="45700" anchor="ctr" anchorCtr="0">
            <a:noAutofit/>
          </a:bodyPr>
          <a:lstStyle/>
          <a:p>
            <a:pPr lvl="0"/>
            <a:r>
              <a:rPr lang="en-US"/>
              <a:t>WITHIN REPLICATE</a:t>
            </a:r>
          </a:p>
          <a:p>
            <a:pPr lvl="0"/>
            <a:r>
              <a:rPr lang="en-US"/>
              <a:t>SNPs that have significantly different AF between evolved and ancestral population </a:t>
            </a:r>
          </a:p>
        </p:txBody>
      </p:sp>
      <p:sp>
        <p:nvSpPr>
          <p:cNvPr id="254" name="Google Shape;254;p14"/>
          <p:cNvSpPr txBox="1">
            <a:spLocks noGrp="1"/>
          </p:cNvSpPr>
          <p:nvPr>
            <p:ph sz="quarter" idx="4"/>
          </p:nvPr>
        </p:nvSpPr>
        <p:spPr>
          <a:xfrm>
            <a:off x="6172200" y="2505075"/>
            <a:ext cx="5183188" cy="3684588"/>
          </a:xfrm>
          <a:noFill/>
          <a:ln>
            <a:noFill/>
          </a:ln>
        </p:spPr>
        <p:txBody>
          <a:bodyPr spcFirstLastPara="1" wrap="square" lIns="91425" tIns="45700" rIns="91425" bIns="45700" anchor="t" anchorCtr="0">
            <a:normAutofit fontScale="92500" lnSpcReduction="10000"/>
          </a:bodyPr>
          <a:lstStyle/>
          <a:p>
            <a:pPr lvl="0"/>
            <a:r>
              <a:rPr lang="en-US" dirty="0"/>
              <a:t>adapted-𝛘2</a:t>
            </a:r>
          </a:p>
          <a:p>
            <a:pPr lvl="0"/>
            <a:r>
              <a:rPr lang="en-US" dirty="0"/>
              <a:t>𝛘2</a:t>
            </a:r>
          </a:p>
          <a:p>
            <a:pPr lvl="0"/>
            <a:r>
              <a:rPr lang="en-US" dirty="0"/>
              <a:t>LRT-2</a:t>
            </a:r>
          </a:p>
          <a:p>
            <a:pPr lvl="0"/>
            <a:r>
              <a:rPr lang="en-US" dirty="0"/>
              <a:t>FIT2</a:t>
            </a:r>
          </a:p>
          <a:p>
            <a:pPr lvl="0"/>
            <a:r>
              <a:rPr lang="en-US" dirty="0" err="1"/>
              <a:t>slattice</a:t>
            </a:r>
            <a:endParaRPr lang="en-US" dirty="0"/>
          </a:p>
          <a:p>
            <a:pPr lvl="0"/>
            <a:r>
              <a:rPr lang="en-US" dirty="0"/>
              <a:t>WFABC</a:t>
            </a:r>
          </a:p>
        </p:txBody>
      </p:sp>
      <p:sp>
        <p:nvSpPr>
          <p:cNvPr id="5" name="灯片编号占位符 4">
            <a:extLst>
              <a:ext uri="{FF2B5EF4-FFF2-40B4-BE49-F238E27FC236}">
                <a16:creationId xmlns:a16="http://schemas.microsoft.com/office/drawing/2014/main" id="{69DC9DFF-3B12-C53C-97DC-24EFFC65F1A5}"/>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66</a:t>
            </a:fld>
            <a:endParaRPr lang="en-US"/>
          </a:p>
        </p:txBody>
      </p:sp>
      <p:sp>
        <p:nvSpPr>
          <p:cNvPr id="3" name="TextBox 2">
            <a:extLst>
              <a:ext uri="{FF2B5EF4-FFF2-40B4-BE49-F238E27FC236}">
                <a16:creationId xmlns:a16="http://schemas.microsoft.com/office/drawing/2014/main" id="{B114BC9E-9B8F-C743-5F60-9E9C21032EC3}"/>
              </a:ext>
            </a:extLst>
          </p:cNvPr>
          <p:cNvSpPr txBox="1"/>
          <p:nvPr/>
        </p:nvSpPr>
        <p:spPr>
          <a:xfrm>
            <a:off x="231602" y="5798145"/>
            <a:ext cx="9750598" cy="923330"/>
          </a:xfrm>
          <a:prstGeom prst="rect">
            <a:avLst/>
          </a:prstGeom>
          <a:solidFill>
            <a:srgbClr val="FFFAF8"/>
          </a:solidFill>
          <a:ln>
            <a:solidFill>
              <a:schemeClr val="accent1"/>
            </a:solidFill>
          </a:ln>
        </p:spPr>
        <p:txBody>
          <a:bodyPr wrap="square">
            <a:spAutoFit/>
          </a:bodyPr>
          <a:lstStyle/>
          <a:p>
            <a:r>
              <a:rPr lang="en-GB" b="0" i="0" u="none" strike="noStrike" dirty="0">
                <a:solidFill>
                  <a:srgbClr val="333333"/>
                </a:solidFill>
                <a:effectLst/>
                <a:latin typeface="-apple-system"/>
              </a:rPr>
              <a:t>Vlachos, C., </a:t>
            </a:r>
            <a:r>
              <a:rPr lang="en-GB" b="0" i="0" u="none" strike="noStrike" dirty="0" err="1">
                <a:solidFill>
                  <a:srgbClr val="333333"/>
                </a:solidFill>
                <a:effectLst/>
                <a:latin typeface="-apple-system"/>
              </a:rPr>
              <a:t>Burny</a:t>
            </a:r>
            <a:r>
              <a:rPr lang="en-GB" b="0" i="0" u="none" strike="noStrike" dirty="0">
                <a:solidFill>
                  <a:srgbClr val="333333"/>
                </a:solidFill>
                <a:effectLst/>
                <a:latin typeface="-apple-system"/>
              </a:rPr>
              <a:t>, C., </a:t>
            </a:r>
            <a:r>
              <a:rPr lang="en-GB" b="0" i="0" u="none" strike="noStrike" dirty="0" err="1">
                <a:solidFill>
                  <a:srgbClr val="333333"/>
                </a:solidFill>
                <a:effectLst/>
                <a:latin typeface="-apple-system"/>
              </a:rPr>
              <a:t>Pelizzola</a:t>
            </a:r>
            <a:r>
              <a:rPr lang="en-GB" b="0" i="0" u="none" strike="noStrike" dirty="0">
                <a:solidFill>
                  <a:srgbClr val="333333"/>
                </a:solidFill>
                <a:effectLst/>
                <a:latin typeface="-apple-system"/>
              </a:rPr>
              <a:t>, M. </a:t>
            </a:r>
            <a:r>
              <a:rPr lang="en-GB" b="0" i="1" u="none" strike="noStrike" dirty="0">
                <a:solidFill>
                  <a:srgbClr val="333333"/>
                </a:solidFill>
                <a:effectLst/>
                <a:latin typeface="-apple-system"/>
              </a:rPr>
              <a:t>et al.</a:t>
            </a:r>
            <a:r>
              <a:rPr lang="en-GB" b="0" i="0" u="none" strike="noStrike" dirty="0">
                <a:solidFill>
                  <a:srgbClr val="333333"/>
                </a:solidFill>
                <a:effectLst/>
                <a:latin typeface="-apple-system"/>
              </a:rPr>
              <a:t> Benchmarking software tools for detecting and quantifying selection in evolve and resequencing studies. </a:t>
            </a:r>
            <a:r>
              <a:rPr lang="en-GB" b="0" i="1" u="none" strike="noStrike" dirty="0">
                <a:solidFill>
                  <a:srgbClr val="333333"/>
                </a:solidFill>
                <a:effectLst/>
                <a:latin typeface="-apple-system"/>
              </a:rPr>
              <a:t>Genome </a:t>
            </a:r>
            <a:r>
              <a:rPr lang="en-GB" b="0" i="1" u="none" strike="noStrike" dirty="0" err="1">
                <a:solidFill>
                  <a:srgbClr val="333333"/>
                </a:solidFill>
                <a:effectLst/>
                <a:latin typeface="-apple-system"/>
              </a:rPr>
              <a:t>Biol</a:t>
            </a:r>
            <a:r>
              <a:rPr lang="en-GB" b="0" i="0" u="none" strike="noStrike" dirty="0">
                <a:solidFill>
                  <a:srgbClr val="333333"/>
                </a:solidFill>
                <a:effectLst/>
                <a:latin typeface="-apple-system"/>
              </a:rPr>
              <a:t> </a:t>
            </a:r>
            <a:r>
              <a:rPr lang="en-GB" b="1" i="0" u="none" strike="noStrike" dirty="0">
                <a:solidFill>
                  <a:srgbClr val="333333"/>
                </a:solidFill>
                <a:effectLst/>
                <a:latin typeface="-apple-system"/>
              </a:rPr>
              <a:t>20</a:t>
            </a:r>
            <a:r>
              <a:rPr lang="en-GB" b="0" i="0" u="none" strike="noStrike" dirty="0">
                <a:solidFill>
                  <a:srgbClr val="333333"/>
                </a:solidFill>
                <a:effectLst/>
                <a:latin typeface="-apple-system"/>
              </a:rPr>
              <a:t>, 169 (2019). https://</a:t>
            </a:r>
            <a:r>
              <a:rPr lang="en-GB" b="0" i="0" u="none" strike="noStrike" dirty="0" err="1">
                <a:solidFill>
                  <a:srgbClr val="333333"/>
                </a:solidFill>
                <a:effectLst/>
                <a:latin typeface="-apple-system"/>
              </a:rPr>
              <a:t>doi.org</a:t>
            </a:r>
            <a:r>
              <a:rPr lang="en-GB" b="0" i="0" u="none" strike="noStrike" dirty="0">
                <a:solidFill>
                  <a:srgbClr val="333333"/>
                </a:solidFill>
                <a:effectLst/>
                <a:latin typeface="-apple-system"/>
              </a:rPr>
              <a:t>/10.1186/s13059-019-1770-8</a:t>
            </a:r>
            <a:endParaRPr lang="en-GB" dirty="0"/>
          </a:p>
        </p:txBody>
      </p:sp>
      <p:sp>
        <p:nvSpPr>
          <p:cNvPr id="2" name="页脚占位符 4">
            <a:extLst>
              <a:ext uri="{FF2B5EF4-FFF2-40B4-BE49-F238E27FC236}">
                <a16:creationId xmlns:a16="http://schemas.microsoft.com/office/drawing/2014/main" id="{856A99CE-3166-2ABC-C9C1-34414D9582C5}"/>
              </a:ext>
            </a:extLst>
          </p:cNvPr>
          <p:cNvSpPr txBox="1">
            <a:spLocks/>
          </p:cNvSpPr>
          <p:nvPr/>
        </p:nvSpPr>
        <p:spPr>
          <a:xfrm>
            <a:off x="4038600" y="6356350"/>
            <a:ext cx="4114800"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200" b="1" kern="1200">
                <a:solidFill>
                  <a:schemeClr val="tx1">
                    <a:tint val="82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11" name="页脚占位符 10">
            <a:extLst>
              <a:ext uri="{FF2B5EF4-FFF2-40B4-BE49-F238E27FC236}">
                <a16:creationId xmlns:a16="http://schemas.microsoft.com/office/drawing/2014/main" id="{49006D26-285D-DEA7-D8BD-163119E7D3C9}"/>
              </a:ext>
            </a:extLst>
          </p:cNvPr>
          <p:cNvSpPr>
            <a:spLocks noGrp="1"/>
          </p:cNvSpPr>
          <p:nvPr>
            <p:ph type="ftr" sz="quarter" idx="11"/>
          </p:nvPr>
        </p:nvSpPr>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12" name="日期占位符 11">
            <a:extLst>
              <a:ext uri="{FF2B5EF4-FFF2-40B4-BE49-F238E27FC236}">
                <a16:creationId xmlns:a16="http://schemas.microsoft.com/office/drawing/2014/main" id="{236EB39C-E1E3-CB4F-CA9C-6B31F7E61059}"/>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310"/>
        <p:cNvGrpSpPr/>
        <p:nvPr/>
      </p:nvGrpSpPr>
      <p:grpSpPr>
        <a:xfrm>
          <a:off x="0" y="0"/>
          <a:ext cx="0" cy="0"/>
          <a:chOff x="0" y="0"/>
          <a:chExt cx="0" cy="0"/>
        </a:xfrm>
      </p:grpSpPr>
      <p:sp>
        <p:nvSpPr>
          <p:cNvPr id="311" name="Google Shape;311;p18"/>
          <p:cNvSpPr txBox="1">
            <a:spLocks noGrp="1"/>
          </p:cNvSpPr>
          <p:nvPr>
            <p:ph type="title"/>
          </p:nvPr>
        </p:nvSpPr>
        <p:spPr>
          <a:xfrm>
            <a:off x="831850" y="1709738"/>
            <a:ext cx="10515600" cy="2852737"/>
          </a:xfrm>
          <a:noFill/>
          <a:ln>
            <a:noFill/>
          </a:ln>
        </p:spPr>
        <p:txBody>
          <a:bodyPr spcFirstLastPara="1" wrap="square" lIns="91425" tIns="45700" rIns="91425" bIns="45700" anchor="b" anchorCtr="0">
            <a:normAutofit/>
          </a:bodyPr>
          <a:lstStyle/>
          <a:p>
            <a:pPr lvl="0"/>
            <a:r>
              <a:rPr lang="en-US"/>
              <a:t>Hands on: CMH &amp; X2</a:t>
            </a:r>
          </a:p>
        </p:txBody>
      </p:sp>
      <p:sp>
        <p:nvSpPr>
          <p:cNvPr id="312" name="Google Shape;312;p18"/>
          <p:cNvSpPr txBox="1">
            <a:spLocks noGrp="1"/>
          </p:cNvSpPr>
          <p:nvPr>
            <p:ph type="body" idx="1"/>
          </p:nvPr>
        </p:nvSpPr>
        <p:spPr>
          <a:xfrm>
            <a:off x="831850" y="4589463"/>
            <a:ext cx="10515600" cy="1500187"/>
          </a:xfrm>
          <a:noFill/>
          <a:ln>
            <a:noFill/>
          </a:ln>
        </p:spPr>
        <p:txBody>
          <a:bodyPr spcFirstLastPara="1" wrap="square" lIns="91425" tIns="45700" rIns="91425" bIns="45700" anchor="t" anchorCtr="0">
            <a:normAutofit/>
          </a:bodyPr>
          <a:lstStyle/>
          <a:p>
            <a:pPr lvl="0"/>
            <a:r>
              <a:rPr lang="en-US" dirty="0"/>
              <a:t>With intermediate points: 4.2 &amp; 5.2</a:t>
            </a:r>
          </a:p>
        </p:txBody>
      </p:sp>
      <p:sp>
        <p:nvSpPr>
          <p:cNvPr id="4" name="页脚占位符 3">
            <a:extLst>
              <a:ext uri="{FF2B5EF4-FFF2-40B4-BE49-F238E27FC236}">
                <a16:creationId xmlns:a16="http://schemas.microsoft.com/office/drawing/2014/main" id="{E538B2C5-6F12-7243-26D5-635792EFBD9A}"/>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DCEA946B-A58F-01C8-9C47-489BC035BF86}"/>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67</a:t>
            </a:fld>
            <a:endParaRPr lang="en-US"/>
          </a:p>
        </p:txBody>
      </p:sp>
      <p:sp>
        <p:nvSpPr>
          <p:cNvPr id="2" name="页脚占位符 4">
            <a:extLst>
              <a:ext uri="{FF2B5EF4-FFF2-40B4-BE49-F238E27FC236}">
                <a16:creationId xmlns:a16="http://schemas.microsoft.com/office/drawing/2014/main" id="{1CEB2C0A-4767-9015-1EF9-AA70BF325B9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D01F2601-3025-B76D-071D-85E7081A0370}"/>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328"/>
        <p:cNvGrpSpPr/>
        <p:nvPr/>
      </p:nvGrpSpPr>
      <p:grpSpPr>
        <a:xfrm>
          <a:off x="0" y="0"/>
          <a:ext cx="0" cy="0"/>
          <a:chOff x="0" y="0"/>
          <a:chExt cx="0" cy="0"/>
        </a:xfrm>
      </p:grpSpPr>
      <p:sp>
        <p:nvSpPr>
          <p:cNvPr id="329" name="Google Shape;329;p21"/>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Estimate the selection coefficient</a:t>
            </a:r>
          </a:p>
        </p:txBody>
      </p:sp>
      <p:sp>
        <p:nvSpPr>
          <p:cNvPr id="8" name="内容占位符 7">
            <a:extLst>
              <a:ext uri="{FF2B5EF4-FFF2-40B4-BE49-F238E27FC236}">
                <a16:creationId xmlns:a16="http://schemas.microsoft.com/office/drawing/2014/main" id="{D5FFED4B-79FD-2F13-A786-62ED60BA5338}"/>
              </a:ext>
            </a:extLst>
          </p:cNvPr>
          <p:cNvSpPr>
            <a:spLocks noGrp="1"/>
          </p:cNvSpPr>
          <p:nvPr>
            <p:ph idx="1"/>
          </p:nvPr>
        </p:nvSpPr>
        <p:spPr/>
        <p:txBody>
          <a:bodyPr/>
          <a:lstStyle/>
          <a:p>
            <a:endParaRPr lang="en-US"/>
          </a:p>
        </p:txBody>
      </p:sp>
      <p:sp>
        <p:nvSpPr>
          <p:cNvPr id="4" name="页脚占位符 3">
            <a:extLst>
              <a:ext uri="{FF2B5EF4-FFF2-40B4-BE49-F238E27FC236}">
                <a16:creationId xmlns:a16="http://schemas.microsoft.com/office/drawing/2014/main" id="{B48E138E-80B3-90F4-6C6D-78855153388F}"/>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02BDAB24-E8AB-CF8B-8D7A-48A71CB97D2B}"/>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68</a:t>
            </a:fld>
            <a:endParaRPr lang="en-US"/>
          </a:p>
        </p:txBody>
      </p:sp>
      <p:pic>
        <p:nvPicPr>
          <p:cNvPr id="333" name="Google Shape;333;p21"/>
          <p:cNvPicPr preferRelativeResize="0"/>
          <p:nvPr/>
        </p:nvPicPr>
        <p:blipFill>
          <a:blip r:embed="rId3">
            <a:clrChange>
              <a:clrFrom>
                <a:srgbClr val="FFFFFF"/>
              </a:clrFrom>
              <a:clrTo>
                <a:srgbClr val="FFFFFF">
                  <a:alpha val="0"/>
                </a:srgbClr>
              </a:clrTo>
            </a:clrChange>
            <a:alphaModFix/>
          </a:blip>
          <a:stretch>
            <a:fillRect/>
          </a:stretch>
        </p:blipFill>
        <p:spPr>
          <a:xfrm>
            <a:off x="7183825" y="1819388"/>
            <a:ext cx="3983400" cy="3927575"/>
          </a:xfrm>
          <a:prstGeom prst="rect">
            <a:avLst/>
          </a:prstGeom>
          <a:noFill/>
          <a:ln>
            <a:noFill/>
          </a:ln>
        </p:spPr>
      </p:pic>
      <p:pic>
        <p:nvPicPr>
          <p:cNvPr id="334" name="Google Shape;334;p21"/>
          <p:cNvPicPr preferRelativeResize="0"/>
          <p:nvPr/>
        </p:nvPicPr>
        <p:blipFill>
          <a:blip r:embed="rId4">
            <a:alphaModFix/>
          </a:blip>
          <a:stretch>
            <a:fillRect/>
          </a:stretch>
        </p:blipFill>
        <p:spPr>
          <a:xfrm>
            <a:off x="888225" y="2150538"/>
            <a:ext cx="5858831" cy="3265250"/>
          </a:xfrm>
          <a:prstGeom prst="rect">
            <a:avLst/>
          </a:prstGeom>
          <a:noFill/>
          <a:ln>
            <a:noFill/>
          </a:ln>
        </p:spPr>
      </p:pic>
      <p:sp>
        <p:nvSpPr>
          <p:cNvPr id="2" name="页脚占位符 4">
            <a:extLst>
              <a:ext uri="{FF2B5EF4-FFF2-40B4-BE49-F238E27FC236}">
                <a16:creationId xmlns:a16="http://schemas.microsoft.com/office/drawing/2014/main" id="{2B06DCF2-EAAE-DEC0-65AD-C4D1B7CEB533}"/>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B247B077-048A-96F9-C3DC-F16B964F7627}"/>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338"/>
        <p:cNvGrpSpPr/>
        <p:nvPr/>
      </p:nvGrpSpPr>
      <p:grpSpPr>
        <a:xfrm>
          <a:off x="0" y="0"/>
          <a:ext cx="0" cy="0"/>
          <a:chOff x="0" y="0"/>
          <a:chExt cx="0" cy="0"/>
        </a:xfrm>
      </p:grpSpPr>
      <p:sp>
        <p:nvSpPr>
          <p:cNvPr id="339" name="Google Shape;339;p22"/>
          <p:cNvSpPr txBox="1">
            <a:spLocks noGrp="1"/>
          </p:cNvSpPr>
          <p:nvPr>
            <p:ph type="title"/>
          </p:nvPr>
        </p:nvSpPr>
        <p:spPr>
          <a:xfrm>
            <a:off x="831850" y="1709738"/>
            <a:ext cx="10515600" cy="2852737"/>
          </a:xfrm>
          <a:noFill/>
          <a:ln>
            <a:noFill/>
          </a:ln>
        </p:spPr>
        <p:txBody>
          <a:bodyPr spcFirstLastPara="1" wrap="square" lIns="91425" tIns="45700" rIns="91425" bIns="45700" anchor="b" anchorCtr="0">
            <a:normAutofit/>
          </a:bodyPr>
          <a:lstStyle/>
          <a:p>
            <a:pPr lvl="0"/>
            <a:r>
              <a:rPr lang="en-US" dirty="0"/>
              <a:t>Hands-on: plotting selection coefficient distribution</a:t>
            </a:r>
          </a:p>
        </p:txBody>
      </p:sp>
      <p:sp>
        <p:nvSpPr>
          <p:cNvPr id="8" name="文本占位符 7">
            <a:extLst>
              <a:ext uri="{FF2B5EF4-FFF2-40B4-BE49-F238E27FC236}">
                <a16:creationId xmlns:a16="http://schemas.microsoft.com/office/drawing/2014/main" id="{0B0E31FA-FE7B-035F-3801-0977F96624FA}"/>
              </a:ext>
            </a:extLst>
          </p:cNvPr>
          <p:cNvSpPr>
            <a:spLocks noGrp="1"/>
          </p:cNvSpPr>
          <p:nvPr>
            <p:ph type="body" idx="1"/>
          </p:nvPr>
        </p:nvSpPr>
        <p:spPr/>
        <p:txBody>
          <a:bodyPr/>
          <a:lstStyle/>
          <a:p>
            <a:endParaRPr lang="en-US"/>
          </a:p>
        </p:txBody>
      </p:sp>
      <p:sp>
        <p:nvSpPr>
          <p:cNvPr id="4" name="页脚占位符 3">
            <a:extLst>
              <a:ext uri="{FF2B5EF4-FFF2-40B4-BE49-F238E27FC236}">
                <a16:creationId xmlns:a16="http://schemas.microsoft.com/office/drawing/2014/main" id="{97586A0B-8D18-2CED-AB13-E9C5E4211AAF}"/>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D07F16E4-6E77-6CCF-A8E6-C56A5EF47ABB}"/>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69</a:t>
            </a:fld>
            <a:endParaRPr lang="en-US"/>
          </a:p>
        </p:txBody>
      </p:sp>
      <p:sp>
        <p:nvSpPr>
          <p:cNvPr id="2" name="页脚占位符 4">
            <a:extLst>
              <a:ext uri="{FF2B5EF4-FFF2-40B4-BE49-F238E27FC236}">
                <a16:creationId xmlns:a16="http://schemas.microsoft.com/office/drawing/2014/main" id="{2E61ABBC-426D-EC51-9342-29F34026273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3403343E-368F-A9BA-9CBD-79CC5F6D3F21}"/>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Experimental </a:t>
            </a:r>
            <a:r>
              <a:rPr lang="de-DE" dirty="0" err="1"/>
              <a:t>evolution</a:t>
            </a:r>
            <a:endParaRPr lang="en-US" dirty="0"/>
          </a:p>
        </p:txBody>
      </p:sp>
      <p:sp>
        <p:nvSpPr>
          <p:cNvPr id="3" name="Content Placeholder 2"/>
          <p:cNvSpPr>
            <a:spLocks noGrp="1"/>
          </p:cNvSpPr>
          <p:nvPr>
            <p:ph idx="1"/>
          </p:nvPr>
        </p:nvSpPr>
        <p:spPr>
          <a:xfrm>
            <a:off x="838200" y="1698031"/>
            <a:ext cx="10889512" cy="3192942"/>
          </a:xfrm>
        </p:spPr>
        <p:txBody>
          <a:bodyPr>
            <a:normAutofit/>
          </a:bodyPr>
          <a:lstStyle/>
          <a:p>
            <a:r>
              <a:rPr lang="en-CA" dirty="0"/>
              <a:t>Experimental evolution is </a:t>
            </a:r>
            <a:r>
              <a:rPr lang="en-US" dirty="0"/>
              <a:t>the study of evolutionary (phenotypic and genomic) changes occurring in experimental populations as a consequence of conditions (environmental, demographic, </a:t>
            </a:r>
            <a:r>
              <a:rPr lang="en-CA" dirty="0"/>
              <a:t>genetic, social) imposed by the experimenter.</a:t>
            </a:r>
          </a:p>
          <a:p>
            <a:r>
              <a:rPr lang="en-US" dirty="0"/>
              <a:t>The opportunity to </a:t>
            </a:r>
            <a:r>
              <a:rPr lang="en-CA" dirty="0"/>
              <a:t>study evolutionary processes experimentally in real time.</a:t>
            </a:r>
          </a:p>
          <a:p>
            <a:r>
              <a:rPr lang="en-US" dirty="0"/>
              <a:t>Mutation, genetic drift, and gene flow can act together with selection.</a:t>
            </a:r>
          </a:p>
        </p:txBody>
      </p:sp>
      <p:sp>
        <p:nvSpPr>
          <p:cNvPr id="4" name="TextBox 3"/>
          <p:cNvSpPr txBox="1"/>
          <p:nvPr/>
        </p:nvSpPr>
        <p:spPr>
          <a:xfrm>
            <a:off x="254503" y="6289728"/>
            <a:ext cx="1982530" cy="369332"/>
          </a:xfrm>
          <a:prstGeom prst="rect">
            <a:avLst/>
          </a:prstGeom>
          <a:noFill/>
        </p:spPr>
        <p:txBody>
          <a:bodyPr wrap="none" rtlCol="0">
            <a:spAutoFit/>
          </a:bodyPr>
          <a:lstStyle/>
          <a:p>
            <a:r>
              <a:rPr lang="en-US" dirty="0"/>
              <a:t>Kawecki et al. 2012</a:t>
            </a:r>
          </a:p>
        </p:txBody>
      </p:sp>
      <p:pic>
        <p:nvPicPr>
          <p:cNvPr id="5" name="Picture 2" descr="Combining experimental evolution with next-generation sequencing ..."/>
          <p:cNvPicPr>
            <a:picLocks noChangeAspect="1" noChangeArrowheads="1"/>
          </p:cNvPicPr>
          <p:nvPr/>
        </p:nvPicPr>
        <p:blipFill rotWithShape="1">
          <a:blip r:embed="rId3">
            <a:extLst>
              <a:ext uri="{28A0092B-C50C-407E-A947-70E740481C1C}">
                <a14:useLocalDpi xmlns:a14="http://schemas.microsoft.com/office/drawing/2010/main" val="0"/>
              </a:ext>
            </a:extLst>
          </a:blip>
          <a:srcRect b="67954"/>
          <a:stretch/>
        </p:blipFill>
        <p:spPr bwMode="auto">
          <a:xfrm>
            <a:off x="3405187" y="4740243"/>
            <a:ext cx="5381625" cy="20908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54503" y="5888900"/>
            <a:ext cx="2045816" cy="369332"/>
          </a:xfrm>
          <a:prstGeom prst="rect">
            <a:avLst/>
          </a:prstGeom>
          <a:noFill/>
        </p:spPr>
        <p:txBody>
          <a:bodyPr wrap="none" rtlCol="0">
            <a:spAutoFit/>
          </a:bodyPr>
          <a:lstStyle/>
          <a:p>
            <a:r>
              <a:rPr lang="en-US" dirty="0" err="1"/>
              <a:t>Teotónio</a:t>
            </a:r>
            <a:r>
              <a:rPr lang="en-US" dirty="0"/>
              <a:t> et al. 2017</a:t>
            </a:r>
          </a:p>
        </p:txBody>
      </p:sp>
      <p:sp>
        <p:nvSpPr>
          <p:cNvPr id="7" name="Slide Number Placeholder 6"/>
          <p:cNvSpPr>
            <a:spLocks noGrp="1"/>
          </p:cNvSpPr>
          <p:nvPr>
            <p:ph type="sldNum" sz="quarter" idx="12"/>
          </p:nvPr>
        </p:nvSpPr>
        <p:spPr/>
        <p:txBody>
          <a:bodyPr/>
          <a:lstStyle/>
          <a:p>
            <a:fld id="{6B14C376-3427-49F3-822A-92476D4F6FA2}" type="slidenum">
              <a:rPr lang="en-US" smtClean="0"/>
              <a:t>7</a:t>
            </a:fld>
            <a:endParaRPr lang="en-US"/>
          </a:p>
        </p:txBody>
      </p:sp>
    </p:spTree>
    <p:extLst>
      <p:ext uri="{BB962C8B-B14F-4D97-AF65-F5344CB8AC3E}">
        <p14:creationId xmlns:p14="http://schemas.microsoft.com/office/powerpoint/2010/main" val="31516663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358"/>
        <p:cNvGrpSpPr/>
        <p:nvPr/>
      </p:nvGrpSpPr>
      <p:grpSpPr>
        <a:xfrm>
          <a:off x="0" y="0"/>
          <a:ext cx="0" cy="0"/>
          <a:chOff x="0" y="0"/>
          <a:chExt cx="0" cy="0"/>
        </a:xfrm>
      </p:grpSpPr>
      <p:sp>
        <p:nvSpPr>
          <p:cNvPr id="359" name="Google Shape;359;p25"/>
          <p:cNvSpPr txBox="1">
            <a:spLocks noGrp="1"/>
          </p:cNvSpPr>
          <p:nvPr>
            <p:ph type="title"/>
          </p:nvPr>
        </p:nvSpPr>
        <p:spPr>
          <a:xfrm>
            <a:off x="831850" y="1709738"/>
            <a:ext cx="10515600" cy="2852737"/>
          </a:xfrm>
          <a:noFill/>
          <a:ln>
            <a:noFill/>
          </a:ln>
        </p:spPr>
        <p:txBody>
          <a:bodyPr spcFirstLastPara="1" wrap="square" lIns="91425" tIns="45700" rIns="91425" bIns="45700" anchor="b" anchorCtr="0">
            <a:normAutofit/>
          </a:bodyPr>
          <a:lstStyle/>
          <a:p>
            <a:pPr lvl="0"/>
            <a:r>
              <a:rPr lang="en-US" dirty="0"/>
              <a:t>Hands on: allele trajectories</a:t>
            </a:r>
          </a:p>
        </p:txBody>
      </p:sp>
      <p:sp>
        <p:nvSpPr>
          <p:cNvPr id="360" name="Google Shape;360;p25"/>
          <p:cNvSpPr txBox="1">
            <a:spLocks noGrp="1"/>
          </p:cNvSpPr>
          <p:nvPr>
            <p:ph type="body" idx="1"/>
          </p:nvPr>
        </p:nvSpPr>
        <p:spPr>
          <a:xfrm>
            <a:off x="831850" y="4589463"/>
            <a:ext cx="10515600" cy="1500187"/>
          </a:xfrm>
          <a:noFill/>
          <a:ln>
            <a:noFill/>
          </a:ln>
        </p:spPr>
        <p:txBody>
          <a:bodyPr spcFirstLastPara="1" wrap="square" lIns="91425" tIns="45700" rIns="91425" bIns="45700" anchor="t" anchorCtr="0">
            <a:normAutofit/>
          </a:bodyPr>
          <a:lstStyle/>
          <a:p>
            <a:pPr lvl="0"/>
            <a:r>
              <a:rPr lang="en-US" dirty="0"/>
              <a:t>Open </a:t>
            </a:r>
            <a:r>
              <a:rPr lang="en-US" dirty="0" err="1"/>
              <a:t>trajectories.Rmd</a:t>
            </a:r>
            <a:endParaRPr lang="en-US" dirty="0"/>
          </a:p>
          <a:p>
            <a:pPr lvl="0"/>
            <a:endParaRPr lang="en-US" dirty="0"/>
          </a:p>
        </p:txBody>
      </p:sp>
      <p:sp>
        <p:nvSpPr>
          <p:cNvPr id="4" name="页脚占位符 3">
            <a:extLst>
              <a:ext uri="{FF2B5EF4-FFF2-40B4-BE49-F238E27FC236}">
                <a16:creationId xmlns:a16="http://schemas.microsoft.com/office/drawing/2014/main" id="{32B9307B-E6CD-60B2-AEDC-795EDC6C38C3}"/>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C7A12BC0-5146-9692-5D28-FBE4197F8B1E}"/>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70</a:t>
            </a:fld>
            <a:endParaRPr lang="en-US"/>
          </a:p>
        </p:txBody>
      </p:sp>
      <p:sp>
        <p:nvSpPr>
          <p:cNvPr id="2" name="页脚占位符 4">
            <a:extLst>
              <a:ext uri="{FF2B5EF4-FFF2-40B4-BE49-F238E27FC236}">
                <a16:creationId xmlns:a16="http://schemas.microsoft.com/office/drawing/2014/main" id="{686EC137-C635-A781-D310-A852A213DFD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C17A7CCA-EFFD-5B03-0E07-954C2BB90495}"/>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508D79-7E2B-F7A9-49B1-4316986AAF62}"/>
              </a:ext>
            </a:extLst>
          </p:cNvPr>
          <p:cNvSpPr>
            <a:spLocks noGrp="1"/>
          </p:cNvSpPr>
          <p:nvPr>
            <p:ph type="title"/>
          </p:nvPr>
        </p:nvSpPr>
        <p:spPr>
          <a:xfrm>
            <a:off x="999640" y="242980"/>
            <a:ext cx="10515600" cy="1325563"/>
          </a:xfrm>
        </p:spPr>
        <p:txBody>
          <a:bodyPr/>
          <a:lstStyle/>
          <a:p>
            <a:r>
              <a:rPr lang="en-US" dirty="0"/>
              <a:t>The neutral models</a:t>
            </a:r>
          </a:p>
        </p:txBody>
      </p:sp>
      <p:sp>
        <p:nvSpPr>
          <p:cNvPr id="3" name="Inhaltsplatzhalter 2">
            <a:extLst>
              <a:ext uri="{FF2B5EF4-FFF2-40B4-BE49-F238E27FC236}">
                <a16:creationId xmlns:a16="http://schemas.microsoft.com/office/drawing/2014/main" id="{CD470878-F4E8-E47F-6BC3-B013E66E7455}"/>
              </a:ext>
            </a:extLst>
          </p:cNvPr>
          <p:cNvSpPr>
            <a:spLocks noGrp="1"/>
          </p:cNvSpPr>
          <p:nvPr>
            <p:ph idx="1"/>
          </p:nvPr>
        </p:nvSpPr>
        <p:spPr>
          <a:xfrm>
            <a:off x="838200" y="1825625"/>
            <a:ext cx="5826965" cy="1661006"/>
          </a:xfrm>
        </p:spPr>
        <p:txBody>
          <a:bodyPr>
            <a:normAutofit fontScale="92500" lnSpcReduction="20000"/>
          </a:bodyPr>
          <a:lstStyle/>
          <a:p>
            <a:r>
              <a:rPr lang="en-US" dirty="0"/>
              <a:t>Single locus with two alleles</a:t>
            </a:r>
          </a:p>
          <a:p>
            <a:r>
              <a:rPr lang="en-US" dirty="0"/>
              <a:t>Population of constant size with N diploid individuals (2N chromosomes in the population) or 2N haploid individuals</a:t>
            </a:r>
          </a:p>
        </p:txBody>
      </p:sp>
      <p:sp>
        <p:nvSpPr>
          <p:cNvPr id="4" name="Fußzeilenplatzhalter 3">
            <a:extLst>
              <a:ext uri="{FF2B5EF4-FFF2-40B4-BE49-F238E27FC236}">
                <a16:creationId xmlns:a16="http://schemas.microsoft.com/office/drawing/2014/main" id="{66CACA45-AB57-B9E1-4698-5E5CDE2B5C05}"/>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Foliennummernplatzhalter 4">
            <a:extLst>
              <a:ext uri="{FF2B5EF4-FFF2-40B4-BE49-F238E27FC236}">
                <a16:creationId xmlns:a16="http://schemas.microsoft.com/office/drawing/2014/main" id="{AAAE1554-4A61-2EDC-74E2-BAA718F8DB60}"/>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71</a:t>
            </a:fld>
            <a:endParaRPr lang="en-AT"/>
          </a:p>
        </p:txBody>
      </p:sp>
      <p:grpSp>
        <p:nvGrpSpPr>
          <p:cNvPr id="6" name="组合 5">
            <a:extLst>
              <a:ext uri="{FF2B5EF4-FFF2-40B4-BE49-F238E27FC236}">
                <a16:creationId xmlns:a16="http://schemas.microsoft.com/office/drawing/2014/main" id="{B77D7934-2DDE-7BCD-19AD-14AC3DE8A8AE}"/>
              </a:ext>
            </a:extLst>
          </p:cNvPr>
          <p:cNvGrpSpPr/>
          <p:nvPr/>
        </p:nvGrpSpPr>
        <p:grpSpPr>
          <a:xfrm>
            <a:off x="6896746" y="1813302"/>
            <a:ext cx="3920252" cy="4363661"/>
            <a:chOff x="7087871" y="1548000"/>
            <a:chExt cx="4265929" cy="4740931"/>
          </a:xfrm>
        </p:grpSpPr>
        <p:sp>
          <p:nvSpPr>
            <p:cNvPr id="7" name="Textfeld 110">
              <a:extLst>
                <a:ext uri="{FF2B5EF4-FFF2-40B4-BE49-F238E27FC236}">
                  <a16:creationId xmlns:a16="http://schemas.microsoft.com/office/drawing/2014/main" id="{439F97D0-7806-B9C5-E2B8-13901CA6B831}"/>
                </a:ext>
              </a:extLst>
            </p:cNvPr>
            <p:cNvSpPr txBox="1"/>
            <p:nvPr/>
          </p:nvSpPr>
          <p:spPr>
            <a:xfrm>
              <a:off x="8481807" y="5919599"/>
              <a:ext cx="612668" cy="369332"/>
            </a:xfrm>
            <a:prstGeom prst="rect">
              <a:avLst/>
            </a:prstGeom>
            <a:noFill/>
          </p:spPr>
          <p:txBody>
            <a:bodyPr wrap="none" rtlCol="0">
              <a:spAutoFit/>
            </a:bodyPr>
            <a:lstStyle/>
            <a:p>
              <a:r>
                <a:rPr lang="en-US" dirty="0"/>
                <a:t>time</a:t>
              </a:r>
            </a:p>
          </p:txBody>
        </p:sp>
        <p:grpSp>
          <p:nvGrpSpPr>
            <p:cNvPr id="8" name="组合 7">
              <a:extLst>
                <a:ext uri="{FF2B5EF4-FFF2-40B4-BE49-F238E27FC236}">
                  <a16:creationId xmlns:a16="http://schemas.microsoft.com/office/drawing/2014/main" id="{2E9651ED-9DC0-9184-E478-B2412FA2D21E}"/>
                </a:ext>
              </a:extLst>
            </p:cNvPr>
            <p:cNvGrpSpPr/>
            <p:nvPr/>
          </p:nvGrpSpPr>
          <p:grpSpPr>
            <a:xfrm>
              <a:off x="7087871" y="1548000"/>
              <a:ext cx="4265929" cy="4334185"/>
              <a:chOff x="7087871" y="1548000"/>
              <a:chExt cx="4265929" cy="4334185"/>
            </a:xfrm>
          </p:grpSpPr>
          <p:sp>
            <p:nvSpPr>
              <p:cNvPr id="9" name="Oval 9">
                <a:extLst>
                  <a:ext uri="{FF2B5EF4-FFF2-40B4-BE49-F238E27FC236}">
                    <a16:creationId xmlns:a16="http://schemas.microsoft.com/office/drawing/2014/main" id="{00A8A94E-215F-660A-2B46-C5547C45F571}"/>
                  </a:ext>
                </a:extLst>
              </p:cNvPr>
              <p:cNvSpPr/>
              <p:nvPr/>
            </p:nvSpPr>
            <p:spPr>
              <a:xfrm>
                <a:off x="7582141" y="216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11">
                <a:extLst>
                  <a:ext uri="{FF2B5EF4-FFF2-40B4-BE49-F238E27FC236}">
                    <a16:creationId xmlns:a16="http://schemas.microsoft.com/office/drawing/2014/main" id="{46EB4930-F106-8676-AC28-DBA693BE56FE}"/>
                  </a:ext>
                </a:extLst>
              </p:cNvPr>
              <p:cNvSpPr/>
              <p:nvPr/>
            </p:nvSpPr>
            <p:spPr>
              <a:xfrm>
                <a:off x="7582141" y="270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2">
                <a:extLst>
                  <a:ext uri="{FF2B5EF4-FFF2-40B4-BE49-F238E27FC236}">
                    <a16:creationId xmlns:a16="http://schemas.microsoft.com/office/drawing/2014/main" id="{3A583B81-5B5D-7A27-0474-32EB002AE130}"/>
                  </a:ext>
                </a:extLst>
              </p:cNvPr>
              <p:cNvSpPr/>
              <p:nvPr/>
            </p:nvSpPr>
            <p:spPr>
              <a:xfrm>
                <a:off x="7582141" y="324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 name="Oval 13">
                <a:extLst>
                  <a:ext uri="{FF2B5EF4-FFF2-40B4-BE49-F238E27FC236}">
                    <a16:creationId xmlns:a16="http://schemas.microsoft.com/office/drawing/2014/main" id="{B3E0E272-C467-F195-530A-E29885927ABF}"/>
                  </a:ext>
                </a:extLst>
              </p:cNvPr>
              <p:cNvSpPr/>
              <p:nvPr/>
            </p:nvSpPr>
            <p:spPr>
              <a:xfrm>
                <a:off x="7582141" y="540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4">
                <a:extLst>
                  <a:ext uri="{FF2B5EF4-FFF2-40B4-BE49-F238E27FC236}">
                    <a16:creationId xmlns:a16="http://schemas.microsoft.com/office/drawing/2014/main" id="{235B91F2-1693-A75A-D415-3CF62A5F458D}"/>
                  </a:ext>
                </a:extLst>
              </p:cNvPr>
              <p:cNvSpPr/>
              <p:nvPr/>
            </p:nvSpPr>
            <p:spPr>
              <a:xfrm>
                <a:off x="7582141" y="486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 name="Oval 15">
                <a:extLst>
                  <a:ext uri="{FF2B5EF4-FFF2-40B4-BE49-F238E27FC236}">
                    <a16:creationId xmlns:a16="http://schemas.microsoft.com/office/drawing/2014/main" id="{FB9B9275-EDA4-46DC-4B3A-CCC5A2F33BC9}"/>
                  </a:ext>
                </a:extLst>
              </p:cNvPr>
              <p:cNvSpPr/>
              <p:nvPr/>
            </p:nvSpPr>
            <p:spPr>
              <a:xfrm>
                <a:off x="7582141" y="432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6">
                <a:extLst>
                  <a:ext uri="{FF2B5EF4-FFF2-40B4-BE49-F238E27FC236}">
                    <a16:creationId xmlns:a16="http://schemas.microsoft.com/office/drawing/2014/main" id="{F3020F20-4E44-2F5A-D7DF-E280F51992D3}"/>
                  </a:ext>
                </a:extLst>
              </p:cNvPr>
              <p:cNvSpPr/>
              <p:nvPr/>
            </p:nvSpPr>
            <p:spPr>
              <a:xfrm>
                <a:off x="7582141" y="378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6" name="Oval 19">
                <a:extLst>
                  <a:ext uri="{FF2B5EF4-FFF2-40B4-BE49-F238E27FC236}">
                    <a16:creationId xmlns:a16="http://schemas.microsoft.com/office/drawing/2014/main" id="{AEE04DE6-B976-B604-360F-E717C0CE3C8B}"/>
                  </a:ext>
                </a:extLst>
              </p:cNvPr>
              <p:cNvSpPr/>
              <p:nvPr/>
            </p:nvSpPr>
            <p:spPr>
              <a:xfrm>
                <a:off x="8662141" y="216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21">
                <a:extLst>
                  <a:ext uri="{FF2B5EF4-FFF2-40B4-BE49-F238E27FC236}">
                    <a16:creationId xmlns:a16="http://schemas.microsoft.com/office/drawing/2014/main" id="{C99274BD-550C-F0D1-4EC0-2EB0AB14265D}"/>
                  </a:ext>
                </a:extLst>
              </p:cNvPr>
              <p:cNvSpPr/>
              <p:nvPr/>
            </p:nvSpPr>
            <p:spPr>
              <a:xfrm>
                <a:off x="8662141" y="270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22">
                <a:extLst>
                  <a:ext uri="{FF2B5EF4-FFF2-40B4-BE49-F238E27FC236}">
                    <a16:creationId xmlns:a16="http://schemas.microsoft.com/office/drawing/2014/main" id="{17236663-6994-0C3B-F3BF-73B3399B7696}"/>
                  </a:ext>
                </a:extLst>
              </p:cNvPr>
              <p:cNvSpPr/>
              <p:nvPr/>
            </p:nvSpPr>
            <p:spPr>
              <a:xfrm>
                <a:off x="8662141" y="324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23">
                <a:extLst>
                  <a:ext uri="{FF2B5EF4-FFF2-40B4-BE49-F238E27FC236}">
                    <a16:creationId xmlns:a16="http://schemas.microsoft.com/office/drawing/2014/main" id="{05525198-73A1-5448-8F2F-4E1E4969A95E}"/>
                  </a:ext>
                </a:extLst>
              </p:cNvPr>
              <p:cNvSpPr/>
              <p:nvPr/>
            </p:nvSpPr>
            <p:spPr>
              <a:xfrm>
                <a:off x="8662141" y="540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24">
                <a:extLst>
                  <a:ext uri="{FF2B5EF4-FFF2-40B4-BE49-F238E27FC236}">
                    <a16:creationId xmlns:a16="http://schemas.microsoft.com/office/drawing/2014/main" id="{AD6EFB91-791A-6333-D770-A174F3A7FC21}"/>
                  </a:ext>
                </a:extLst>
              </p:cNvPr>
              <p:cNvSpPr/>
              <p:nvPr/>
            </p:nvSpPr>
            <p:spPr>
              <a:xfrm>
                <a:off x="8662141" y="486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5">
                <a:extLst>
                  <a:ext uri="{FF2B5EF4-FFF2-40B4-BE49-F238E27FC236}">
                    <a16:creationId xmlns:a16="http://schemas.microsoft.com/office/drawing/2014/main" id="{3F398A61-3D1B-8119-A0D3-A27CA5F9BF65}"/>
                  </a:ext>
                </a:extLst>
              </p:cNvPr>
              <p:cNvSpPr/>
              <p:nvPr/>
            </p:nvSpPr>
            <p:spPr>
              <a:xfrm>
                <a:off x="8662141" y="432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6">
                <a:extLst>
                  <a:ext uri="{FF2B5EF4-FFF2-40B4-BE49-F238E27FC236}">
                    <a16:creationId xmlns:a16="http://schemas.microsoft.com/office/drawing/2014/main" id="{79B78E8D-CB11-2D59-04D5-B6F5CD089B43}"/>
                  </a:ext>
                </a:extLst>
              </p:cNvPr>
              <p:cNvSpPr/>
              <p:nvPr/>
            </p:nvSpPr>
            <p:spPr>
              <a:xfrm>
                <a:off x="8662141" y="378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7">
                <a:extLst>
                  <a:ext uri="{FF2B5EF4-FFF2-40B4-BE49-F238E27FC236}">
                    <a16:creationId xmlns:a16="http://schemas.microsoft.com/office/drawing/2014/main" id="{D36EEF36-EBC4-650B-E730-55278C342F09}"/>
                  </a:ext>
                </a:extLst>
              </p:cNvPr>
              <p:cNvSpPr/>
              <p:nvPr/>
            </p:nvSpPr>
            <p:spPr>
              <a:xfrm>
                <a:off x="9742141" y="216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9">
                <a:extLst>
                  <a:ext uri="{FF2B5EF4-FFF2-40B4-BE49-F238E27FC236}">
                    <a16:creationId xmlns:a16="http://schemas.microsoft.com/office/drawing/2014/main" id="{D839E548-74E6-7339-2F43-B704942F45D1}"/>
                  </a:ext>
                </a:extLst>
              </p:cNvPr>
              <p:cNvSpPr/>
              <p:nvPr/>
            </p:nvSpPr>
            <p:spPr>
              <a:xfrm>
                <a:off x="9742141" y="270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30">
                <a:extLst>
                  <a:ext uri="{FF2B5EF4-FFF2-40B4-BE49-F238E27FC236}">
                    <a16:creationId xmlns:a16="http://schemas.microsoft.com/office/drawing/2014/main" id="{00BCECCB-6FBB-5055-6352-A96EFED38D87}"/>
                  </a:ext>
                </a:extLst>
              </p:cNvPr>
              <p:cNvSpPr/>
              <p:nvPr/>
            </p:nvSpPr>
            <p:spPr>
              <a:xfrm>
                <a:off x="9742141" y="324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31">
                <a:extLst>
                  <a:ext uri="{FF2B5EF4-FFF2-40B4-BE49-F238E27FC236}">
                    <a16:creationId xmlns:a16="http://schemas.microsoft.com/office/drawing/2014/main" id="{A7DE00C3-EB90-479C-1CFD-7B0C153796CB}"/>
                  </a:ext>
                </a:extLst>
              </p:cNvPr>
              <p:cNvSpPr/>
              <p:nvPr/>
            </p:nvSpPr>
            <p:spPr>
              <a:xfrm>
                <a:off x="9742141" y="540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2">
                <a:extLst>
                  <a:ext uri="{FF2B5EF4-FFF2-40B4-BE49-F238E27FC236}">
                    <a16:creationId xmlns:a16="http://schemas.microsoft.com/office/drawing/2014/main" id="{4DA81364-8A5A-A1DA-D6C0-C21DA425FF5F}"/>
                  </a:ext>
                </a:extLst>
              </p:cNvPr>
              <p:cNvSpPr/>
              <p:nvPr/>
            </p:nvSpPr>
            <p:spPr>
              <a:xfrm>
                <a:off x="9742141" y="486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33">
                <a:extLst>
                  <a:ext uri="{FF2B5EF4-FFF2-40B4-BE49-F238E27FC236}">
                    <a16:creationId xmlns:a16="http://schemas.microsoft.com/office/drawing/2014/main" id="{E1D89100-8D2C-9802-F5D7-CE4D27E0D21C}"/>
                  </a:ext>
                </a:extLst>
              </p:cNvPr>
              <p:cNvSpPr/>
              <p:nvPr/>
            </p:nvSpPr>
            <p:spPr>
              <a:xfrm>
                <a:off x="9742141" y="432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4">
                <a:extLst>
                  <a:ext uri="{FF2B5EF4-FFF2-40B4-BE49-F238E27FC236}">
                    <a16:creationId xmlns:a16="http://schemas.microsoft.com/office/drawing/2014/main" id="{943D7DE1-B312-9570-0A0A-AAE6F821E64D}"/>
                  </a:ext>
                </a:extLst>
              </p:cNvPr>
              <p:cNvSpPr/>
              <p:nvPr/>
            </p:nvSpPr>
            <p:spPr>
              <a:xfrm>
                <a:off x="9742141" y="378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35">
                <a:extLst>
                  <a:ext uri="{FF2B5EF4-FFF2-40B4-BE49-F238E27FC236}">
                    <a16:creationId xmlns:a16="http://schemas.microsoft.com/office/drawing/2014/main" id="{7D7D2228-BA7D-51B5-40AE-3CB692774FE2}"/>
                  </a:ext>
                </a:extLst>
              </p:cNvPr>
              <p:cNvSpPr/>
              <p:nvPr/>
            </p:nvSpPr>
            <p:spPr>
              <a:xfrm>
                <a:off x="10822141" y="216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7">
                <a:extLst>
                  <a:ext uri="{FF2B5EF4-FFF2-40B4-BE49-F238E27FC236}">
                    <a16:creationId xmlns:a16="http://schemas.microsoft.com/office/drawing/2014/main" id="{C370FFF9-3EA2-72D6-7701-943D1AC9603C}"/>
                  </a:ext>
                </a:extLst>
              </p:cNvPr>
              <p:cNvSpPr/>
              <p:nvPr/>
            </p:nvSpPr>
            <p:spPr>
              <a:xfrm>
                <a:off x="10822141" y="270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8">
                <a:extLst>
                  <a:ext uri="{FF2B5EF4-FFF2-40B4-BE49-F238E27FC236}">
                    <a16:creationId xmlns:a16="http://schemas.microsoft.com/office/drawing/2014/main" id="{43AB8B74-91B7-F3AF-52B7-9FD03087B585}"/>
                  </a:ext>
                </a:extLst>
              </p:cNvPr>
              <p:cNvSpPr/>
              <p:nvPr/>
            </p:nvSpPr>
            <p:spPr>
              <a:xfrm>
                <a:off x="10822141" y="324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9">
                <a:extLst>
                  <a:ext uri="{FF2B5EF4-FFF2-40B4-BE49-F238E27FC236}">
                    <a16:creationId xmlns:a16="http://schemas.microsoft.com/office/drawing/2014/main" id="{6FA94BC8-3FF4-8057-A2D3-854907C895AC}"/>
                  </a:ext>
                </a:extLst>
              </p:cNvPr>
              <p:cNvSpPr/>
              <p:nvPr/>
            </p:nvSpPr>
            <p:spPr>
              <a:xfrm>
                <a:off x="10822141" y="540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40">
                <a:extLst>
                  <a:ext uri="{FF2B5EF4-FFF2-40B4-BE49-F238E27FC236}">
                    <a16:creationId xmlns:a16="http://schemas.microsoft.com/office/drawing/2014/main" id="{A7131EDA-378F-3631-FA3E-25BAE53D52E4}"/>
                  </a:ext>
                </a:extLst>
              </p:cNvPr>
              <p:cNvSpPr/>
              <p:nvPr/>
            </p:nvSpPr>
            <p:spPr>
              <a:xfrm>
                <a:off x="10822141" y="486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41">
                <a:extLst>
                  <a:ext uri="{FF2B5EF4-FFF2-40B4-BE49-F238E27FC236}">
                    <a16:creationId xmlns:a16="http://schemas.microsoft.com/office/drawing/2014/main" id="{B29DDE0E-9E36-AF6D-DCD4-34B1DF338009}"/>
                  </a:ext>
                </a:extLst>
              </p:cNvPr>
              <p:cNvSpPr/>
              <p:nvPr/>
            </p:nvSpPr>
            <p:spPr>
              <a:xfrm>
                <a:off x="10822141" y="432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42">
                <a:extLst>
                  <a:ext uri="{FF2B5EF4-FFF2-40B4-BE49-F238E27FC236}">
                    <a16:creationId xmlns:a16="http://schemas.microsoft.com/office/drawing/2014/main" id="{6CB665D4-598C-8349-8F18-6C9F9F0C6B2D}"/>
                  </a:ext>
                </a:extLst>
              </p:cNvPr>
              <p:cNvSpPr/>
              <p:nvPr/>
            </p:nvSpPr>
            <p:spPr>
              <a:xfrm>
                <a:off x="10822141" y="378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Gerade Verbindung 44">
                <a:extLst>
                  <a:ext uri="{FF2B5EF4-FFF2-40B4-BE49-F238E27FC236}">
                    <a16:creationId xmlns:a16="http://schemas.microsoft.com/office/drawing/2014/main" id="{AE558C5E-3E5A-3C59-94B4-4BC15A142B62}"/>
                  </a:ext>
                </a:extLst>
              </p:cNvPr>
              <p:cNvCxnSpPr>
                <a:stCxn id="10" idx="6"/>
                <a:endCxn id="17" idx="2"/>
              </p:cNvCxnSpPr>
              <p:nvPr/>
            </p:nvCxnSpPr>
            <p:spPr>
              <a:xfrm>
                <a:off x="7834141" y="282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38" name="Gerade Verbindung 46">
                <a:extLst>
                  <a:ext uri="{FF2B5EF4-FFF2-40B4-BE49-F238E27FC236}">
                    <a16:creationId xmlns:a16="http://schemas.microsoft.com/office/drawing/2014/main" id="{FD8E3DEA-C92E-1FDB-AFFD-23079BAC1C96}"/>
                  </a:ext>
                </a:extLst>
              </p:cNvPr>
              <p:cNvCxnSpPr>
                <a:stCxn id="11" idx="6"/>
                <a:endCxn id="18" idx="2"/>
              </p:cNvCxnSpPr>
              <p:nvPr/>
            </p:nvCxnSpPr>
            <p:spPr>
              <a:xfrm>
                <a:off x="7834141" y="336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39" name="Gerade Verbindung 48">
                <a:extLst>
                  <a:ext uri="{FF2B5EF4-FFF2-40B4-BE49-F238E27FC236}">
                    <a16:creationId xmlns:a16="http://schemas.microsoft.com/office/drawing/2014/main" id="{B18A83CD-AB9C-27B4-651A-A4AD6EDAB05C}"/>
                  </a:ext>
                </a:extLst>
              </p:cNvPr>
              <p:cNvCxnSpPr>
                <a:stCxn id="15" idx="6"/>
                <a:endCxn id="21" idx="2"/>
              </p:cNvCxnSpPr>
              <p:nvPr/>
            </p:nvCxnSpPr>
            <p:spPr>
              <a:xfrm>
                <a:off x="7834141" y="3906000"/>
                <a:ext cx="828000" cy="540000"/>
              </a:xfrm>
              <a:prstGeom prst="line">
                <a:avLst/>
              </a:prstGeom>
              <a:ln/>
            </p:spPr>
            <p:style>
              <a:lnRef idx="3">
                <a:schemeClr val="dk1"/>
              </a:lnRef>
              <a:fillRef idx="0">
                <a:schemeClr val="dk1"/>
              </a:fillRef>
              <a:effectRef idx="2">
                <a:schemeClr val="dk1"/>
              </a:effectRef>
              <a:fontRef idx="minor">
                <a:schemeClr val="tx1"/>
              </a:fontRef>
            </p:style>
          </p:cxnSp>
          <p:cxnSp>
            <p:nvCxnSpPr>
              <p:cNvPr id="40" name="Gerade Verbindung 49">
                <a:extLst>
                  <a:ext uri="{FF2B5EF4-FFF2-40B4-BE49-F238E27FC236}">
                    <a16:creationId xmlns:a16="http://schemas.microsoft.com/office/drawing/2014/main" id="{AFDCC500-605C-42EA-5F6E-89E33F48E417}"/>
                  </a:ext>
                </a:extLst>
              </p:cNvPr>
              <p:cNvCxnSpPr>
                <a:cxnSpLocks/>
                <a:stCxn id="10" idx="6"/>
                <a:endCxn id="16" idx="2"/>
              </p:cNvCxnSpPr>
              <p:nvPr/>
            </p:nvCxnSpPr>
            <p:spPr>
              <a:xfrm flipV="1">
                <a:off x="7834141" y="2286000"/>
                <a:ext cx="828000" cy="540000"/>
              </a:xfrm>
              <a:prstGeom prst="line">
                <a:avLst/>
              </a:prstGeom>
              <a:ln/>
            </p:spPr>
            <p:style>
              <a:lnRef idx="3">
                <a:schemeClr val="dk1"/>
              </a:lnRef>
              <a:fillRef idx="0">
                <a:schemeClr val="dk1"/>
              </a:fillRef>
              <a:effectRef idx="2">
                <a:schemeClr val="dk1"/>
              </a:effectRef>
              <a:fontRef idx="minor">
                <a:schemeClr val="tx1"/>
              </a:fontRef>
            </p:style>
          </p:cxnSp>
          <p:cxnSp>
            <p:nvCxnSpPr>
              <p:cNvPr id="41" name="Gerade Verbindung 50">
                <a:extLst>
                  <a:ext uri="{FF2B5EF4-FFF2-40B4-BE49-F238E27FC236}">
                    <a16:creationId xmlns:a16="http://schemas.microsoft.com/office/drawing/2014/main" id="{22329C9A-41D6-07B9-CA9F-10D58C7FBA1B}"/>
                  </a:ext>
                </a:extLst>
              </p:cNvPr>
              <p:cNvCxnSpPr>
                <a:cxnSpLocks/>
                <a:stCxn id="15" idx="6"/>
                <a:endCxn id="22" idx="2"/>
              </p:cNvCxnSpPr>
              <p:nvPr/>
            </p:nvCxnSpPr>
            <p:spPr>
              <a:xfrm>
                <a:off x="7834141" y="390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42" name="Gerade Verbindung 51">
                <a:extLst>
                  <a:ext uri="{FF2B5EF4-FFF2-40B4-BE49-F238E27FC236}">
                    <a16:creationId xmlns:a16="http://schemas.microsoft.com/office/drawing/2014/main" id="{C1F81F78-060E-3E93-3FDF-021CD0E821E6}"/>
                  </a:ext>
                </a:extLst>
              </p:cNvPr>
              <p:cNvCxnSpPr>
                <a:cxnSpLocks/>
                <a:stCxn id="16" idx="6"/>
                <a:endCxn id="23" idx="2"/>
              </p:cNvCxnSpPr>
              <p:nvPr/>
            </p:nvCxnSpPr>
            <p:spPr>
              <a:xfrm>
                <a:off x="8914141" y="228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43" name="Gerade Verbindung 52">
                <a:extLst>
                  <a:ext uri="{FF2B5EF4-FFF2-40B4-BE49-F238E27FC236}">
                    <a16:creationId xmlns:a16="http://schemas.microsoft.com/office/drawing/2014/main" id="{A3D3A892-FFC4-6922-0EB5-26F76268A64B}"/>
                  </a:ext>
                </a:extLst>
              </p:cNvPr>
              <p:cNvCxnSpPr>
                <a:cxnSpLocks/>
                <a:stCxn id="17" idx="6"/>
                <a:endCxn id="24" idx="2"/>
              </p:cNvCxnSpPr>
              <p:nvPr/>
            </p:nvCxnSpPr>
            <p:spPr>
              <a:xfrm>
                <a:off x="8914141" y="282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44" name="Gerade Verbindung 53">
                <a:extLst>
                  <a:ext uri="{FF2B5EF4-FFF2-40B4-BE49-F238E27FC236}">
                    <a16:creationId xmlns:a16="http://schemas.microsoft.com/office/drawing/2014/main" id="{1337FAC1-B86E-DAE3-5678-B0457B883A7B}"/>
                  </a:ext>
                </a:extLst>
              </p:cNvPr>
              <p:cNvCxnSpPr>
                <a:cxnSpLocks/>
                <a:stCxn id="20" idx="6"/>
                <a:endCxn id="26" idx="2"/>
              </p:cNvCxnSpPr>
              <p:nvPr/>
            </p:nvCxnSpPr>
            <p:spPr>
              <a:xfrm>
                <a:off x="8914141" y="4986000"/>
                <a:ext cx="828000" cy="540000"/>
              </a:xfrm>
              <a:prstGeom prst="line">
                <a:avLst/>
              </a:prstGeom>
              <a:ln/>
            </p:spPr>
            <p:style>
              <a:lnRef idx="3">
                <a:schemeClr val="dk1"/>
              </a:lnRef>
              <a:fillRef idx="0">
                <a:schemeClr val="dk1"/>
              </a:fillRef>
              <a:effectRef idx="2">
                <a:schemeClr val="dk1"/>
              </a:effectRef>
              <a:fontRef idx="minor">
                <a:schemeClr val="tx1"/>
              </a:fontRef>
            </p:style>
          </p:cxnSp>
          <p:cxnSp>
            <p:nvCxnSpPr>
              <p:cNvPr id="45" name="Gerade Verbindung 54">
                <a:extLst>
                  <a:ext uri="{FF2B5EF4-FFF2-40B4-BE49-F238E27FC236}">
                    <a16:creationId xmlns:a16="http://schemas.microsoft.com/office/drawing/2014/main" id="{A84340FE-C2C0-7E95-0CA2-82E047FBAD3E}"/>
                  </a:ext>
                </a:extLst>
              </p:cNvPr>
              <p:cNvCxnSpPr>
                <a:cxnSpLocks/>
                <a:stCxn id="20" idx="6"/>
                <a:endCxn id="27" idx="2"/>
              </p:cNvCxnSpPr>
              <p:nvPr/>
            </p:nvCxnSpPr>
            <p:spPr>
              <a:xfrm>
                <a:off x="8914141" y="498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46" name="Gerade Verbindung 55">
                <a:extLst>
                  <a:ext uri="{FF2B5EF4-FFF2-40B4-BE49-F238E27FC236}">
                    <a16:creationId xmlns:a16="http://schemas.microsoft.com/office/drawing/2014/main" id="{8B77E80F-0BFE-BB86-E41B-4CC2FDF8EF2A}"/>
                  </a:ext>
                </a:extLst>
              </p:cNvPr>
              <p:cNvCxnSpPr>
                <a:cxnSpLocks/>
                <a:stCxn id="12" idx="6"/>
                <a:endCxn id="19" idx="2"/>
              </p:cNvCxnSpPr>
              <p:nvPr/>
            </p:nvCxnSpPr>
            <p:spPr>
              <a:xfrm>
                <a:off x="7834141" y="552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47" name="Gerade Verbindung 56">
                <a:extLst>
                  <a:ext uri="{FF2B5EF4-FFF2-40B4-BE49-F238E27FC236}">
                    <a16:creationId xmlns:a16="http://schemas.microsoft.com/office/drawing/2014/main" id="{325F209F-41C5-3C72-43CD-D69B4098BFED}"/>
                  </a:ext>
                </a:extLst>
              </p:cNvPr>
              <p:cNvCxnSpPr>
                <a:cxnSpLocks/>
                <a:stCxn id="20" idx="6"/>
                <a:endCxn id="28" idx="2"/>
              </p:cNvCxnSpPr>
              <p:nvPr/>
            </p:nvCxnSpPr>
            <p:spPr>
              <a:xfrm flipV="1">
                <a:off x="8914141" y="4446000"/>
                <a:ext cx="828000" cy="540000"/>
              </a:xfrm>
              <a:prstGeom prst="line">
                <a:avLst/>
              </a:prstGeom>
              <a:ln/>
            </p:spPr>
            <p:style>
              <a:lnRef idx="3">
                <a:schemeClr val="dk1"/>
              </a:lnRef>
              <a:fillRef idx="0">
                <a:schemeClr val="dk1"/>
              </a:fillRef>
              <a:effectRef idx="2">
                <a:schemeClr val="dk1"/>
              </a:effectRef>
              <a:fontRef idx="minor">
                <a:schemeClr val="tx1"/>
              </a:fontRef>
            </p:style>
          </p:cxnSp>
          <p:cxnSp>
            <p:nvCxnSpPr>
              <p:cNvPr id="48" name="Gerade Verbindung 57">
                <a:extLst>
                  <a:ext uri="{FF2B5EF4-FFF2-40B4-BE49-F238E27FC236}">
                    <a16:creationId xmlns:a16="http://schemas.microsoft.com/office/drawing/2014/main" id="{6B800B29-2A34-7110-4BD4-00F77E041637}"/>
                  </a:ext>
                </a:extLst>
              </p:cNvPr>
              <p:cNvCxnSpPr>
                <a:cxnSpLocks/>
                <a:stCxn id="13" idx="6"/>
                <a:endCxn id="20" idx="2"/>
              </p:cNvCxnSpPr>
              <p:nvPr/>
            </p:nvCxnSpPr>
            <p:spPr>
              <a:xfrm>
                <a:off x="7834141" y="498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49" name="Gerade Verbindung 77">
                <a:extLst>
                  <a:ext uri="{FF2B5EF4-FFF2-40B4-BE49-F238E27FC236}">
                    <a16:creationId xmlns:a16="http://schemas.microsoft.com/office/drawing/2014/main" id="{B00245C2-7189-5613-170C-2385326FE7FD}"/>
                  </a:ext>
                </a:extLst>
              </p:cNvPr>
              <p:cNvCxnSpPr>
                <a:cxnSpLocks/>
                <a:stCxn id="18" idx="6"/>
                <a:endCxn id="25" idx="2"/>
              </p:cNvCxnSpPr>
              <p:nvPr/>
            </p:nvCxnSpPr>
            <p:spPr>
              <a:xfrm>
                <a:off x="8914141" y="336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50" name="Gerade Verbindung 78">
                <a:extLst>
                  <a:ext uri="{FF2B5EF4-FFF2-40B4-BE49-F238E27FC236}">
                    <a16:creationId xmlns:a16="http://schemas.microsoft.com/office/drawing/2014/main" id="{A715321D-54C3-F2D6-12F1-4F710B280B09}"/>
                  </a:ext>
                </a:extLst>
              </p:cNvPr>
              <p:cNvCxnSpPr>
                <a:cxnSpLocks/>
                <a:stCxn id="22" idx="6"/>
                <a:endCxn id="29" idx="2"/>
              </p:cNvCxnSpPr>
              <p:nvPr/>
            </p:nvCxnSpPr>
            <p:spPr>
              <a:xfrm>
                <a:off x="8914141" y="390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51" name="Gerade Verbindung 85">
                <a:extLst>
                  <a:ext uri="{FF2B5EF4-FFF2-40B4-BE49-F238E27FC236}">
                    <a16:creationId xmlns:a16="http://schemas.microsoft.com/office/drawing/2014/main" id="{884FFEC5-AC7D-9500-D82D-B4532F3D337A}"/>
                  </a:ext>
                </a:extLst>
              </p:cNvPr>
              <p:cNvCxnSpPr>
                <a:cxnSpLocks/>
                <a:stCxn id="23" idx="6"/>
                <a:endCxn id="30" idx="2"/>
              </p:cNvCxnSpPr>
              <p:nvPr/>
            </p:nvCxnSpPr>
            <p:spPr>
              <a:xfrm>
                <a:off x="9994141" y="228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52" name="Gerade Verbindung 86">
                <a:extLst>
                  <a:ext uri="{FF2B5EF4-FFF2-40B4-BE49-F238E27FC236}">
                    <a16:creationId xmlns:a16="http://schemas.microsoft.com/office/drawing/2014/main" id="{3E337E08-B761-1E5D-6294-463A66C6D7E6}"/>
                  </a:ext>
                </a:extLst>
              </p:cNvPr>
              <p:cNvCxnSpPr>
                <a:cxnSpLocks/>
                <a:stCxn id="27" idx="6"/>
                <a:endCxn id="34" idx="2"/>
              </p:cNvCxnSpPr>
              <p:nvPr/>
            </p:nvCxnSpPr>
            <p:spPr>
              <a:xfrm>
                <a:off x="9994141" y="498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53" name="Gerade Verbindung 87">
                <a:extLst>
                  <a:ext uri="{FF2B5EF4-FFF2-40B4-BE49-F238E27FC236}">
                    <a16:creationId xmlns:a16="http://schemas.microsoft.com/office/drawing/2014/main" id="{84241AD7-7F90-0D51-CF25-EC4E2D4C8957}"/>
                  </a:ext>
                </a:extLst>
              </p:cNvPr>
              <p:cNvCxnSpPr>
                <a:cxnSpLocks/>
                <a:stCxn id="25" idx="6"/>
                <a:endCxn id="32" idx="2"/>
              </p:cNvCxnSpPr>
              <p:nvPr/>
            </p:nvCxnSpPr>
            <p:spPr>
              <a:xfrm>
                <a:off x="9994141" y="336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54" name="Gerade Verbindung 88">
                <a:extLst>
                  <a:ext uri="{FF2B5EF4-FFF2-40B4-BE49-F238E27FC236}">
                    <a16:creationId xmlns:a16="http://schemas.microsoft.com/office/drawing/2014/main" id="{DA686AEC-C7C8-4862-9800-229A73687CB2}"/>
                  </a:ext>
                </a:extLst>
              </p:cNvPr>
              <p:cNvCxnSpPr>
                <a:cxnSpLocks/>
                <a:stCxn id="28" idx="6"/>
                <a:endCxn id="36" idx="2"/>
              </p:cNvCxnSpPr>
              <p:nvPr/>
            </p:nvCxnSpPr>
            <p:spPr>
              <a:xfrm flipV="1">
                <a:off x="9994141" y="3906000"/>
                <a:ext cx="828000" cy="540000"/>
              </a:xfrm>
              <a:prstGeom prst="line">
                <a:avLst/>
              </a:prstGeom>
              <a:ln/>
            </p:spPr>
            <p:style>
              <a:lnRef idx="3">
                <a:schemeClr val="dk1"/>
              </a:lnRef>
              <a:fillRef idx="0">
                <a:schemeClr val="dk1"/>
              </a:fillRef>
              <a:effectRef idx="2">
                <a:schemeClr val="dk1"/>
              </a:effectRef>
              <a:fontRef idx="minor">
                <a:schemeClr val="tx1"/>
              </a:fontRef>
            </p:style>
          </p:cxnSp>
          <p:cxnSp>
            <p:nvCxnSpPr>
              <p:cNvPr id="55" name="Gerade Verbindung 89">
                <a:extLst>
                  <a:ext uri="{FF2B5EF4-FFF2-40B4-BE49-F238E27FC236}">
                    <a16:creationId xmlns:a16="http://schemas.microsoft.com/office/drawing/2014/main" id="{B5D22DF0-50EE-708E-37C1-1F92C8A462A5}"/>
                  </a:ext>
                </a:extLst>
              </p:cNvPr>
              <p:cNvCxnSpPr>
                <a:cxnSpLocks/>
                <a:stCxn id="28" idx="6"/>
                <a:endCxn id="35" idx="2"/>
              </p:cNvCxnSpPr>
              <p:nvPr/>
            </p:nvCxnSpPr>
            <p:spPr>
              <a:xfrm>
                <a:off x="9994141" y="444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56" name="Gerade Verbindung 90">
                <a:extLst>
                  <a:ext uri="{FF2B5EF4-FFF2-40B4-BE49-F238E27FC236}">
                    <a16:creationId xmlns:a16="http://schemas.microsoft.com/office/drawing/2014/main" id="{0FED5CF6-90EC-3D82-35A7-56D337B6A9C8}"/>
                  </a:ext>
                </a:extLst>
              </p:cNvPr>
              <p:cNvCxnSpPr>
                <a:cxnSpLocks/>
                <a:stCxn id="24" idx="6"/>
                <a:endCxn id="31" idx="2"/>
              </p:cNvCxnSpPr>
              <p:nvPr/>
            </p:nvCxnSpPr>
            <p:spPr>
              <a:xfrm>
                <a:off x="9994141" y="282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57" name="Gerade Verbindung 104">
                <a:extLst>
                  <a:ext uri="{FF2B5EF4-FFF2-40B4-BE49-F238E27FC236}">
                    <a16:creationId xmlns:a16="http://schemas.microsoft.com/office/drawing/2014/main" id="{35E32E77-1FC3-5CD3-454D-FC8F29D82AED}"/>
                  </a:ext>
                </a:extLst>
              </p:cNvPr>
              <p:cNvCxnSpPr>
                <a:cxnSpLocks/>
                <a:stCxn id="26" idx="6"/>
                <a:endCxn id="33" idx="2"/>
              </p:cNvCxnSpPr>
              <p:nvPr/>
            </p:nvCxnSpPr>
            <p:spPr>
              <a:xfrm>
                <a:off x="9994141" y="5526000"/>
                <a:ext cx="828000" cy="0"/>
              </a:xfrm>
              <a:prstGeom prst="line">
                <a:avLst/>
              </a:prstGeom>
              <a:ln/>
            </p:spPr>
            <p:style>
              <a:lnRef idx="3">
                <a:schemeClr val="dk1"/>
              </a:lnRef>
              <a:fillRef idx="0">
                <a:schemeClr val="dk1"/>
              </a:fillRef>
              <a:effectRef idx="2">
                <a:schemeClr val="dk1"/>
              </a:effectRef>
              <a:fontRef idx="minor">
                <a:schemeClr val="tx1"/>
              </a:fontRef>
            </p:style>
          </p:cxnSp>
          <p:sp>
            <p:nvSpPr>
              <p:cNvPr id="58" name="Textfeld 107">
                <a:extLst>
                  <a:ext uri="{FF2B5EF4-FFF2-40B4-BE49-F238E27FC236}">
                    <a16:creationId xmlns:a16="http://schemas.microsoft.com/office/drawing/2014/main" id="{5D3DA8C0-3AF9-95CC-4E0D-E908CF34CC6C}"/>
                  </a:ext>
                </a:extLst>
              </p:cNvPr>
              <p:cNvSpPr txBox="1"/>
              <p:nvPr/>
            </p:nvSpPr>
            <p:spPr>
              <a:xfrm rot="16200000">
                <a:off x="6240844" y="4556494"/>
                <a:ext cx="2063385" cy="369332"/>
              </a:xfrm>
              <a:prstGeom prst="rect">
                <a:avLst/>
              </a:prstGeom>
              <a:noFill/>
            </p:spPr>
            <p:txBody>
              <a:bodyPr wrap="none" rtlCol="0">
                <a:spAutoFit/>
              </a:bodyPr>
              <a:lstStyle/>
              <a:p>
                <a:r>
                  <a:rPr lang="en-US" dirty="0"/>
                  <a:t>population size (2)N</a:t>
                </a:r>
              </a:p>
            </p:txBody>
          </p:sp>
          <p:cxnSp>
            <p:nvCxnSpPr>
              <p:cNvPr id="59" name="Gerade Verbindung mit Pfeil 109">
                <a:extLst>
                  <a:ext uri="{FF2B5EF4-FFF2-40B4-BE49-F238E27FC236}">
                    <a16:creationId xmlns:a16="http://schemas.microsoft.com/office/drawing/2014/main" id="{830189E8-CE6E-3544-3143-6A7667A77D09}"/>
                  </a:ext>
                </a:extLst>
              </p:cNvPr>
              <p:cNvCxnSpPr>
                <a:cxnSpLocks/>
              </p:cNvCxnSpPr>
              <p:nvPr/>
            </p:nvCxnSpPr>
            <p:spPr>
              <a:xfrm>
                <a:off x="7272536" y="5882185"/>
                <a:ext cx="408126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0" name="Oval 5">
                <a:extLst>
                  <a:ext uri="{FF2B5EF4-FFF2-40B4-BE49-F238E27FC236}">
                    <a16:creationId xmlns:a16="http://schemas.microsoft.com/office/drawing/2014/main" id="{707AD1C8-8103-5BD9-B683-63BDE83668E3}"/>
                  </a:ext>
                </a:extLst>
              </p:cNvPr>
              <p:cNvSpPr/>
              <p:nvPr/>
            </p:nvSpPr>
            <p:spPr>
              <a:xfrm>
                <a:off x="7579993" y="162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
                <a:extLst>
                  <a:ext uri="{FF2B5EF4-FFF2-40B4-BE49-F238E27FC236}">
                    <a16:creationId xmlns:a16="http://schemas.microsoft.com/office/drawing/2014/main" id="{4AB5F8DC-D36C-4C3A-E828-15F66A3BF34E}"/>
                  </a:ext>
                </a:extLst>
              </p:cNvPr>
              <p:cNvSpPr/>
              <p:nvPr/>
            </p:nvSpPr>
            <p:spPr>
              <a:xfrm>
                <a:off x="8659993" y="162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7">
                <a:extLst>
                  <a:ext uri="{FF2B5EF4-FFF2-40B4-BE49-F238E27FC236}">
                    <a16:creationId xmlns:a16="http://schemas.microsoft.com/office/drawing/2014/main" id="{52A7A13F-C88A-C8D1-9BB5-4A793132F4C3}"/>
                  </a:ext>
                </a:extLst>
              </p:cNvPr>
              <p:cNvSpPr/>
              <p:nvPr/>
            </p:nvSpPr>
            <p:spPr>
              <a:xfrm>
                <a:off x="9739993" y="162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8">
                <a:extLst>
                  <a:ext uri="{FF2B5EF4-FFF2-40B4-BE49-F238E27FC236}">
                    <a16:creationId xmlns:a16="http://schemas.microsoft.com/office/drawing/2014/main" id="{968AE24D-B5C5-FCC5-42DE-0793608F411F}"/>
                  </a:ext>
                </a:extLst>
              </p:cNvPr>
              <p:cNvSpPr/>
              <p:nvPr/>
            </p:nvSpPr>
            <p:spPr>
              <a:xfrm>
                <a:off x="10819993" y="162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Gerade Verbindung 10">
                <a:extLst>
                  <a:ext uri="{FF2B5EF4-FFF2-40B4-BE49-F238E27FC236}">
                    <a16:creationId xmlns:a16="http://schemas.microsoft.com/office/drawing/2014/main" id="{C58955A5-033A-98ED-96B3-BDD84F46A531}"/>
                  </a:ext>
                </a:extLst>
              </p:cNvPr>
              <p:cNvCxnSpPr>
                <a:cxnSpLocks/>
                <a:stCxn id="61" idx="6"/>
                <a:endCxn id="62" idx="2"/>
              </p:cNvCxnSpPr>
              <p:nvPr/>
            </p:nvCxnSpPr>
            <p:spPr>
              <a:xfrm>
                <a:off x="8911993" y="174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65" name="Gerade Verbindung 17">
                <a:extLst>
                  <a:ext uri="{FF2B5EF4-FFF2-40B4-BE49-F238E27FC236}">
                    <a16:creationId xmlns:a16="http://schemas.microsoft.com/office/drawing/2014/main" id="{7042EFDE-B3B1-91A9-2C9B-9D419AAF00D9}"/>
                  </a:ext>
                </a:extLst>
              </p:cNvPr>
              <p:cNvCxnSpPr>
                <a:cxnSpLocks/>
                <a:stCxn id="62" idx="6"/>
                <a:endCxn id="63" idx="2"/>
              </p:cNvCxnSpPr>
              <p:nvPr/>
            </p:nvCxnSpPr>
            <p:spPr>
              <a:xfrm>
                <a:off x="9991993" y="174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66" name="Gerade Verbindung 18">
                <a:extLst>
                  <a:ext uri="{FF2B5EF4-FFF2-40B4-BE49-F238E27FC236}">
                    <a16:creationId xmlns:a16="http://schemas.microsoft.com/office/drawing/2014/main" id="{A16134DC-423B-2F0D-8CE4-D91D846AF80E}"/>
                  </a:ext>
                </a:extLst>
              </p:cNvPr>
              <p:cNvCxnSpPr>
                <a:cxnSpLocks/>
                <a:stCxn id="60" idx="6"/>
                <a:endCxn id="61" idx="2"/>
              </p:cNvCxnSpPr>
              <p:nvPr/>
            </p:nvCxnSpPr>
            <p:spPr>
              <a:xfrm>
                <a:off x="7831993" y="1746000"/>
                <a:ext cx="828000" cy="0"/>
              </a:xfrm>
              <a:prstGeom prst="line">
                <a:avLst/>
              </a:prstGeom>
              <a:ln/>
            </p:spPr>
            <p:style>
              <a:lnRef idx="3">
                <a:schemeClr val="dk1"/>
              </a:lnRef>
              <a:fillRef idx="0">
                <a:schemeClr val="dk1"/>
              </a:fillRef>
              <a:effectRef idx="2">
                <a:schemeClr val="dk1"/>
              </a:effectRef>
              <a:fontRef idx="minor">
                <a:schemeClr val="tx1"/>
              </a:fontRef>
            </p:style>
          </p:cxnSp>
          <p:sp>
            <p:nvSpPr>
              <p:cNvPr id="67" name="Oval 36">
                <a:extLst>
                  <a:ext uri="{FF2B5EF4-FFF2-40B4-BE49-F238E27FC236}">
                    <a16:creationId xmlns:a16="http://schemas.microsoft.com/office/drawing/2014/main" id="{4803F846-7358-8892-F5C2-55CDA25EBC14}"/>
                  </a:ext>
                </a:extLst>
              </p:cNvPr>
              <p:cNvSpPr/>
              <p:nvPr/>
            </p:nvSpPr>
            <p:spPr>
              <a:xfrm>
                <a:off x="7416000" y="1548000"/>
                <a:ext cx="550328" cy="91419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43">
                <a:extLst>
                  <a:ext uri="{FF2B5EF4-FFF2-40B4-BE49-F238E27FC236}">
                    <a16:creationId xmlns:a16="http://schemas.microsoft.com/office/drawing/2014/main" id="{015B6F4A-73F2-1E6A-5DE7-02FA0EB57229}"/>
                  </a:ext>
                </a:extLst>
              </p:cNvPr>
              <p:cNvSpPr/>
              <p:nvPr/>
            </p:nvSpPr>
            <p:spPr>
              <a:xfrm>
                <a:off x="7416000" y="2628000"/>
                <a:ext cx="550328" cy="91419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45">
                <a:extLst>
                  <a:ext uri="{FF2B5EF4-FFF2-40B4-BE49-F238E27FC236}">
                    <a16:creationId xmlns:a16="http://schemas.microsoft.com/office/drawing/2014/main" id="{AED94905-8D06-61A2-1CA0-33E1A3E25DDA}"/>
                  </a:ext>
                </a:extLst>
              </p:cNvPr>
              <p:cNvSpPr/>
              <p:nvPr/>
            </p:nvSpPr>
            <p:spPr>
              <a:xfrm>
                <a:off x="7416000" y="3708000"/>
                <a:ext cx="550328" cy="91419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47">
                <a:extLst>
                  <a:ext uri="{FF2B5EF4-FFF2-40B4-BE49-F238E27FC236}">
                    <a16:creationId xmlns:a16="http://schemas.microsoft.com/office/drawing/2014/main" id="{2AB1C1DB-B072-0BD4-AA88-00AE2B9D3EC1}"/>
                  </a:ext>
                </a:extLst>
              </p:cNvPr>
              <p:cNvSpPr/>
              <p:nvPr/>
            </p:nvSpPr>
            <p:spPr>
              <a:xfrm>
                <a:off x="7416000" y="4788000"/>
                <a:ext cx="550328" cy="91419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aphicFrame>
        <p:nvGraphicFramePr>
          <p:cNvPr id="72" name="表格 71">
            <a:extLst>
              <a:ext uri="{FF2B5EF4-FFF2-40B4-BE49-F238E27FC236}">
                <a16:creationId xmlns:a16="http://schemas.microsoft.com/office/drawing/2014/main" id="{AB546B98-152D-37C1-54C2-74ED403239DC}"/>
              </a:ext>
            </a:extLst>
          </p:cNvPr>
          <p:cNvGraphicFramePr>
            <a:graphicFrameLocks noGrp="1"/>
          </p:cNvGraphicFramePr>
          <p:nvPr/>
        </p:nvGraphicFramePr>
        <p:xfrm>
          <a:off x="991026" y="3769081"/>
          <a:ext cx="4978809" cy="1920240"/>
        </p:xfrm>
        <a:graphic>
          <a:graphicData uri="http://schemas.openxmlformats.org/drawingml/2006/table">
            <a:tbl>
              <a:tblPr firstRow="1" bandRow="1">
                <a:tableStyleId>{793D81CF-94F2-401A-BA57-92F5A7B2D0C5}</a:tableStyleId>
              </a:tblPr>
              <a:tblGrid>
                <a:gridCol w="1659603">
                  <a:extLst>
                    <a:ext uri="{9D8B030D-6E8A-4147-A177-3AD203B41FA5}">
                      <a16:colId xmlns:a16="http://schemas.microsoft.com/office/drawing/2014/main" val="2340904454"/>
                    </a:ext>
                  </a:extLst>
                </a:gridCol>
                <a:gridCol w="1659603">
                  <a:extLst>
                    <a:ext uri="{9D8B030D-6E8A-4147-A177-3AD203B41FA5}">
                      <a16:colId xmlns:a16="http://schemas.microsoft.com/office/drawing/2014/main" val="2956588484"/>
                    </a:ext>
                  </a:extLst>
                </a:gridCol>
                <a:gridCol w="1659603">
                  <a:extLst>
                    <a:ext uri="{9D8B030D-6E8A-4147-A177-3AD203B41FA5}">
                      <a16:colId xmlns:a16="http://schemas.microsoft.com/office/drawing/2014/main" val="706290444"/>
                    </a:ext>
                  </a:extLst>
                </a:gridCol>
              </a:tblGrid>
              <a:tr h="477804">
                <a:tc>
                  <a:txBody>
                    <a:bodyPr/>
                    <a:lstStyle/>
                    <a:p>
                      <a:endParaRPr lang="en-US" dirty="0"/>
                    </a:p>
                  </a:txBody>
                  <a:tcPr/>
                </a:tc>
                <a:tc>
                  <a:txBody>
                    <a:bodyPr/>
                    <a:lstStyle/>
                    <a:p>
                      <a:r>
                        <a:rPr lang="en-US" dirty="0"/>
                        <a:t>Wright-Fisher model</a:t>
                      </a:r>
                    </a:p>
                  </a:txBody>
                  <a:tcPr/>
                </a:tc>
                <a:tc>
                  <a:txBody>
                    <a:bodyPr/>
                    <a:lstStyle/>
                    <a:p>
                      <a:r>
                        <a:rPr lang="en-US" dirty="0"/>
                        <a:t>Moran model</a:t>
                      </a:r>
                    </a:p>
                  </a:txBody>
                  <a:tcPr/>
                </a:tc>
                <a:extLst>
                  <a:ext uri="{0D108BD9-81ED-4DB2-BD59-A6C34878D82A}">
                    <a16:rowId xmlns:a16="http://schemas.microsoft.com/office/drawing/2014/main" val="786981525"/>
                  </a:ext>
                </a:extLst>
              </a:tr>
              <a:tr h="477804">
                <a:tc>
                  <a:txBody>
                    <a:bodyPr/>
                    <a:lstStyle/>
                    <a:p>
                      <a:r>
                        <a:rPr lang="en-US" dirty="0"/>
                        <a:t>Generation time</a:t>
                      </a:r>
                    </a:p>
                  </a:txBody>
                  <a:tcPr/>
                </a:tc>
                <a:tc>
                  <a:txBody>
                    <a:bodyPr/>
                    <a:lstStyle/>
                    <a:p>
                      <a:r>
                        <a:rPr lang="en-US" dirty="0"/>
                        <a:t>Non-overlapping</a:t>
                      </a:r>
                    </a:p>
                  </a:txBody>
                  <a:tcPr/>
                </a:tc>
                <a:tc>
                  <a:txBody>
                    <a:bodyPr/>
                    <a:lstStyle/>
                    <a:p>
                      <a:r>
                        <a:rPr lang="en-US" dirty="0"/>
                        <a:t>overlapping</a:t>
                      </a:r>
                    </a:p>
                  </a:txBody>
                  <a:tcPr/>
                </a:tc>
                <a:extLst>
                  <a:ext uri="{0D108BD9-81ED-4DB2-BD59-A6C34878D82A}">
                    <a16:rowId xmlns:a16="http://schemas.microsoft.com/office/drawing/2014/main" val="541423556"/>
                  </a:ext>
                </a:extLst>
              </a:tr>
              <a:tr h="477804">
                <a:tc>
                  <a:txBody>
                    <a:bodyPr/>
                    <a:lstStyle/>
                    <a:p>
                      <a:r>
                        <a:rPr lang="en-US" dirty="0"/>
                        <a:t>offspring</a:t>
                      </a:r>
                    </a:p>
                  </a:txBody>
                  <a:tcPr/>
                </a:tc>
                <a:tc>
                  <a:txBody>
                    <a:bodyPr/>
                    <a:lstStyle/>
                    <a:p>
                      <a:r>
                        <a:rPr lang="en-US" dirty="0"/>
                        <a:t>[0,N]</a:t>
                      </a:r>
                    </a:p>
                  </a:txBody>
                  <a:tcPr/>
                </a:tc>
                <a:tc>
                  <a:txBody>
                    <a:bodyPr/>
                    <a:lstStyle/>
                    <a:p>
                      <a:r>
                        <a:rPr lang="en-US" dirty="0"/>
                        <a:t>[0,2] birth and death </a:t>
                      </a:r>
                      <a:endParaRPr lang="en-US" i="1" dirty="0"/>
                    </a:p>
                  </a:txBody>
                  <a:tcPr/>
                </a:tc>
                <a:extLst>
                  <a:ext uri="{0D108BD9-81ED-4DB2-BD59-A6C34878D82A}">
                    <a16:rowId xmlns:a16="http://schemas.microsoft.com/office/drawing/2014/main" val="2600747808"/>
                  </a:ext>
                </a:extLst>
              </a:tr>
            </a:tbl>
          </a:graphicData>
        </a:graphic>
      </p:graphicFrame>
      <p:sp>
        <p:nvSpPr>
          <p:cNvPr id="74" name="文本框 73">
            <a:extLst>
              <a:ext uri="{FF2B5EF4-FFF2-40B4-BE49-F238E27FC236}">
                <a16:creationId xmlns:a16="http://schemas.microsoft.com/office/drawing/2014/main" id="{597CDC4C-4AA4-15E6-861F-490E68A58362}"/>
              </a:ext>
            </a:extLst>
          </p:cNvPr>
          <p:cNvSpPr txBox="1"/>
          <p:nvPr/>
        </p:nvSpPr>
        <p:spPr>
          <a:xfrm>
            <a:off x="6932909" y="1440080"/>
            <a:ext cx="6098582" cy="369332"/>
          </a:xfrm>
          <a:prstGeom prst="rect">
            <a:avLst/>
          </a:prstGeom>
          <a:noFill/>
        </p:spPr>
        <p:txBody>
          <a:bodyPr wrap="square">
            <a:spAutoFit/>
          </a:bodyPr>
          <a:lstStyle/>
          <a:p>
            <a:r>
              <a:rPr lang="en-US" altLang="zh-CN" dirty="0"/>
              <a:t>Wright-Fisher Model </a:t>
            </a:r>
            <a:endParaRPr lang="en-US" dirty="0"/>
          </a:p>
        </p:txBody>
      </p:sp>
      <p:sp>
        <p:nvSpPr>
          <p:cNvPr id="77" name="日期占位符 76">
            <a:extLst>
              <a:ext uri="{FF2B5EF4-FFF2-40B4-BE49-F238E27FC236}">
                <a16:creationId xmlns:a16="http://schemas.microsoft.com/office/drawing/2014/main" id="{03D83809-23F5-B7C6-8163-829B9F21335B}"/>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1067103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303"/>
        <p:cNvGrpSpPr/>
        <p:nvPr/>
      </p:nvGrpSpPr>
      <p:grpSpPr>
        <a:xfrm>
          <a:off x="0" y="0"/>
          <a:ext cx="0" cy="0"/>
          <a:chOff x="0" y="0"/>
          <a:chExt cx="0" cy="0"/>
        </a:xfrm>
      </p:grpSpPr>
      <p:sp>
        <p:nvSpPr>
          <p:cNvPr id="304" name="Google Shape;304;p3"/>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Haplovalidate: block reconstruction</a:t>
            </a:r>
          </a:p>
        </p:txBody>
      </p:sp>
      <p:sp>
        <p:nvSpPr>
          <p:cNvPr id="305" name="Google Shape;305;p3"/>
          <p:cNvSpPr txBox="1">
            <a:spLocks noGrp="1"/>
          </p:cNvSpPr>
          <p:nvPr>
            <p:ph idx="1"/>
          </p:nvPr>
        </p:nvSpPr>
        <p:spPr>
          <a:xfrm>
            <a:off x="838200" y="4543425"/>
            <a:ext cx="4898572" cy="1276601"/>
          </a:xfrm>
          <a:noFill/>
          <a:ln>
            <a:noFill/>
          </a:ln>
        </p:spPr>
        <p:txBody>
          <a:bodyPr spcFirstLastPara="1" wrap="square" lIns="91425" tIns="45700" rIns="91425" bIns="45700" anchor="b" anchorCtr="0">
            <a:normAutofit lnSpcReduction="10000"/>
          </a:bodyPr>
          <a:lstStyle/>
          <a:p>
            <a:pPr marL="0" lvl="0" indent="0">
              <a:buNone/>
            </a:pPr>
            <a:r>
              <a:rPr lang="en-US" dirty="0"/>
              <a:t>Reconstruct clusters for each chromosome, with a stringent correlation</a:t>
            </a:r>
          </a:p>
        </p:txBody>
      </p:sp>
      <p:sp>
        <p:nvSpPr>
          <p:cNvPr id="3" name="页脚占位符 2">
            <a:extLst>
              <a:ext uri="{FF2B5EF4-FFF2-40B4-BE49-F238E27FC236}">
                <a16:creationId xmlns:a16="http://schemas.microsoft.com/office/drawing/2014/main" id="{A9445DE8-D5D6-1A78-DBBD-51D50380FD18}"/>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69F1BD3D-1885-FE8A-4756-3261C7BF97DE}"/>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72</a:t>
            </a:fld>
            <a:endParaRPr lang="en-US"/>
          </a:p>
        </p:txBody>
      </p:sp>
      <p:sp>
        <p:nvSpPr>
          <p:cNvPr id="311" name="Google Shape;311;p3"/>
          <p:cNvSpPr txBox="1">
            <a:spLocks noGrp="1"/>
          </p:cNvSpPr>
          <p:nvPr>
            <p:ph type="body" idx="4294967295"/>
          </p:nvPr>
        </p:nvSpPr>
        <p:spPr>
          <a:xfrm>
            <a:off x="7137400" y="1954213"/>
            <a:ext cx="5054600" cy="1900237"/>
          </a:xfrm>
          <a:prstGeom prst="rect">
            <a:avLst/>
          </a:prstGeom>
          <a:noFill/>
          <a:ln>
            <a:noFill/>
          </a:ln>
        </p:spPr>
        <p:txBody>
          <a:bodyPr spcFirstLastPara="1" wrap="square" lIns="91425" tIns="45700" rIns="91425" bIns="45700" anchor="t" anchorCtr="0">
            <a:normAutofit/>
          </a:bodyPr>
          <a:lstStyle/>
          <a:p>
            <a:pPr marL="228600" lvl="0" indent="-114300" algn="l" rtl="0">
              <a:lnSpc>
                <a:spcPct val="140000"/>
              </a:lnSpc>
              <a:spcBef>
                <a:spcPts val="0"/>
              </a:spcBef>
              <a:spcAft>
                <a:spcPts val="0"/>
              </a:spcAft>
              <a:buClr>
                <a:schemeClr val="dk2"/>
              </a:buClr>
              <a:buSzPts val="1800"/>
              <a:buNone/>
            </a:pPr>
            <a:r>
              <a:rPr lang="en-US" sz="2000" dirty="0"/>
              <a:t>Windows size can be different for each chromosome</a:t>
            </a:r>
            <a:endParaRPr sz="2000" dirty="0"/>
          </a:p>
        </p:txBody>
      </p:sp>
      <p:pic>
        <p:nvPicPr>
          <p:cNvPr id="309" name="Google Shape;309;p3"/>
          <p:cNvPicPr preferRelativeResize="0"/>
          <p:nvPr/>
        </p:nvPicPr>
        <p:blipFill rotWithShape="1">
          <a:blip r:embed="rId3">
            <a:clrChange>
              <a:clrFrom>
                <a:srgbClr val="FFFFFE"/>
              </a:clrFrom>
              <a:clrTo>
                <a:srgbClr val="FFFFFE">
                  <a:alpha val="0"/>
                </a:srgbClr>
              </a:clrTo>
            </a:clrChange>
            <a:alphaModFix/>
          </a:blip>
          <a:srcRect l="6705" r="9577" b="60536"/>
          <a:stretch/>
        </p:blipFill>
        <p:spPr>
          <a:xfrm>
            <a:off x="635275" y="1887325"/>
            <a:ext cx="5460725" cy="1967850"/>
          </a:xfrm>
          <a:prstGeom prst="rect">
            <a:avLst/>
          </a:prstGeom>
          <a:noFill/>
          <a:ln>
            <a:noFill/>
          </a:ln>
        </p:spPr>
      </p:pic>
      <p:pic>
        <p:nvPicPr>
          <p:cNvPr id="310" name="Google Shape;310;p3"/>
          <p:cNvPicPr preferRelativeResize="0"/>
          <p:nvPr/>
        </p:nvPicPr>
        <p:blipFill rotWithShape="1">
          <a:blip r:embed="rId3">
            <a:clrChange>
              <a:clrFrom>
                <a:srgbClr val="FFFFFE"/>
              </a:clrFrom>
              <a:clrTo>
                <a:srgbClr val="FFFFFE">
                  <a:alpha val="0"/>
                </a:srgbClr>
              </a:clrTo>
            </a:clrChange>
            <a:alphaModFix/>
          </a:blip>
          <a:srcRect l="3625" t="43889" r="4361"/>
          <a:stretch/>
        </p:blipFill>
        <p:spPr>
          <a:xfrm>
            <a:off x="5736772" y="3222171"/>
            <a:ext cx="5923204" cy="2597855"/>
          </a:xfrm>
          <a:prstGeom prst="rect">
            <a:avLst/>
          </a:prstGeom>
          <a:noFill/>
          <a:ln>
            <a:noFill/>
          </a:ln>
        </p:spPr>
      </p:pic>
      <p:sp>
        <p:nvSpPr>
          <p:cNvPr id="8" name="日期占位符 7">
            <a:extLst>
              <a:ext uri="{FF2B5EF4-FFF2-40B4-BE49-F238E27FC236}">
                <a16:creationId xmlns:a16="http://schemas.microsoft.com/office/drawing/2014/main" id="{149B8989-3F92-DA45-85DD-0EB9E6D55A7D}"/>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g198101f9eaa_0_1192"/>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Haplovalidate: block correlation</a:t>
            </a:r>
          </a:p>
        </p:txBody>
      </p:sp>
      <p:sp>
        <p:nvSpPr>
          <p:cNvPr id="317" name="Google Shape;317;g198101f9eaa_0_1192"/>
          <p:cNvSpPr txBox="1">
            <a:spLocks noGrp="1"/>
          </p:cNvSpPr>
          <p:nvPr>
            <p:ph idx="1"/>
          </p:nvPr>
        </p:nvSpPr>
        <p:spPr>
          <a:xfrm>
            <a:off x="838200" y="3917756"/>
            <a:ext cx="5650179" cy="1862138"/>
          </a:xfrm>
          <a:noFill/>
          <a:ln>
            <a:noFill/>
          </a:ln>
        </p:spPr>
        <p:txBody>
          <a:bodyPr spcFirstLastPara="1" wrap="square" lIns="91425" tIns="45700" rIns="91425" bIns="45700" anchor="b" anchorCtr="0">
            <a:normAutofit/>
          </a:bodyPr>
          <a:lstStyle/>
          <a:p>
            <a:pPr lvl="0"/>
            <a:r>
              <a:rPr lang="en-US" sz="2000" dirty="0"/>
              <a:t>one sided t-test</a:t>
            </a:r>
          </a:p>
          <a:p>
            <a:pPr lvl="0"/>
            <a:r>
              <a:rPr lang="en-US" sz="2000" dirty="0"/>
              <a:t>H0: focal correlation =&lt; background correlation</a:t>
            </a:r>
          </a:p>
          <a:p>
            <a:pPr lvl="0"/>
            <a:r>
              <a:rPr lang="en-US" sz="2000" dirty="0"/>
              <a:t>H1: focal correlation &gt; background correlation</a:t>
            </a:r>
          </a:p>
        </p:txBody>
      </p:sp>
      <p:sp>
        <p:nvSpPr>
          <p:cNvPr id="3" name="页脚占位符 2">
            <a:extLst>
              <a:ext uri="{FF2B5EF4-FFF2-40B4-BE49-F238E27FC236}">
                <a16:creationId xmlns:a16="http://schemas.microsoft.com/office/drawing/2014/main" id="{5F76906D-43F5-41FD-965F-D1FE49A0EBED}"/>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2D773239-3D6B-CE89-9061-3F22E7679031}"/>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73</a:t>
            </a:fld>
            <a:endParaRPr lang="en-US"/>
          </a:p>
        </p:txBody>
      </p:sp>
      <p:sp>
        <p:nvSpPr>
          <p:cNvPr id="321" name="Google Shape;321;g198101f9eaa_0_1192"/>
          <p:cNvSpPr txBox="1">
            <a:spLocks noGrp="1"/>
          </p:cNvSpPr>
          <p:nvPr>
            <p:ph type="body" idx="4294967295"/>
          </p:nvPr>
        </p:nvSpPr>
        <p:spPr>
          <a:xfrm>
            <a:off x="7137400" y="1774825"/>
            <a:ext cx="5054600" cy="1901825"/>
          </a:xfrm>
          <a:prstGeom prst="rect">
            <a:avLst/>
          </a:prstGeom>
          <a:noFill/>
          <a:ln>
            <a:noFill/>
          </a:ln>
        </p:spPr>
        <p:txBody>
          <a:bodyPr spcFirstLastPara="1" wrap="square" lIns="91425" tIns="45700" rIns="91425" bIns="45700" anchor="t" anchorCtr="0">
            <a:normAutofit/>
          </a:bodyPr>
          <a:lstStyle/>
          <a:p>
            <a:pPr marL="457200" lvl="0" indent="-342900" algn="l" rtl="0">
              <a:lnSpc>
                <a:spcPct val="140000"/>
              </a:lnSpc>
              <a:spcBef>
                <a:spcPts val="0"/>
              </a:spcBef>
              <a:spcAft>
                <a:spcPts val="0"/>
              </a:spcAft>
              <a:buSzPts val="1800"/>
              <a:buChar char="•"/>
            </a:pPr>
            <a:r>
              <a:rPr lang="en-US" sz="2000" dirty="0"/>
              <a:t>focal correlation: within chromosome</a:t>
            </a:r>
            <a:endParaRPr sz="2000" dirty="0"/>
          </a:p>
          <a:p>
            <a:pPr marL="457200" lvl="0" indent="-342900" algn="l" rtl="0">
              <a:lnSpc>
                <a:spcPct val="140000"/>
              </a:lnSpc>
              <a:spcBef>
                <a:spcPts val="0"/>
              </a:spcBef>
              <a:spcAft>
                <a:spcPts val="0"/>
              </a:spcAft>
              <a:buSzPts val="1800"/>
              <a:buChar char="•"/>
            </a:pPr>
            <a:r>
              <a:rPr lang="en-US" sz="2000" dirty="0"/>
              <a:t>background correlation: across chromosomes</a:t>
            </a:r>
            <a:endParaRPr sz="2000" dirty="0"/>
          </a:p>
        </p:txBody>
      </p:sp>
      <p:pic>
        <p:nvPicPr>
          <p:cNvPr id="322" name="Google Shape;322;g198101f9eaa_0_1192"/>
          <p:cNvPicPr preferRelativeResize="0"/>
          <p:nvPr/>
        </p:nvPicPr>
        <p:blipFill rotWithShape="1">
          <a:blip r:embed="rId3">
            <a:clrChange>
              <a:clrFrom>
                <a:srgbClr val="FFFFFE"/>
              </a:clrFrom>
              <a:clrTo>
                <a:srgbClr val="FFFFFE">
                  <a:alpha val="0"/>
                </a:srgbClr>
              </a:clrTo>
            </a:clrChange>
            <a:alphaModFix/>
          </a:blip>
          <a:srcRect l="8288" r="5556" b="46265"/>
          <a:stretch/>
        </p:blipFill>
        <p:spPr>
          <a:xfrm>
            <a:off x="548950" y="1733225"/>
            <a:ext cx="5650180" cy="1985325"/>
          </a:xfrm>
          <a:prstGeom prst="rect">
            <a:avLst/>
          </a:prstGeom>
          <a:noFill/>
          <a:ln>
            <a:noFill/>
          </a:ln>
        </p:spPr>
      </p:pic>
      <p:pic>
        <p:nvPicPr>
          <p:cNvPr id="323" name="Google Shape;323;g198101f9eaa_0_1192"/>
          <p:cNvPicPr preferRelativeResize="0"/>
          <p:nvPr/>
        </p:nvPicPr>
        <p:blipFill rotWithShape="1">
          <a:blip r:embed="rId3">
            <a:clrChange>
              <a:clrFrom>
                <a:srgbClr val="FFFFFE"/>
              </a:clrFrom>
              <a:clrTo>
                <a:srgbClr val="FFFFFE">
                  <a:alpha val="0"/>
                </a:srgbClr>
              </a:clrTo>
            </a:clrChange>
            <a:alphaModFix/>
          </a:blip>
          <a:srcRect l="8288" t="55195" r="17577"/>
          <a:stretch/>
        </p:blipFill>
        <p:spPr>
          <a:xfrm>
            <a:off x="5566575" y="3806450"/>
            <a:ext cx="6122725" cy="2084750"/>
          </a:xfrm>
          <a:prstGeom prst="rect">
            <a:avLst/>
          </a:prstGeom>
          <a:noFill/>
          <a:ln>
            <a:noFill/>
          </a:ln>
        </p:spPr>
      </p:pic>
      <p:sp>
        <p:nvSpPr>
          <p:cNvPr id="8" name="日期占位符 7">
            <a:extLst>
              <a:ext uri="{FF2B5EF4-FFF2-40B4-BE49-F238E27FC236}">
                <a16:creationId xmlns:a16="http://schemas.microsoft.com/office/drawing/2014/main" id="{8844F8DD-7BD1-02BE-3FA2-796560A2E744}"/>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327"/>
        <p:cNvGrpSpPr/>
        <p:nvPr/>
      </p:nvGrpSpPr>
      <p:grpSpPr>
        <a:xfrm>
          <a:off x="0" y="0"/>
          <a:ext cx="0" cy="0"/>
          <a:chOff x="0" y="0"/>
          <a:chExt cx="0" cy="0"/>
        </a:xfrm>
      </p:grpSpPr>
      <p:sp>
        <p:nvSpPr>
          <p:cNvPr id="328" name="Google Shape;328;p7"/>
          <p:cNvSpPr txBox="1">
            <a:spLocks noGrp="1"/>
          </p:cNvSpPr>
          <p:nvPr>
            <p:ph type="title"/>
          </p:nvPr>
        </p:nvSpPr>
        <p:spPr>
          <a:xfrm>
            <a:off x="839788" y="365125"/>
            <a:ext cx="10515600" cy="1325563"/>
          </a:xfrm>
          <a:noFill/>
          <a:ln>
            <a:noFill/>
          </a:ln>
        </p:spPr>
        <p:txBody>
          <a:bodyPr spcFirstLastPara="1" wrap="square" lIns="91425" tIns="45700" rIns="91425" bIns="45700" anchor="ctr" anchorCtr="0">
            <a:normAutofit/>
          </a:bodyPr>
          <a:lstStyle/>
          <a:p>
            <a:pPr lvl="0"/>
            <a:r>
              <a:rPr lang="en-US" dirty="0"/>
              <a:t>Haplovalidate: block extension</a:t>
            </a:r>
          </a:p>
        </p:txBody>
      </p:sp>
      <p:sp>
        <p:nvSpPr>
          <p:cNvPr id="329" name="Google Shape;329;p7"/>
          <p:cNvSpPr txBox="1">
            <a:spLocks noGrp="1"/>
          </p:cNvSpPr>
          <p:nvPr>
            <p:ph type="body" idx="1"/>
          </p:nvPr>
        </p:nvSpPr>
        <p:spPr>
          <a:xfrm>
            <a:off x="839788" y="1681163"/>
            <a:ext cx="5157787" cy="823912"/>
          </a:xfrm>
          <a:noFill/>
          <a:ln>
            <a:noFill/>
          </a:ln>
        </p:spPr>
        <p:txBody>
          <a:bodyPr spcFirstLastPara="1" wrap="square" lIns="91425" tIns="45700" rIns="91425" bIns="45700" anchor="b" anchorCtr="0">
            <a:noAutofit/>
          </a:bodyPr>
          <a:lstStyle/>
          <a:p>
            <a:pPr lvl="0"/>
            <a:r>
              <a:rPr lang="en-US" dirty="0" err="1"/>
              <a:t>pvalue</a:t>
            </a:r>
            <a:r>
              <a:rPr lang="en-US" dirty="0"/>
              <a:t> &lt; 0.025 (H1, focal correlation is higher)</a:t>
            </a:r>
          </a:p>
        </p:txBody>
      </p:sp>
      <p:sp>
        <p:nvSpPr>
          <p:cNvPr id="331" name="Google Shape;331;p7"/>
          <p:cNvSpPr txBox="1">
            <a:spLocks noGrp="1"/>
          </p:cNvSpPr>
          <p:nvPr>
            <p:ph sz="half" idx="2"/>
          </p:nvPr>
        </p:nvSpPr>
        <p:spPr>
          <a:xfrm>
            <a:off x="6312663" y="1544200"/>
            <a:ext cx="5157787" cy="1097838"/>
          </a:xfrm>
          <a:noFill/>
          <a:ln>
            <a:noFill/>
          </a:ln>
        </p:spPr>
        <p:txBody>
          <a:bodyPr spcFirstLastPara="1" wrap="square" lIns="91425" tIns="45700" rIns="91425" bIns="45700" anchor="b" anchorCtr="0">
            <a:noAutofit/>
          </a:bodyPr>
          <a:lstStyle/>
          <a:p>
            <a:pPr marL="0" lvl="0" indent="0">
              <a:buNone/>
            </a:pPr>
            <a:r>
              <a:rPr lang="en-US" dirty="0" err="1"/>
              <a:t>pvalue</a:t>
            </a:r>
            <a:r>
              <a:rPr lang="en-US" dirty="0"/>
              <a:t> &gt; 0.025 (H0, focal correlation is NOT higher)</a:t>
            </a:r>
          </a:p>
        </p:txBody>
      </p:sp>
      <p:sp>
        <p:nvSpPr>
          <p:cNvPr id="330" name="Google Shape;330;p7"/>
          <p:cNvSpPr txBox="1">
            <a:spLocks noGrp="1"/>
          </p:cNvSpPr>
          <p:nvPr>
            <p:ph type="body" sz="quarter" idx="3"/>
          </p:nvPr>
        </p:nvSpPr>
        <p:spPr>
          <a:xfrm>
            <a:off x="649956" y="3893700"/>
            <a:ext cx="5183188" cy="823912"/>
          </a:xfrm>
          <a:noFill/>
          <a:ln>
            <a:noFill/>
          </a:ln>
        </p:spPr>
        <p:txBody>
          <a:bodyPr spcFirstLastPara="1" wrap="square" lIns="91425" tIns="45700" rIns="91425" bIns="45700" anchor="t" anchorCtr="0">
            <a:normAutofit lnSpcReduction="10000"/>
          </a:bodyPr>
          <a:lstStyle/>
          <a:p>
            <a:pPr lvl="0"/>
            <a:r>
              <a:rPr lang="en-US" sz="1800" b="0" dirty="0"/>
              <a:t>start again, with more relaxed correlation</a:t>
            </a:r>
          </a:p>
          <a:p>
            <a:pPr lvl="0"/>
            <a:r>
              <a:rPr lang="en-US" sz="1800" b="0" dirty="0"/>
              <a:t>	Repeat 1-3 until p value &gt;0.025</a:t>
            </a:r>
          </a:p>
        </p:txBody>
      </p:sp>
      <p:sp>
        <p:nvSpPr>
          <p:cNvPr id="332" name="Google Shape;332;p7"/>
          <p:cNvSpPr txBox="1">
            <a:spLocks noGrp="1"/>
          </p:cNvSpPr>
          <p:nvPr>
            <p:ph sz="quarter" idx="4"/>
          </p:nvPr>
        </p:nvSpPr>
        <p:spPr>
          <a:xfrm>
            <a:off x="6312663" y="5521326"/>
            <a:ext cx="5183188" cy="647700"/>
          </a:xfrm>
          <a:noFill/>
          <a:ln>
            <a:noFill/>
          </a:ln>
        </p:spPr>
        <p:txBody>
          <a:bodyPr spcFirstLastPara="1" wrap="square" lIns="91425" tIns="45700" rIns="91425" bIns="45700" anchor="t" anchorCtr="0">
            <a:normAutofit/>
          </a:bodyPr>
          <a:lstStyle/>
          <a:p>
            <a:pPr lvl="0"/>
            <a:r>
              <a:rPr lang="en-US" dirty="0"/>
              <a:t>Reconstruction is finished</a:t>
            </a:r>
          </a:p>
        </p:txBody>
      </p:sp>
      <p:sp>
        <p:nvSpPr>
          <p:cNvPr id="3" name="页脚占位符 2">
            <a:extLst>
              <a:ext uri="{FF2B5EF4-FFF2-40B4-BE49-F238E27FC236}">
                <a16:creationId xmlns:a16="http://schemas.microsoft.com/office/drawing/2014/main" id="{3930EBCF-AF60-268A-F290-53417AA13522}"/>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70B577EB-50AC-5DA8-5C70-AB70973FFF6C}"/>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74</a:t>
            </a:fld>
            <a:endParaRPr lang="en-US"/>
          </a:p>
        </p:txBody>
      </p:sp>
      <p:pic>
        <p:nvPicPr>
          <p:cNvPr id="336" name="Google Shape;336;p7"/>
          <p:cNvPicPr preferRelativeResize="0"/>
          <p:nvPr/>
        </p:nvPicPr>
        <p:blipFill rotWithShape="1">
          <a:blip r:embed="rId3">
            <a:clrChange>
              <a:clrFrom>
                <a:srgbClr val="FFFFFE"/>
              </a:clrFrom>
              <a:clrTo>
                <a:srgbClr val="FFFFFE">
                  <a:alpha val="0"/>
                </a:srgbClr>
              </a:clrTo>
            </a:clrChange>
            <a:alphaModFix/>
          </a:blip>
          <a:srcRect l="2435" r="48959" b="46760"/>
          <a:stretch/>
        </p:blipFill>
        <p:spPr>
          <a:xfrm>
            <a:off x="721550" y="2336175"/>
            <a:ext cx="5040001" cy="1367025"/>
          </a:xfrm>
          <a:prstGeom prst="rect">
            <a:avLst/>
          </a:prstGeom>
          <a:noFill/>
          <a:ln>
            <a:noFill/>
          </a:ln>
        </p:spPr>
      </p:pic>
      <p:pic>
        <p:nvPicPr>
          <p:cNvPr id="337" name="Google Shape;337;p7"/>
          <p:cNvPicPr preferRelativeResize="0"/>
          <p:nvPr/>
        </p:nvPicPr>
        <p:blipFill rotWithShape="1">
          <a:blip r:embed="rId3">
            <a:clrChange>
              <a:clrFrom>
                <a:srgbClr val="FFFFFE"/>
              </a:clrFrom>
              <a:clrTo>
                <a:srgbClr val="FFFFFE">
                  <a:alpha val="0"/>
                </a:srgbClr>
              </a:clrTo>
            </a:clrChange>
            <a:alphaModFix/>
          </a:blip>
          <a:srcRect l="55490"/>
          <a:stretch/>
        </p:blipFill>
        <p:spPr>
          <a:xfrm>
            <a:off x="6172200" y="3074845"/>
            <a:ext cx="4874252" cy="2711736"/>
          </a:xfrm>
          <a:prstGeom prst="rect">
            <a:avLst/>
          </a:prstGeom>
          <a:noFill/>
          <a:ln>
            <a:noFill/>
          </a:ln>
        </p:spPr>
      </p:pic>
      <p:sp>
        <p:nvSpPr>
          <p:cNvPr id="11" name="日期占位符 10">
            <a:extLst>
              <a:ext uri="{FF2B5EF4-FFF2-40B4-BE49-F238E27FC236}">
                <a16:creationId xmlns:a16="http://schemas.microsoft.com/office/drawing/2014/main" id="{8647AACF-F2A7-00A2-65B3-FF4EBC47E386}"/>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328">
          <a:extLst>
            <a:ext uri="{FF2B5EF4-FFF2-40B4-BE49-F238E27FC236}">
              <a16:creationId xmlns:a16="http://schemas.microsoft.com/office/drawing/2014/main" id="{1BF5A45D-F2CF-C1D8-C8C6-29B661B22591}"/>
            </a:ext>
          </a:extLst>
        </p:cNvPr>
        <p:cNvGrpSpPr/>
        <p:nvPr/>
      </p:nvGrpSpPr>
      <p:grpSpPr>
        <a:xfrm>
          <a:off x="0" y="0"/>
          <a:ext cx="0" cy="0"/>
          <a:chOff x="0" y="0"/>
          <a:chExt cx="0" cy="0"/>
        </a:xfrm>
      </p:grpSpPr>
      <p:sp>
        <p:nvSpPr>
          <p:cNvPr id="329" name="Google Shape;329;p21">
            <a:extLst>
              <a:ext uri="{FF2B5EF4-FFF2-40B4-BE49-F238E27FC236}">
                <a16:creationId xmlns:a16="http://schemas.microsoft.com/office/drawing/2014/main" id="{A606B024-3671-FBD5-527E-0368D68EF0A2}"/>
              </a:ext>
            </a:extLst>
          </p:cNvPr>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Estimate the selection coefficient</a:t>
            </a:r>
          </a:p>
        </p:txBody>
      </p:sp>
      <p:sp>
        <p:nvSpPr>
          <p:cNvPr id="4" name="页脚占位符 3">
            <a:extLst>
              <a:ext uri="{FF2B5EF4-FFF2-40B4-BE49-F238E27FC236}">
                <a16:creationId xmlns:a16="http://schemas.microsoft.com/office/drawing/2014/main" id="{0AF5D63C-A878-6A1E-20E9-415E3E1D8B92}"/>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E11AC1CD-7E93-3C5B-498E-32E66061BB77}"/>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75</a:t>
            </a:fld>
            <a:endParaRPr lang="en-US"/>
          </a:p>
        </p:txBody>
      </p:sp>
      <p:pic>
        <p:nvPicPr>
          <p:cNvPr id="333" name="Google Shape;333;p21">
            <a:extLst>
              <a:ext uri="{FF2B5EF4-FFF2-40B4-BE49-F238E27FC236}">
                <a16:creationId xmlns:a16="http://schemas.microsoft.com/office/drawing/2014/main" id="{A67A65F3-8CE9-ABD0-6F45-C78897AC9CDD}"/>
              </a:ext>
            </a:extLst>
          </p:cNvPr>
          <p:cNvPicPr preferRelativeResize="0"/>
          <p:nvPr/>
        </p:nvPicPr>
        <p:blipFill>
          <a:blip r:embed="rId3">
            <a:clrChange>
              <a:clrFrom>
                <a:srgbClr val="FFFFFF"/>
              </a:clrFrom>
              <a:clrTo>
                <a:srgbClr val="FFFFFF">
                  <a:alpha val="0"/>
                </a:srgbClr>
              </a:clrTo>
            </a:clrChange>
            <a:alphaModFix/>
          </a:blip>
          <a:stretch>
            <a:fillRect/>
          </a:stretch>
        </p:blipFill>
        <p:spPr>
          <a:xfrm>
            <a:off x="7183825" y="1819388"/>
            <a:ext cx="3983400" cy="3927575"/>
          </a:xfrm>
          <a:prstGeom prst="rect">
            <a:avLst/>
          </a:prstGeom>
          <a:noFill/>
          <a:ln>
            <a:noFill/>
          </a:ln>
        </p:spPr>
      </p:pic>
      <p:pic>
        <p:nvPicPr>
          <p:cNvPr id="334" name="Google Shape;334;p21">
            <a:extLst>
              <a:ext uri="{FF2B5EF4-FFF2-40B4-BE49-F238E27FC236}">
                <a16:creationId xmlns:a16="http://schemas.microsoft.com/office/drawing/2014/main" id="{A8D73AA5-CCD3-935B-B309-F8839AFB502A}"/>
              </a:ext>
            </a:extLst>
          </p:cNvPr>
          <p:cNvPicPr preferRelativeResize="0"/>
          <p:nvPr/>
        </p:nvPicPr>
        <p:blipFill>
          <a:blip r:embed="rId4">
            <a:alphaModFix/>
          </a:blip>
          <a:stretch>
            <a:fillRect/>
          </a:stretch>
        </p:blipFill>
        <p:spPr>
          <a:xfrm>
            <a:off x="888225" y="2150538"/>
            <a:ext cx="5858831" cy="3265250"/>
          </a:xfrm>
          <a:prstGeom prst="rect">
            <a:avLst/>
          </a:prstGeom>
          <a:noFill/>
          <a:ln>
            <a:noFill/>
          </a:ln>
        </p:spPr>
      </p:pic>
      <p:sp>
        <p:nvSpPr>
          <p:cNvPr id="2" name="页脚占位符 4">
            <a:extLst>
              <a:ext uri="{FF2B5EF4-FFF2-40B4-BE49-F238E27FC236}">
                <a16:creationId xmlns:a16="http://schemas.microsoft.com/office/drawing/2014/main" id="{F56EF3C4-E500-B9D4-D96D-74ACA881EECE}"/>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2E72B169-D95C-A464-AF9D-67C294A00DD4}"/>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19042681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338">
          <a:extLst>
            <a:ext uri="{FF2B5EF4-FFF2-40B4-BE49-F238E27FC236}">
              <a16:creationId xmlns:a16="http://schemas.microsoft.com/office/drawing/2014/main" id="{E851D3CD-58B5-92AE-1B4B-B48F953CDFEF}"/>
            </a:ext>
          </a:extLst>
        </p:cNvPr>
        <p:cNvGrpSpPr/>
        <p:nvPr/>
      </p:nvGrpSpPr>
      <p:grpSpPr>
        <a:xfrm>
          <a:off x="0" y="0"/>
          <a:ext cx="0" cy="0"/>
          <a:chOff x="0" y="0"/>
          <a:chExt cx="0" cy="0"/>
        </a:xfrm>
      </p:grpSpPr>
      <p:sp>
        <p:nvSpPr>
          <p:cNvPr id="339" name="Google Shape;339;p22">
            <a:extLst>
              <a:ext uri="{FF2B5EF4-FFF2-40B4-BE49-F238E27FC236}">
                <a16:creationId xmlns:a16="http://schemas.microsoft.com/office/drawing/2014/main" id="{65F6D1DF-B18B-01CD-1571-65CA04F24EF7}"/>
              </a:ext>
            </a:extLst>
          </p:cNvPr>
          <p:cNvSpPr txBox="1">
            <a:spLocks noGrp="1"/>
          </p:cNvSpPr>
          <p:nvPr>
            <p:ph type="title"/>
          </p:nvPr>
        </p:nvSpPr>
        <p:spPr>
          <a:xfrm>
            <a:off x="831850" y="1709738"/>
            <a:ext cx="10515600" cy="2852737"/>
          </a:xfrm>
          <a:noFill/>
          <a:ln>
            <a:noFill/>
          </a:ln>
        </p:spPr>
        <p:txBody>
          <a:bodyPr spcFirstLastPara="1" wrap="square" lIns="91425" tIns="45700" rIns="91425" bIns="45700" anchor="b" anchorCtr="0">
            <a:normAutofit/>
          </a:bodyPr>
          <a:lstStyle/>
          <a:p>
            <a:pPr lvl="0"/>
            <a:r>
              <a:rPr lang="en-US" dirty="0"/>
              <a:t>Hands-on: plotting selection coefficient distribution</a:t>
            </a:r>
          </a:p>
        </p:txBody>
      </p:sp>
      <p:sp>
        <p:nvSpPr>
          <p:cNvPr id="4" name="页脚占位符 3">
            <a:extLst>
              <a:ext uri="{FF2B5EF4-FFF2-40B4-BE49-F238E27FC236}">
                <a16:creationId xmlns:a16="http://schemas.microsoft.com/office/drawing/2014/main" id="{9AB23884-F9CF-ED0D-5951-B5A8871E1FEF}"/>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81F3470B-23D4-5AEF-7204-DC9F4BDAC2E1}"/>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76</a:t>
            </a:fld>
            <a:endParaRPr lang="en-US"/>
          </a:p>
        </p:txBody>
      </p:sp>
      <p:sp>
        <p:nvSpPr>
          <p:cNvPr id="2" name="页脚占位符 4">
            <a:extLst>
              <a:ext uri="{FF2B5EF4-FFF2-40B4-BE49-F238E27FC236}">
                <a16:creationId xmlns:a16="http://schemas.microsoft.com/office/drawing/2014/main" id="{2D0B81CA-E8DB-EAC7-A13B-52D821729CD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129FCAE7-AA4C-A3BC-D0AC-980466E2516D}"/>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37836130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347">
          <a:extLst>
            <a:ext uri="{FF2B5EF4-FFF2-40B4-BE49-F238E27FC236}">
              <a16:creationId xmlns:a16="http://schemas.microsoft.com/office/drawing/2014/main" id="{07913B49-C169-231C-A22F-9465921832F3}"/>
            </a:ext>
          </a:extLst>
        </p:cNvPr>
        <p:cNvGrpSpPr/>
        <p:nvPr/>
      </p:nvGrpSpPr>
      <p:grpSpPr>
        <a:xfrm>
          <a:off x="0" y="0"/>
          <a:ext cx="0" cy="0"/>
          <a:chOff x="0" y="0"/>
          <a:chExt cx="0" cy="0"/>
        </a:xfrm>
      </p:grpSpPr>
      <p:sp>
        <p:nvSpPr>
          <p:cNvPr id="348" name="Google Shape;348;p24">
            <a:extLst>
              <a:ext uri="{FF2B5EF4-FFF2-40B4-BE49-F238E27FC236}">
                <a16:creationId xmlns:a16="http://schemas.microsoft.com/office/drawing/2014/main" id="{C2F5C3B3-F588-354A-C3B2-D1E69FAACD6E}"/>
              </a:ext>
            </a:extLst>
          </p:cNvPr>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Plotting allele frequency trajectories</a:t>
            </a:r>
          </a:p>
        </p:txBody>
      </p:sp>
      <p:sp>
        <p:nvSpPr>
          <p:cNvPr id="349" name="Google Shape;349;p24">
            <a:extLst>
              <a:ext uri="{FF2B5EF4-FFF2-40B4-BE49-F238E27FC236}">
                <a16:creationId xmlns:a16="http://schemas.microsoft.com/office/drawing/2014/main" id="{3E9B7C29-B267-960E-5329-3D338B4ADC05}"/>
              </a:ext>
            </a:extLst>
          </p:cNvPr>
          <p:cNvSpPr txBox="1">
            <a:spLocks noGrp="1"/>
          </p:cNvSpPr>
          <p:nvPr>
            <p:ph idx="1"/>
          </p:nvPr>
        </p:nvSpPr>
        <p:spPr>
          <a:xfrm>
            <a:off x="838200" y="1825625"/>
            <a:ext cx="10515600" cy="4351338"/>
          </a:xfrm>
          <a:noFill/>
          <a:ln>
            <a:noFill/>
          </a:ln>
        </p:spPr>
        <p:txBody>
          <a:bodyPr spcFirstLastPara="1" wrap="square" lIns="91425" tIns="45700" rIns="91425" bIns="45700" anchor="t" anchorCtr="0">
            <a:normAutofit/>
          </a:bodyPr>
          <a:lstStyle/>
          <a:p>
            <a:pPr lvl="0"/>
            <a:r>
              <a:rPr lang="en-US" dirty="0"/>
              <a:t>Importance of polarization</a:t>
            </a:r>
            <a:r>
              <a:rPr lang="zh-CN" altLang="en-US" dirty="0"/>
              <a:t>（</a:t>
            </a:r>
            <a:r>
              <a:rPr lang="en-US" altLang="zh-CN" dirty="0"/>
              <a:t>ref/alt, rising, minor</a:t>
            </a:r>
            <a:r>
              <a:rPr lang="zh-CN" altLang="en-US" dirty="0"/>
              <a:t>）</a:t>
            </a:r>
            <a:endParaRPr lang="en-US" altLang="zh-CN" dirty="0"/>
          </a:p>
          <a:p>
            <a:pPr lvl="1"/>
            <a:r>
              <a:rPr lang="en-US" altLang="zh-CN" dirty="0"/>
              <a:t>hitchhiking</a:t>
            </a:r>
            <a:endParaRPr lang="en-US" dirty="0"/>
          </a:p>
        </p:txBody>
      </p:sp>
      <p:sp>
        <p:nvSpPr>
          <p:cNvPr id="4" name="页脚占位符 3">
            <a:extLst>
              <a:ext uri="{FF2B5EF4-FFF2-40B4-BE49-F238E27FC236}">
                <a16:creationId xmlns:a16="http://schemas.microsoft.com/office/drawing/2014/main" id="{6D91C891-9CDB-4803-E88C-E3F8CEC12D02}"/>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BAFF879D-D82C-1220-06C4-D88BA43BF716}"/>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77</a:t>
            </a:fld>
            <a:endParaRPr lang="en-US"/>
          </a:p>
        </p:txBody>
      </p:sp>
      <p:pic>
        <p:nvPicPr>
          <p:cNvPr id="353" name="Google Shape;353;p24">
            <a:extLst>
              <a:ext uri="{FF2B5EF4-FFF2-40B4-BE49-F238E27FC236}">
                <a16:creationId xmlns:a16="http://schemas.microsoft.com/office/drawing/2014/main" id="{1066AC45-790A-12C0-BB96-C392C717B19B}"/>
              </a:ext>
            </a:extLst>
          </p:cNvPr>
          <p:cNvPicPr preferRelativeResize="0"/>
          <p:nvPr/>
        </p:nvPicPr>
        <p:blipFill>
          <a:blip r:embed="rId3">
            <a:clrChange>
              <a:clrFrom>
                <a:srgbClr val="FFFFFF"/>
              </a:clrFrom>
              <a:clrTo>
                <a:srgbClr val="FFFFFF">
                  <a:alpha val="0"/>
                </a:srgbClr>
              </a:clrTo>
            </a:clrChange>
            <a:alphaModFix/>
          </a:blip>
          <a:stretch>
            <a:fillRect/>
          </a:stretch>
        </p:blipFill>
        <p:spPr>
          <a:xfrm>
            <a:off x="934488" y="2674217"/>
            <a:ext cx="10317824" cy="2374825"/>
          </a:xfrm>
          <a:prstGeom prst="rect">
            <a:avLst/>
          </a:prstGeom>
          <a:noFill/>
          <a:ln>
            <a:noFill/>
          </a:ln>
        </p:spPr>
      </p:pic>
      <p:sp>
        <p:nvSpPr>
          <p:cNvPr id="354" name="Google Shape;354;p24">
            <a:extLst>
              <a:ext uri="{FF2B5EF4-FFF2-40B4-BE49-F238E27FC236}">
                <a16:creationId xmlns:a16="http://schemas.microsoft.com/office/drawing/2014/main" id="{60BCCFB1-07EA-D296-3F9D-AA33EF53D5B9}"/>
              </a:ext>
            </a:extLst>
          </p:cNvPr>
          <p:cNvSpPr txBox="1"/>
          <p:nvPr/>
        </p:nvSpPr>
        <p:spPr>
          <a:xfrm>
            <a:off x="671200" y="5291025"/>
            <a:ext cx="1084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2"/>
                </a:solidFill>
                <a:latin typeface="Times New Roman"/>
                <a:ea typeface="Times New Roman"/>
                <a:cs typeface="Times New Roman"/>
                <a:sym typeface="Times New Roman"/>
              </a:rPr>
              <a:t>Barghi, N., Hermisson, J. &amp; Schlötterer, C. Polygenic adaptation: a unifying framework to understand positive selection. Nat Rev Genet 21, 769–781 (2020). https://doi.org/10.1038/s41576-020-0250-z</a:t>
            </a:r>
            <a:endParaRPr>
              <a:solidFill>
                <a:schemeClr val="dk2"/>
              </a:solidFill>
              <a:latin typeface="Times New Roman"/>
              <a:ea typeface="Times New Roman"/>
              <a:cs typeface="Times New Roman"/>
              <a:sym typeface="Times New Roman"/>
            </a:endParaRPr>
          </a:p>
        </p:txBody>
      </p:sp>
      <p:sp>
        <p:nvSpPr>
          <p:cNvPr id="2" name="页脚占位符 4">
            <a:extLst>
              <a:ext uri="{FF2B5EF4-FFF2-40B4-BE49-F238E27FC236}">
                <a16:creationId xmlns:a16="http://schemas.microsoft.com/office/drawing/2014/main" id="{59DD5047-3E4C-2C8A-8D55-718BA114775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AA29BD61-8002-5DC6-858A-A5748F8A0A19}"/>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8553376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
          <p:cNvSpPr txBox="1">
            <a:spLocks noGrp="1"/>
          </p:cNvSpPr>
          <p:nvPr>
            <p:ph type="title"/>
          </p:nvPr>
        </p:nvSpPr>
        <p:spPr>
          <a:xfrm>
            <a:off x="831850" y="1709738"/>
            <a:ext cx="10515600" cy="2852737"/>
          </a:xfrm>
          <a:noFill/>
          <a:ln>
            <a:noFill/>
          </a:ln>
        </p:spPr>
        <p:txBody>
          <a:bodyPr spcFirstLastPara="1" wrap="square" lIns="91425" tIns="45700" rIns="91425" bIns="45700" anchor="b" anchorCtr="0">
            <a:normAutofit/>
          </a:bodyPr>
          <a:lstStyle/>
          <a:p>
            <a:pPr lvl="0"/>
            <a:r>
              <a:rPr lang="en-US"/>
              <a:t>Thanks for the attention!</a:t>
            </a:r>
          </a:p>
        </p:txBody>
      </p:sp>
      <p:sp>
        <p:nvSpPr>
          <p:cNvPr id="7" name="文本占位符 6">
            <a:extLst>
              <a:ext uri="{FF2B5EF4-FFF2-40B4-BE49-F238E27FC236}">
                <a16:creationId xmlns:a16="http://schemas.microsoft.com/office/drawing/2014/main" id="{F1CEC601-33D1-1CB1-B2F5-BA067A017916}"/>
              </a:ext>
            </a:extLst>
          </p:cNvPr>
          <p:cNvSpPr>
            <a:spLocks noGrp="1"/>
          </p:cNvSpPr>
          <p:nvPr>
            <p:ph type="body" idx="1"/>
          </p:nvPr>
        </p:nvSpPr>
        <p:spPr/>
        <p:txBody>
          <a:bodyPr/>
          <a:lstStyle/>
          <a:p>
            <a:endParaRPr lang="en-US"/>
          </a:p>
        </p:txBody>
      </p:sp>
      <p:sp>
        <p:nvSpPr>
          <p:cNvPr id="3" name="页脚占位符 2">
            <a:extLst>
              <a:ext uri="{FF2B5EF4-FFF2-40B4-BE49-F238E27FC236}">
                <a16:creationId xmlns:a16="http://schemas.microsoft.com/office/drawing/2014/main" id="{A278AC2C-39A1-D974-BD75-2666DDADC381}"/>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0919D3F4-EE1F-9B28-EF24-EE125C916BC6}"/>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78</a:t>
            </a:fld>
            <a:endParaRPr lang="en-US"/>
          </a:p>
        </p:txBody>
      </p:sp>
      <p:sp>
        <p:nvSpPr>
          <p:cNvPr id="8" name="日期占位符 7">
            <a:extLst>
              <a:ext uri="{FF2B5EF4-FFF2-40B4-BE49-F238E27FC236}">
                <a16:creationId xmlns:a16="http://schemas.microsoft.com/office/drawing/2014/main" id="{FE46AB9D-2043-5B7F-F6A2-25105CF1A0CA}"/>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3"/>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DNA data in EE</a:t>
            </a:r>
          </a:p>
        </p:txBody>
      </p:sp>
      <p:sp>
        <p:nvSpPr>
          <p:cNvPr id="119" name="Google Shape;119;p3"/>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highlight>
                  <a:srgbClr val="FFFF00"/>
                </a:highlight>
              </a:rPr>
              <a:t>Studying the genomic responses under a controlled environment (Experimental evolution)</a:t>
            </a:r>
          </a:p>
          <a:p>
            <a:pPr lvl="0"/>
            <a:r>
              <a:rPr lang="en-US" dirty="0"/>
              <a:t>Discern (linked) selection from drift using theoretical models by exploiting the whole trajectory </a:t>
            </a:r>
          </a:p>
          <a:p>
            <a:pPr lvl="0"/>
            <a:r>
              <a:rPr lang="en-US" dirty="0"/>
              <a:t>Focus on the dynamics of the selected alleles to learn about the adaptive scenario, to study clonal interference...</a:t>
            </a:r>
          </a:p>
          <a:p>
            <a:pPr lvl="0"/>
            <a:r>
              <a:rPr lang="en-US" dirty="0"/>
              <a:t>Use of time series data</a:t>
            </a:r>
          </a:p>
          <a:p>
            <a:pPr lvl="0"/>
            <a:endParaRPr lang="en-US" dirty="0"/>
          </a:p>
        </p:txBody>
      </p:sp>
      <p:sp>
        <p:nvSpPr>
          <p:cNvPr id="4" name="页脚占位符 3">
            <a:extLst>
              <a:ext uri="{FF2B5EF4-FFF2-40B4-BE49-F238E27FC236}">
                <a16:creationId xmlns:a16="http://schemas.microsoft.com/office/drawing/2014/main" id="{3F9D46D6-D581-5BD1-C958-BF094E21D6B0}"/>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E6912EC2-D67E-CDBC-2CCC-DCD73AD6E0EF}"/>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8</a:t>
            </a:fld>
            <a:endParaRPr lang="en-US"/>
          </a:p>
        </p:txBody>
      </p:sp>
      <p:sp>
        <p:nvSpPr>
          <p:cNvPr id="2" name="页脚占位符 4">
            <a:extLst>
              <a:ext uri="{FF2B5EF4-FFF2-40B4-BE49-F238E27FC236}">
                <a16:creationId xmlns:a16="http://schemas.microsoft.com/office/drawing/2014/main" id="{06000337-2675-A50B-5BD9-A89E46EF2EA1}"/>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13" name="日期占位符 12">
            <a:extLst>
              <a:ext uri="{FF2B5EF4-FFF2-40B4-BE49-F238E27FC236}">
                <a16:creationId xmlns:a16="http://schemas.microsoft.com/office/drawing/2014/main" id="{0354EDDE-1C48-23FD-B75B-AFECD0E7E77C}"/>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E&amp;R framework</a:t>
            </a:r>
          </a:p>
        </p:txBody>
      </p:sp>
      <p:sp>
        <p:nvSpPr>
          <p:cNvPr id="131" name="Google Shape;131;p4"/>
          <p:cNvSpPr txBox="1">
            <a:spLocks noGrp="1"/>
          </p:cNvSpPr>
          <p:nvPr>
            <p:ph idx="1"/>
          </p:nvPr>
        </p:nvSpPr>
        <p:spPr>
          <a:xfrm>
            <a:off x="838200" y="1349107"/>
            <a:ext cx="10515600" cy="4351338"/>
          </a:xfrm>
          <a:noFill/>
          <a:ln>
            <a:noFill/>
          </a:ln>
        </p:spPr>
        <p:txBody>
          <a:bodyPr spcFirstLastPara="1" wrap="square" lIns="91425" tIns="45700" rIns="91425" bIns="45700" anchor="ctr" anchorCtr="0">
            <a:normAutofit/>
          </a:bodyPr>
          <a:lstStyle/>
          <a:p>
            <a:pPr lvl="0"/>
            <a:r>
              <a:rPr lang="en-US" dirty="0"/>
              <a:t>Establishment of a reliable variants catalogue</a:t>
            </a:r>
            <a:r>
              <a:rPr lang="en-US" altLang="zh-CN" dirty="0"/>
              <a:t> (standing genetic variation)</a:t>
            </a:r>
            <a:endParaRPr lang="en-US" dirty="0"/>
          </a:p>
          <a:p>
            <a:pPr lvl="0"/>
            <a:r>
              <a:rPr lang="en-US" dirty="0"/>
              <a:t>Candidates underlying the latent selected trait can be identified as having consistent allele frequency changes across replicates in a controlled environment</a:t>
            </a:r>
            <a:r>
              <a:rPr lang="en-US" altLang="zh-CN" dirty="0"/>
              <a:t> (parallel response)</a:t>
            </a:r>
          </a:p>
          <a:p>
            <a:pPr lvl="1"/>
            <a:r>
              <a:rPr lang="en-US" altLang="zh-CN" dirty="0"/>
              <a:t>But</a:t>
            </a:r>
            <a:r>
              <a:rPr lang="zh-CN" altLang="en-US" dirty="0"/>
              <a:t> </a:t>
            </a:r>
            <a:r>
              <a:rPr lang="en-US" altLang="zh-CN" dirty="0"/>
              <a:t>not</a:t>
            </a:r>
            <a:r>
              <a:rPr lang="zh-CN" altLang="en-US" dirty="0"/>
              <a:t> </a:t>
            </a:r>
            <a:r>
              <a:rPr lang="en-US" altLang="zh-CN" dirty="0"/>
              <a:t>always</a:t>
            </a:r>
            <a:endParaRPr lang="en-US" dirty="0"/>
          </a:p>
          <a:p>
            <a:pPr lvl="0"/>
            <a:r>
              <a:rPr lang="en-US" dirty="0"/>
              <a:t>Contrast evolved and ancestral populations</a:t>
            </a:r>
          </a:p>
        </p:txBody>
      </p:sp>
      <p:sp>
        <p:nvSpPr>
          <p:cNvPr id="4" name="页脚占位符 3">
            <a:extLst>
              <a:ext uri="{FF2B5EF4-FFF2-40B4-BE49-F238E27FC236}">
                <a16:creationId xmlns:a16="http://schemas.microsoft.com/office/drawing/2014/main" id="{81F66BF9-2366-DA2D-D708-A98721084125}"/>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CF3E0C19-39AD-07EE-967C-B2399092179E}"/>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9</a:t>
            </a:fld>
            <a:endParaRPr lang="en-US"/>
          </a:p>
        </p:txBody>
      </p:sp>
      <p:sp>
        <p:nvSpPr>
          <p:cNvPr id="2" name="页脚占位符 4">
            <a:extLst>
              <a:ext uri="{FF2B5EF4-FFF2-40B4-BE49-F238E27FC236}">
                <a16:creationId xmlns:a16="http://schemas.microsoft.com/office/drawing/2014/main" id="{614E1FEF-B53A-7BC3-50BA-02567EB6F993}"/>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72DC57F2-75B9-4269-462A-AA63AD889087}"/>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TotalTime>
  <Words>4558</Words>
  <Application>Microsoft Macintosh PowerPoint</Application>
  <PresentationFormat>Widescreen</PresentationFormat>
  <Paragraphs>927</Paragraphs>
  <Slides>78</Slides>
  <Notes>65</Notes>
  <HiddenSlides>16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78</vt:i4>
      </vt:variant>
    </vt:vector>
  </HeadingPairs>
  <TitlesOfParts>
    <vt:vector size="89" baseType="lpstr">
      <vt:lpstr>-apple-system</vt:lpstr>
      <vt:lpstr>等线</vt:lpstr>
      <vt:lpstr>ＭＳ Ｐゴシック</vt:lpstr>
      <vt:lpstr>system-ui</vt:lpstr>
      <vt:lpstr>Arial</vt:lpstr>
      <vt:lpstr>Cambria Math</vt:lpstr>
      <vt:lpstr>Corbel</vt:lpstr>
      <vt:lpstr>Open Sans</vt:lpstr>
      <vt:lpstr>Roboto</vt:lpstr>
      <vt:lpstr>Times New Roman</vt:lpstr>
      <vt:lpstr>Office 主题​​</vt:lpstr>
      <vt:lpstr>Simulating sweeps and adaptation of quantitative traits in evolution experiments using SLiM, part I</vt:lpstr>
      <vt:lpstr>Overview</vt:lpstr>
      <vt:lpstr>Overview</vt:lpstr>
      <vt:lpstr>Day 1_1 Detecting selection target from empirical data</vt:lpstr>
      <vt:lpstr>Poolseq data</vt:lpstr>
      <vt:lpstr>Poolseq data</vt:lpstr>
      <vt:lpstr>Experimental evolution</vt:lpstr>
      <vt:lpstr>DNA data in EE</vt:lpstr>
      <vt:lpstr>E&amp;R framework</vt:lpstr>
      <vt:lpstr>Experimental Design</vt:lpstr>
      <vt:lpstr>Protocol</vt:lpstr>
      <vt:lpstr>Quality control</vt:lpstr>
      <vt:lpstr>Quality control: PCA</vt:lpstr>
      <vt:lpstr>Hands on: QC</vt:lpstr>
      <vt:lpstr>Allele frequency can change other than selection-- Genetic Drift</vt:lpstr>
      <vt:lpstr>Estimating Ne—accounting for drift</vt:lpstr>
      <vt:lpstr>Hands on: Ne estimation</vt:lpstr>
      <vt:lpstr>Detecting significant allele frequency change</vt:lpstr>
      <vt:lpstr>Chisq-test in detecting selection</vt:lpstr>
      <vt:lpstr>CMH-test in detecting selection</vt:lpstr>
      <vt:lpstr>Adapted Chisq-test in detecting selection</vt:lpstr>
      <vt:lpstr>Adapted CMH-test in detecting selection</vt:lpstr>
      <vt:lpstr>The ACER package</vt:lpstr>
      <vt:lpstr>How to detect biological outliers?</vt:lpstr>
      <vt:lpstr>Hands on:  adapted CMH</vt:lpstr>
      <vt:lpstr>Hands on:  adapted X2</vt:lpstr>
      <vt:lpstr>Including intermediate time points</vt:lpstr>
      <vt:lpstr>Recap</vt:lpstr>
      <vt:lpstr>Thanks!  </vt:lpstr>
      <vt:lpstr>Day1_2 Haplotype reconstruction</vt:lpstr>
      <vt:lpstr>Overview</vt:lpstr>
      <vt:lpstr>Haplotypes</vt:lpstr>
      <vt:lpstr>Why would we care about haplotypes?</vt:lpstr>
      <vt:lpstr>PowerPoint Presentation</vt:lpstr>
      <vt:lpstr>In the absence of haplotype data …</vt:lpstr>
      <vt:lpstr>… and presence of time series pool-sed data</vt:lpstr>
      <vt:lpstr>The effect of long-range LD on linked selection</vt:lpstr>
      <vt:lpstr>PowerPoint Presentation</vt:lpstr>
      <vt:lpstr>Plotting allele frequency trajectories</vt:lpstr>
      <vt:lpstr>Polarization: determine the allele of interest</vt:lpstr>
      <vt:lpstr>Polarization 1: Rising Allele</vt:lpstr>
      <vt:lpstr>Polarization 2: Minor allele</vt:lpstr>
      <vt:lpstr>Introduction to haplotype reconstruction</vt:lpstr>
      <vt:lpstr>Experimental design </vt:lpstr>
      <vt:lpstr>Exercice 0</vt:lpstr>
      <vt:lpstr>Exercice 1</vt:lpstr>
      <vt:lpstr>Exercice 2</vt:lpstr>
      <vt:lpstr>Exercice 3</vt:lpstr>
      <vt:lpstr>Discussion</vt:lpstr>
      <vt:lpstr>Problems encountered</vt:lpstr>
      <vt:lpstr>Importance of the parameters</vt:lpstr>
      <vt:lpstr>Window size</vt:lpstr>
      <vt:lpstr>Minimum correlation</vt:lpstr>
      <vt:lpstr>Haplovalidate approach overview</vt:lpstr>
      <vt:lpstr>Discussion</vt:lpstr>
      <vt:lpstr>How to plot haplotype trajectories</vt:lpstr>
      <vt:lpstr>HANDS ON: plotting haplotype trajectories</vt:lpstr>
      <vt:lpstr>Characterizing the haplotype blocks</vt:lpstr>
      <vt:lpstr>Allele frequency change of haplotypes</vt:lpstr>
      <vt:lpstr>Estimate the selection coefficient of the haplotypes</vt:lpstr>
      <vt:lpstr>Thanks for the attention!!</vt:lpstr>
      <vt:lpstr>Recap</vt:lpstr>
      <vt:lpstr>Testing for selection</vt:lpstr>
      <vt:lpstr>Null hypothesis</vt:lpstr>
      <vt:lpstr>Data and code</vt:lpstr>
      <vt:lpstr>Significant allele frequency change</vt:lpstr>
      <vt:lpstr>Hands on: CMH &amp; X2</vt:lpstr>
      <vt:lpstr>Estimate the selection coefficient</vt:lpstr>
      <vt:lpstr>Hands-on: plotting selection coefficient distribution</vt:lpstr>
      <vt:lpstr>Hands on: allele trajectories</vt:lpstr>
      <vt:lpstr>The neutral models</vt:lpstr>
      <vt:lpstr>Haplovalidate: block reconstruction</vt:lpstr>
      <vt:lpstr>Haplovalidate: block correlation</vt:lpstr>
      <vt:lpstr>Haplovalidate: block extension</vt:lpstr>
      <vt:lpstr>Estimate the selection coefficient</vt:lpstr>
      <vt:lpstr>Hands-on: plotting selection coefficient distribution</vt:lpstr>
      <vt:lpstr>Plotting allele frequency trajectories</vt:lpstr>
      <vt:lpstr>Thanks for the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CHANGYI XIAO</dc:creator>
  <cp:lastModifiedBy>CHANGYI XIAO</cp:lastModifiedBy>
  <cp:revision>26</cp:revision>
  <dcterms:created xsi:type="dcterms:W3CDTF">2025-02-03T10:19:48Z</dcterms:created>
  <dcterms:modified xsi:type="dcterms:W3CDTF">2025-03-10T06:23:34Z</dcterms:modified>
</cp:coreProperties>
</file>